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5C6C-AFE0-4EEE-8B85-3AA92B959098}" type="datetimeFigureOut">
              <a:rPr lang="fi-FI" smtClean="0"/>
              <a:t>21.8.2019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A3AA-3CA7-403F-82B6-2EA2DBD744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041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5C6C-AFE0-4EEE-8B85-3AA92B959098}" type="datetimeFigureOut">
              <a:rPr lang="fi-FI" smtClean="0"/>
              <a:t>21.8.2019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A3AA-3CA7-403F-82B6-2EA2DBD744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88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5C6C-AFE0-4EEE-8B85-3AA92B959098}" type="datetimeFigureOut">
              <a:rPr lang="fi-FI" smtClean="0"/>
              <a:t>21.8.2019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A3AA-3CA7-403F-82B6-2EA2DBD744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965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5C6C-AFE0-4EEE-8B85-3AA92B959098}" type="datetimeFigureOut">
              <a:rPr lang="fi-FI" smtClean="0"/>
              <a:t>21.8.2019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A3AA-3CA7-403F-82B6-2EA2DBD744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33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5C6C-AFE0-4EEE-8B85-3AA92B959098}" type="datetimeFigureOut">
              <a:rPr lang="fi-FI" smtClean="0"/>
              <a:t>21.8.2019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A3AA-3CA7-403F-82B6-2EA2DBD744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295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5C6C-AFE0-4EEE-8B85-3AA92B959098}" type="datetimeFigureOut">
              <a:rPr lang="fi-FI" smtClean="0"/>
              <a:t>21.8.2019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A3AA-3CA7-403F-82B6-2EA2DBD744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915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5C6C-AFE0-4EEE-8B85-3AA92B959098}" type="datetimeFigureOut">
              <a:rPr lang="fi-FI" smtClean="0"/>
              <a:t>21.8.2019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A3AA-3CA7-403F-82B6-2EA2DBD744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26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5C6C-AFE0-4EEE-8B85-3AA92B959098}" type="datetimeFigureOut">
              <a:rPr lang="fi-FI" smtClean="0"/>
              <a:t>21.8.2019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A3AA-3CA7-403F-82B6-2EA2DBD744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103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5C6C-AFE0-4EEE-8B85-3AA92B959098}" type="datetimeFigureOut">
              <a:rPr lang="fi-FI" smtClean="0"/>
              <a:t>21.8.2019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A3AA-3CA7-403F-82B6-2EA2DBD744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438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5C6C-AFE0-4EEE-8B85-3AA92B959098}" type="datetimeFigureOut">
              <a:rPr lang="fi-FI" smtClean="0"/>
              <a:t>21.8.2019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A3AA-3CA7-403F-82B6-2EA2DBD744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918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5C6C-AFE0-4EEE-8B85-3AA92B959098}" type="datetimeFigureOut">
              <a:rPr lang="fi-FI" smtClean="0"/>
              <a:t>21.8.2019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A3AA-3CA7-403F-82B6-2EA2DBD744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938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85C6C-AFE0-4EEE-8B85-3AA92B959098}" type="datetimeFigureOut">
              <a:rPr lang="fi-FI" smtClean="0"/>
              <a:t>21.8.2019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8A3AA-3CA7-403F-82B6-2EA2DBD744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54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rly.fi/1htC" TargetMode="External"/><Relationship Id="rId2" Type="http://schemas.openxmlformats.org/officeDocument/2006/relationships/hyperlink" Target="https://cfu.ac.ir/file/2/attach201509281183385298988-Visulaization_Theory_and_Practice_in_Science_Education1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ulko, pieni&#10;&#10;Kuvaus luotu, korkea luotettavuus">
            <a:extLst>
              <a:ext uri="{FF2B5EF4-FFF2-40B4-BE49-F238E27FC236}">
                <a16:creationId xmlns:a16="http://schemas.microsoft.com/office/drawing/2014/main" id="{F166EAE2-6E1D-40E1-B841-6D91953E17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18E849B-452A-4A94-8972-5ADB72C57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Mallit </a:t>
            </a:r>
            <a:r>
              <a:rPr lang="fi-FI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luonnontieteen opetuksessa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6EE8179-428B-4CFB-A166-007C01F5A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4"/>
            <a:ext cx="4330262" cy="985837"/>
          </a:xfrm>
        </p:spPr>
        <p:txBody>
          <a:bodyPr>
            <a:noAutofit/>
          </a:bodyPr>
          <a:lstStyle/>
          <a:p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POMM1091</a:t>
            </a:r>
            <a:b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</a:t>
            </a:r>
            <a:r>
              <a:rPr lang="fi-FI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fi-FI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Selma Närkki</a:t>
            </a:r>
          </a:p>
        </p:txBody>
      </p:sp>
    </p:spTree>
    <p:extLst>
      <p:ext uri="{BB962C8B-B14F-4D97-AF65-F5344CB8AC3E}">
        <p14:creationId xmlns:p14="http://schemas.microsoft.com/office/powerpoint/2010/main" val="2471324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i-FI" dirty="0" smtClean="0"/>
              <a:t>Osa ominaisuuksista on jätetty pois, yksinkertaistettu</a:t>
            </a:r>
          </a:p>
          <a:p>
            <a:pPr marL="514350" indent="-514350">
              <a:buAutoNum type="arabicPeriod"/>
            </a:pPr>
            <a:r>
              <a:rPr lang="fi-FI" dirty="0" smtClean="0"/>
              <a:t>Oleelliset ominaisuudet (jostain näkökulmasta) on jätetty</a:t>
            </a:r>
          </a:p>
          <a:p>
            <a:pPr marL="514350" indent="-514350">
              <a:buAutoNum type="arabicPeriod"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	 </a:t>
            </a:r>
            <a:r>
              <a:rPr lang="fi-FI" dirty="0" smtClean="0"/>
              <a:t>Malli kuvaa joitain asioita hyvin, toisia huonosti, joitain ei 	millään tavalla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21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25" y="242865"/>
            <a:ext cx="10515600" cy="692966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Mallityyppien esittelyt: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628" y="1198608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Konkreetti</a:t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Sanallinen / elekieli</a:t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Matemaattinen</a:t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Visuaalinen / symbolinen</a:t>
            </a:r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1" y="1198608"/>
            <a:ext cx="6024154" cy="4971369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Kukin ryhmä tekee pienen esityksen (esim.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) jossa esitellään omaa mallityyppiä ja yksi esimerkki tämän mallin käytöstä, esim. oppikirjoista: </a:t>
            </a:r>
            <a:endParaRPr lang="fi-FI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Millaista tietoa esitetään näillä malleilla?</a:t>
            </a:r>
          </a:p>
          <a:p>
            <a:pPr lvl="1" fontAlgn="base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Millaisia haasteita ajattelet, että tällaisten mallien käyttämisessä on?</a:t>
            </a:r>
          </a:p>
          <a:p>
            <a:pPr lvl="1" fontAlgn="base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Aihepiiri/esimerkki, jossa tällaisia malleja ehdottomasti käyttäisin?</a:t>
            </a:r>
          </a:p>
          <a:p>
            <a:pPr marL="457200" lvl="1" indent="0" fontAlgn="base">
              <a:buNone/>
            </a:pP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Jytyä kotilukemistoa malleista &amp; tutkimuksista niihin liittyen: </a:t>
            </a:r>
            <a:r>
              <a:rPr lang="fi-FI" sz="2400" i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https://cfu.ac.ir/file/2/attach201509281183385298988-Visulaization_Theory_and_Practice_in_Science_Education1.pdf</a:t>
            </a:r>
            <a:endParaRPr lang="fi-FI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268" y="3911322"/>
            <a:ext cx="5394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dirty="0">
                <a:solidFill>
                  <a:srgbClr val="333333"/>
                </a:solidFill>
                <a:latin typeface="verdana" panose="020B0604030504040204" pitchFamily="34" charset="0"/>
                <a:hlinkClick r:id="rId3"/>
              </a:rPr>
              <a:t>https://</a:t>
            </a:r>
            <a:r>
              <a:rPr lang="fi-FI" sz="4000" dirty="0" smtClean="0">
                <a:solidFill>
                  <a:srgbClr val="333333"/>
                </a:solidFill>
                <a:latin typeface="verdana" panose="020B0604030504040204" pitchFamily="34" charset="0"/>
                <a:hlinkClick r:id="rId3"/>
              </a:rPr>
              <a:t>urly.fi/1htC</a:t>
            </a:r>
            <a:r>
              <a:rPr lang="fi-FI" sz="40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endParaRPr lang="fi-FI" sz="4000" dirty="0"/>
          </a:p>
        </p:txBody>
      </p:sp>
      <p:pic>
        <p:nvPicPr>
          <p:cNvPr id="1026" name="Picture 2" descr="QR c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8" y="4735206"/>
            <a:ext cx="1986734" cy="198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8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Kirjallisuus: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3440" y="179949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Ketonen, L. 2019. </a:t>
            </a:r>
            <a:r>
              <a:rPr lang="fi-FI" i="1" dirty="0" smtClean="0"/>
              <a:t>Mallit. (POMM1091 Ympäristö- ja luonnontiedon ydinosa 2019). </a:t>
            </a:r>
            <a:r>
              <a:rPr lang="fi-FI" dirty="0" smtClean="0"/>
              <a:t>Jyväskylä: </a:t>
            </a:r>
            <a:r>
              <a:rPr lang="fi-FI" dirty="0" err="1" smtClean="0"/>
              <a:t>University</a:t>
            </a:r>
            <a:r>
              <a:rPr lang="fi-FI" dirty="0" smtClean="0"/>
              <a:t> of Jyväskylä.</a:t>
            </a:r>
          </a:p>
          <a:p>
            <a:r>
              <a:rPr lang="fi-FI" dirty="0" smtClean="0"/>
              <a:t>Kähkönen, A-L. 2019. </a:t>
            </a:r>
            <a:r>
              <a:rPr lang="fi-FI" i="1" dirty="0"/>
              <a:t>Ajattelutapoja</a:t>
            </a:r>
            <a:br>
              <a:rPr lang="fi-FI" i="1" dirty="0"/>
            </a:br>
            <a:r>
              <a:rPr lang="fi-FI" i="1" dirty="0"/>
              <a:t>Mallit, luonnontieteellisen tiedon </a:t>
            </a:r>
            <a:r>
              <a:rPr lang="fi-FI" i="1" dirty="0" smtClean="0"/>
              <a:t>luonne (POMM1091 Ympäristö- ja luonnontiedon ydinosa 2019). </a:t>
            </a:r>
            <a:r>
              <a:rPr lang="fi-FI" dirty="0" smtClean="0"/>
              <a:t>Jyväskylä: </a:t>
            </a:r>
            <a:r>
              <a:rPr lang="fi-FI" dirty="0" err="1" smtClean="0"/>
              <a:t>University</a:t>
            </a:r>
            <a:r>
              <a:rPr lang="fi-FI" dirty="0" smtClean="0"/>
              <a:t> of Jyväskylä</a:t>
            </a:r>
          </a:p>
          <a:p>
            <a:r>
              <a:rPr lang="fi-FI" dirty="0" smtClean="0"/>
              <a:t>Lehtinen </a:t>
            </a:r>
            <a:r>
              <a:rPr lang="fi-FI" dirty="0"/>
              <a:t>A. 2015. </a:t>
            </a:r>
            <a:r>
              <a:rPr lang="fi-FI" i="1" dirty="0"/>
              <a:t>Mallit ja luonnontieteellisen tiedon luonne (POMM1091 Ympäristö- ja luonnontiedon ydinosa 2017). </a:t>
            </a:r>
            <a:r>
              <a:rPr lang="fi-FI" dirty="0"/>
              <a:t>Jyväskylä: </a:t>
            </a:r>
            <a:r>
              <a:rPr lang="fi-FI" dirty="0" err="1"/>
              <a:t>University</a:t>
            </a:r>
            <a:r>
              <a:rPr lang="fi-FI" dirty="0"/>
              <a:t> of Jyväskylä.</a:t>
            </a:r>
          </a:p>
          <a:p>
            <a:r>
              <a:rPr lang="fi-FI" dirty="0"/>
              <a:t>Viiri, J. 2015. </a:t>
            </a:r>
            <a:r>
              <a:rPr lang="fi-FI" i="1" dirty="0"/>
              <a:t>Mallit luonnontieteen opetuksessa –luento (POMM1091 Ympäristö- ja luonnontiedon ydinosa 2017). </a:t>
            </a:r>
            <a:r>
              <a:rPr lang="fi-FI" dirty="0"/>
              <a:t>Jyväskylä: </a:t>
            </a:r>
            <a:r>
              <a:rPr lang="fi-FI" dirty="0" err="1"/>
              <a:t>University</a:t>
            </a:r>
            <a:r>
              <a:rPr lang="fi-FI" dirty="0"/>
              <a:t> of Jyväskylä.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468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96" y="2571490"/>
            <a:ext cx="10770668" cy="1325563"/>
          </a:xfrm>
        </p:spPr>
        <p:txBody>
          <a:bodyPr>
            <a:normAutofit/>
          </a:bodyPr>
          <a:lstStyle/>
          <a:p>
            <a:pPr algn="ctr"/>
            <a:r>
              <a:rPr lang="fi-FI" sz="66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Mitä tarkoittaa malli?</a:t>
            </a:r>
            <a:endParaRPr lang="fi-FI" sz="6600" b="1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0760" y="3897053"/>
            <a:ext cx="840159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T13 ohjata oppilasta ymmärtämään, käyttämään ja tekemään erilaisia malleja, joiden avulla voidaan tulkita ja selittää ihmistä, ympäristöä ja niiden ilmiöitä</a:t>
            </a:r>
            <a:endParaRPr lang="fi-FI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6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8D0FE3-604D-409A-AE71-09DAEE75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Luonnontiede ja mallit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DEF736-D976-492B-8728-FBFC56C56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fi-FI" dirty="0"/>
              <a:t>Luonnontiede on mallien tekemistä ja niiden parantamista</a:t>
            </a:r>
          </a:p>
          <a:p>
            <a:pPr lvl="1"/>
            <a:r>
              <a:rPr lang="fi-FI" dirty="0"/>
              <a:t>Niin malleja kuin luonnontiedettäkään ei nimittäin löydy valmiina luonnosta (Viiri 2016)</a:t>
            </a:r>
          </a:p>
          <a:p>
            <a:pPr lvl="1"/>
            <a:endParaRPr lang="fi-FI" dirty="0"/>
          </a:p>
          <a:p>
            <a:pPr fontAlgn="base"/>
            <a:r>
              <a:rPr lang="fi-FI" dirty="0"/>
              <a:t>Tarjoavat tavan keskustella ja tarkastella ilmiöitä ja kohteita, jotka ovat usein muutoin liian monimutkaisia tarkasteltavaksi (Lehtinen 2018)</a:t>
            </a:r>
          </a:p>
          <a:p>
            <a:pPr lvl="1" fontAlgn="base"/>
            <a:r>
              <a:rPr lang="fi-FI" dirty="0"/>
              <a:t>Mallit ovat siis yksinkertaistuksia, jotka säilyttävät tarkastelun kannalta olennaiset ominaisuudet</a:t>
            </a:r>
          </a:p>
          <a:p>
            <a:pPr marL="457200" lvl="1" indent="0" fontAlgn="base">
              <a:buNone/>
            </a:pPr>
            <a:endParaRPr lang="fi-FI" dirty="0"/>
          </a:p>
          <a:p>
            <a:pPr fontAlgn="base"/>
            <a:r>
              <a:rPr lang="fi-FI" dirty="0"/>
              <a:t>Ihmisillä on arkielämänsä kokemuksen perusteella muodostuneita malleja eri ilmiöistä (Lehtinen 2018)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561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36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Ajattelusta malleiksi </a:t>
            </a:r>
            <a:r>
              <a:rPr lang="fi-FI" sz="2000" i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(Kähkönen 2019)</a:t>
            </a:r>
            <a:endParaRPr lang="fi-FI" sz="20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1690688"/>
            <a:ext cx="10515600" cy="4758055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Kun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ajatellaan jotakin tilannetta: MENTAALIMALLI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(sisäinen mielikuva, jonka avulla voidaan tehdä ennusteita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Kun selitetään jotakin mallin avulla: ILMAISTU MALLI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(mentaalimallin esittämismuotoja toiminnassa, puheessa, kirjallisesti, tai jollakin valitulla symbolisella tavalla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Kun selitystapa vakiintuu tiedeyhteisöön: KONSENSUSMALLI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Sellaiset mallin ilmaukset, jotka ovat erityisen hyviä, hedelmällisiä, ja selitysvoimaisia, vakiintuvat käyttöön tutkijoiden keskuudessa (ja sitten koulussa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Kun vanha selitystapa korvautuu uudella: HISTORIALLINEN MALLI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Vanhaa mallia on joskus ehkä hyödyllistä tarkastella, esim. vanhat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atomimallit.</a:t>
            </a:r>
            <a:endParaRPr lang="fi-FI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5" name="Curved Left Arrow 4"/>
          <p:cNvSpPr/>
          <p:nvPr/>
        </p:nvSpPr>
        <p:spPr>
          <a:xfrm rot="21166908">
            <a:off x="8874036" y="1599248"/>
            <a:ext cx="2991394" cy="987198"/>
          </a:xfrm>
          <a:prstGeom prst="curved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10875692" y="2719356"/>
            <a:ext cx="941389" cy="1339578"/>
          </a:xfrm>
          <a:prstGeom prst="curved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rot="536333">
            <a:off x="10953302" y="4327641"/>
            <a:ext cx="800996" cy="1061573"/>
          </a:xfrm>
          <a:prstGeom prst="curved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3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lh6.googleusercontent.com/OIEK9yHgccr1Hdh-fjI8Fc2UmIWrJctYiRKwf6K-0R6oiW3qog4YGykj5j3joZVSYENr2Kv3ps4mMiWqfevbEaTMl1An7xas2_1T3VQBYcBpatlYV8xUJhZSBWlWOEGzpRKti1M0LCw">
            <a:extLst>
              <a:ext uri="{FF2B5EF4-FFF2-40B4-BE49-F238E27FC236}">
                <a16:creationId xmlns:a16="http://schemas.microsoft.com/office/drawing/2014/main" id="{218509B6-AB2E-450B-8E22-CC3AF56B9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" t="24967" r="22549" b="4232"/>
          <a:stretch/>
        </p:blipFill>
        <p:spPr bwMode="auto">
          <a:xfrm>
            <a:off x="2027492" y="643466"/>
            <a:ext cx="8137016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Mallit: ihminen </a:t>
            </a:r>
            <a:r>
              <a:rPr lang="fi-FI" sz="1600" i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(Laura Ketosen </a:t>
            </a:r>
            <a:r>
              <a:rPr lang="fi-FI" sz="1600" i="1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PP:t</a:t>
            </a:r>
            <a:r>
              <a:rPr lang="fi-FI" sz="1600" i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i-FI" sz="3600" b="1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Kuvahaun tulos haulle ihminen lisÃ¤Ã¤ntymin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2" y="2285867"/>
            <a:ext cx="2840818" cy="353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7906" y="1577787"/>
            <a:ext cx="45824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Mitä tämä malli kuvaa hyvin?</a:t>
            </a:r>
          </a:p>
          <a:p>
            <a:endParaRPr lang="fi-FI" sz="3200" dirty="0" smtClean="0"/>
          </a:p>
          <a:p>
            <a:r>
              <a:rPr lang="fi-FI" sz="3200" dirty="0" smtClean="0"/>
              <a:t>Mitä tämä malli kuvaa huonosti?</a:t>
            </a:r>
          </a:p>
          <a:p>
            <a:endParaRPr lang="fi-FI" sz="3200" dirty="0" smtClean="0"/>
          </a:p>
          <a:p>
            <a:r>
              <a:rPr lang="fi-FI" sz="3200" dirty="0" smtClean="0"/>
              <a:t>Mitä tämä malli ei kuvaa lainkaan?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8867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74" y="116931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Mallit: aurinkokunta</a:t>
            </a:r>
            <a:r>
              <a:rPr lang="fi-FI" sz="18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(Laura Ketosen </a:t>
            </a:r>
            <a:r>
              <a:rPr lang="fi-FI" sz="1600" i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PP:t</a:t>
            </a:r>
            <a:r>
              <a:rPr lang="fi-FI" sz="16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i-FI" sz="16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 descr="Android Element similar to MAP ELEMENT in HTML - Stack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1" y="1209760"/>
            <a:ext cx="9485555" cy="5335625"/>
          </a:xfrm>
        </p:spPr>
      </p:pic>
      <p:sp>
        <p:nvSpPr>
          <p:cNvPr id="4" name="TextBox 3"/>
          <p:cNvSpPr txBox="1"/>
          <p:nvPr/>
        </p:nvSpPr>
        <p:spPr>
          <a:xfrm>
            <a:off x="926881" y="1167925"/>
            <a:ext cx="45824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>
                <a:solidFill>
                  <a:schemeClr val="bg1"/>
                </a:solidFill>
              </a:rPr>
              <a:t>Mitä tämä malli kuvaa hyvin?</a:t>
            </a:r>
          </a:p>
          <a:p>
            <a:endParaRPr lang="fi-FI" sz="3200" dirty="0" smtClean="0">
              <a:solidFill>
                <a:schemeClr val="bg1"/>
              </a:solidFill>
            </a:endParaRPr>
          </a:p>
          <a:p>
            <a:r>
              <a:rPr lang="fi-FI" sz="3200" dirty="0" smtClean="0">
                <a:solidFill>
                  <a:schemeClr val="bg1"/>
                </a:solidFill>
              </a:rPr>
              <a:t>Mitä tämä malli kuvaa huonosti?</a:t>
            </a:r>
          </a:p>
          <a:p>
            <a:endParaRPr lang="fi-FI" sz="3200" dirty="0" smtClean="0">
              <a:solidFill>
                <a:schemeClr val="bg1"/>
              </a:solidFill>
            </a:endParaRPr>
          </a:p>
          <a:p>
            <a:r>
              <a:rPr lang="fi-FI" sz="3200" dirty="0" smtClean="0">
                <a:solidFill>
                  <a:schemeClr val="bg1"/>
                </a:solidFill>
              </a:rPr>
              <a:t>Mitä tämä malli ei kuvaa lainkaan?</a:t>
            </a:r>
            <a:endParaRPr lang="fi-FI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4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Mallit: Sää </a:t>
            </a:r>
            <a:r>
              <a:rPr lang="fi-FI" sz="16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(Laura Ketosen </a:t>
            </a:r>
            <a:r>
              <a:rPr lang="fi-FI" sz="1600" i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PP:t</a:t>
            </a:r>
            <a:r>
              <a:rPr lang="fi-FI" sz="16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i-FI" sz="16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01" y="1453570"/>
            <a:ext cx="7945608" cy="5252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85412" y="1852704"/>
            <a:ext cx="33135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Mitä tämä malli kuvaa hyvin?</a:t>
            </a:r>
          </a:p>
          <a:p>
            <a:endParaRPr lang="fi-FI" sz="3200" dirty="0" smtClean="0"/>
          </a:p>
          <a:p>
            <a:r>
              <a:rPr lang="fi-FI" sz="3200" dirty="0" smtClean="0"/>
              <a:t>Mitä tämä malli kuvaa huonosti?</a:t>
            </a:r>
          </a:p>
          <a:p>
            <a:endParaRPr lang="fi-FI" sz="3200" dirty="0" smtClean="0"/>
          </a:p>
          <a:p>
            <a:r>
              <a:rPr lang="fi-FI" sz="3200" dirty="0" smtClean="0"/>
              <a:t>Mitä tämä malli ei kuvaa lainkaan?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48981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Mallit: Kartta </a:t>
            </a:r>
            <a:r>
              <a:rPr lang="fi-FI" sz="16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(Laura Ketosen </a:t>
            </a:r>
            <a:r>
              <a:rPr lang="fi-FI" sz="16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PP:t</a:t>
            </a:r>
            <a:r>
              <a:rPr lang="fi-FI" sz="16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i-FI" sz="36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Kuvahaun tulos haulle suunnistuskart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0" y="1936376"/>
            <a:ext cx="6727622" cy="46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57459" y="2026022"/>
            <a:ext cx="45824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Mitä tämä malli kuvaa hyvin?</a:t>
            </a:r>
          </a:p>
          <a:p>
            <a:endParaRPr lang="fi-FI" sz="3200" dirty="0" smtClean="0"/>
          </a:p>
          <a:p>
            <a:r>
              <a:rPr lang="fi-FI" sz="3200" dirty="0" smtClean="0"/>
              <a:t>Mitä tämä malli kuvaa huonosti?</a:t>
            </a:r>
          </a:p>
          <a:p>
            <a:endParaRPr lang="fi-FI" sz="3200" dirty="0" smtClean="0"/>
          </a:p>
          <a:p>
            <a:r>
              <a:rPr lang="fi-FI" sz="3200" dirty="0" smtClean="0"/>
              <a:t>Mitä tämä malli ei kuvaa lainkaan?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50672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297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Wingdings</vt:lpstr>
      <vt:lpstr>Office Theme</vt:lpstr>
      <vt:lpstr>Mallit luonnontieteen opetuksessa</vt:lpstr>
      <vt:lpstr>Mitä tarkoittaa malli?</vt:lpstr>
      <vt:lpstr>Luonnontiede ja mallit</vt:lpstr>
      <vt:lpstr>Ajattelusta malleiksi (Kähkönen 2019)</vt:lpstr>
      <vt:lpstr>PowerPoint Presentation</vt:lpstr>
      <vt:lpstr>Mallit: ihminen (Laura Ketosen PP:t)</vt:lpstr>
      <vt:lpstr>Mallit: aurinkokunta (Laura Ketosen PP:t)</vt:lpstr>
      <vt:lpstr>Mallit: Sää (Laura Ketosen PP:t)</vt:lpstr>
      <vt:lpstr>Mallit: Kartta (Laura Ketosen PP:t)</vt:lpstr>
      <vt:lpstr>Mallit</vt:lpstr>
      <vt:lpstr>Mallityyppien esittelyt:</vt:lpstr>
      <vt:lpstr>Kirjallisuus: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Mallit luonnontieteen opetuksessa</dc:title>
  <dc:creator>Närkki, Selma</dc:creator>
  <cp:lastModifiedBy>Närkki, Selma</cp:lastModifiedBy>
  <cp:revision>14</cp:revision>
  <dcterms:created xsi:type="dcterms:W3CDTF">2019-08-20T07:15:09Z</dcterms:created>
  <dcterms:modified xsi:type="dcterms:W3CDTF">2019-08-21T07:32:57Z</dcterms:modified>
</cp:coreProperties>
</file>