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  <p:sldMasterId id="2147483753" r:id="rId5"/>
    <p:sldMasterId id="2147483761" r:id="rId6"/>
    <p:sldMasterId id="2147483771" r:id="rId7"/>
  </p:sldMasterIdLst>
  <p:notesMasterIdLst>
    <p:notesMasterId r:id="rId26"/>
  </p:notesMasterIdLst>
  <p:handoutMasterIdLst>
    <p:handoutMasterId r:id="rId27"/>
  </p:handoutMasterIdLst>
  <p:sldIdLst>
    <p:sldId id="256" r:id="rId8"/>
    <p:sldId id="288" r:id="rId9"/>
    <p:sldId id="270" r:id="rId10"/>
    <p:sldId id="271" r:id="rId11"/>
    <p:sldId id="272" r:id="rId12"/>
    <p:sldId id="273" r:id="rId13"/>
    <p:sldId id="275" r:id="rId14"/>
    <p:sldId id="280" r:id="rId15"/>
    <p:sldId id="276" r:id="rId16"/>
    <p:sldId id="274" r:id="rId17"/>
    <p:sldId id="277" r:id="rId18"/>
    <p:sldId id="281" r:id="rId19"/>
    <p:sldId id="278" r:id="rId20"/>
    <p:sldId id="283" r:id="rId21"/>
    <p:sldId id="284" r:id="rId22"/>
    <p:sldId id="286" r:id="rId23"/>
    <p:sldId id="287" r:id="rId24"/>
    <p:sldId id="282" r:id="rId25"/>
  </p:sldIdLst>
  <p:sldSz cx="12192000" cy="6858000"/>
  <p:notesSz cx="6669088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89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DD565-1DFA-4911-A8B0-0AB50519F849}" type="datetimeFigureOut">
              <a:rPr lang="fi-FI" smtClean="0"/>
              <a:t>3.10.2017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5C8F-BEA5-48B7-9FB5-4F44CF4DE7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47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2C94-2992-4DC8-A4AB-5E65C8D1AFC1}" type="datetimeFigureOut">
              <a:rPr lang="fi-FI" smtClean="0"/>
              <a:t>3.10.2017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8024A-201B-4DFA-B3CE-4D36F6F59D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3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Kansallisen </a:t>
            </a:r>
            <a:r>
              <a:rPr lang="fi-FI" dirty="0" err="1"/>
              <a:t>sote</a:t>
            </a:r>
            <a:r>
              <a:rPr lang="fi-FI" dirty="0"/>
              <a:t> IT arkkitehtuurin luonnos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232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1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Kansallinen </a:t>
            </a:r>
            <a:r>
              <a:rPr lang="fi-FI" dirty="0" err="1"/>
              <a:t>sote</a:t>
            </a:r>
            <a:r>
              <a:rPr lang="fi-FI" dirty="0"/>
              <a:t> it-järjestelmä yksilön näkökulmasta. Ennakoiva analytiikka mahdollistaa henkilökohtaisen riskianalyysin ja hyvinvointisuunnitelman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00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Hyvinvointisuunnitelmassa huomioidaan terveydenhoito, sosioekonomiset tekijät</a:t>
            </a:r>
            <a:r>
              <a:rPr lang="fi-FI" baseline="0" dirty="0"/>
              <a:t> ja omahoito. Ennakoiva analytiikka hyödyntää kansainvälistä, kansallista ja maakunnallista tietoarkistoa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92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Lukiot voivat hyödyntää digitaalisia</a:t>
            </a:r>
            <a:r>
              <a:rPr lang="fi-FI" baseline="0" dirty="0"/>
              <a:t> oppimateriaaleja. Digitaalisissa oppimateriaaleissa sijainti menettää merkityksensä ja kaikilla lukioilla on tasavertaiset mahdollisuus saada huipputason asiantuntijoiden luentoja yms. </a:t>
            </a:r>
            <a:r>
              <a:rPr lang="fi-FI" baseline="0"/>
              <a:t>virtuaalisesti.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32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Oppimisanalytiikkaan pohjautuva järjestelmä on adaptiivinen eli mukautuu oppijan suorituskyvyn ja etenemisen mukaan. Järjestelmän yksilöllinen-digitaalinen omaopettaja hyödyntää tieteelliseen tutkimustietoon perustuen parasta mahdollista pedagogista tapaa tukea oppilaan oppimista ja oppimisprosessia. -&gt; erilaisia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oppijoita</a:t>
            </a:r>
            <a:r>
              <a:rPr lang="fi-F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voidaan tukea yhä paremmin.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98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Kurssit voivat olla osa lukio-opintoja. Opintoihin</a:t>
            </a:r>
            <a:r>
              <a:rPr lang="fi-FI" baseline="0" dirty="0"/>
              <a:t> kuuluu usein vapaavalintaisia opintoja, mitä jos opiskelija valitsisikin kursseja, jotka takaavat hänelle opiskelupaikan lukion jälkeen?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20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Koululaiset</a:t>
            </a:r>
            <a:r>
              <a:rPr lang="fi-FI" baseline="0" dirty="0"/>
              <a:t> voivat suorittaa yliopiston kursseja verkossa olevien materiaalien pohjalta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8024A-201B-4DFA-B3CE-4D36F6F59DE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072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813" y="1045883"/>
            <a:ext cx="2729923" cy="133226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27.6.2017</a:t>
            </a:r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601" y="2210238"/>
            <a:ext cx="6006247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1" y="4227354"/>
            <a:ext cx="6006247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Ryhmitä 22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075770"/>
            <a:ext cx="651560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092886"/>
            <a:ext cx="651560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D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919_duotone copy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600" y="2075770"/>
            <a:ext cx="651560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0" y="4092886"/>
            <a:ext cx="651560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Ryhmitä 21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82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2134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609600" y="2075770"/>
            <a:ext cx="651560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609600" y="4092886"/>
            <a:ext cx="651560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9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3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609600" y="2075770"/>
            <a:ext cx="651560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609600" y="4092886"/>
            <a:ext cx="651560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1320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540487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609600" y="2778005"/>
            <a:ext cx="651560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609600" y="4795121"/>
            <a:ext cx="651560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7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uotone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17" name="Otsikko 1"/>
          <p:cNvSpPr>
            <a:spLocks noGrp="1"/>
          </p:cNvSpPr>
          <p:nvPr>
            <p:ph type="ctrTitle"/>
          </p:nvPr>
        </p:nvSpPr>
        <p:spPr>
          <a:xfrm>
            <a:off x="4255076" y="2255338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8" name="Alaotsikko 2"/>
          <p:cNvSpPr>
            <a:spLocks noGrp="1"/>
          </p:cNvSpPr>
          <p:nvPr>
            <p:ph type="subTitle" idx="1"/>
          </p:nvPr>
        </p:nvSpPr>
        <p:spPr>
          <a:xfrm>
            <a:off x="4255076" y="4272454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10496913" y="0"/>
            <a:ext cx="1017851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01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077" y="0"/>
            <a:ext cx="7086924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484" y="0"/>
            <a:ext cx="7020517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12192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474" y="0"/>
            <a:ext cx="7103527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29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2" y="1952492"/>
            <a:ext cx="7636336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3969608"/>
            <a:ext cx="7636336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193" y="4928407"/>
            <a:ext cx="2509164" cy="122453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4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0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0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844699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697090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 3006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2" y="1952492"/>
            <a:ext cx="7636336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3969608"/>
            <a:ext cx="7636336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193" y="4928407"/>
            <a:ext cx="2509164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tx2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66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341344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5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2503395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7C78-62E3-4A23-A537-BFFCD29F5804}" type="datetimeFigureOut">
              <a:rPr lang="fi-FI" smtClean="0"/>
              <a:t>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7DD-E08E-4C38-B9B6-795A9A29DA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385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7082" y="2545875"/>
            <a:ext cx="6998588" cy="1168411"/>
          </a:xfrm>
        </p:spPr>
        <p:txBody>
          <a:bodyPr/>
          <a:lstStyle>
            <a:lvl1pPr>
              <a:lnSpc>
                <a:spcPts val="4533"/>
              </a:lnSpc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81516" y="4124401"/>
            <a:ext cx="5175134" cy="428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Speaker name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80605" y="5546823"/>
            <a:ext cx="5175134" cy="3035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Location / Meeting / Speaking venue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87082" y="4562467"/>
            <a:ext cx="5169023" cy="42831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/ Affiliation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80605" y="5857047"/>
            <a:ext cx="5175134" cy="3035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Month / day /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29118" y="423334"/>
            <a:ext cx="182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Title 44pt Title Case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421887" y="3652250"/>
            <a:ext cx="242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Affiliations 24pt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21887" y="5546823"/>
            <a:ext cx="2421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20pt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81517" y="6481368"/>
            <a:ext cx="3860800" cy="13285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tx2"/>
                </a:solidFill>
                <a:latin typeface="+mn-lt"/>
              </a:rPr>
              <a:t>© </a:t>
            </a:r>
            <a:r>
              <a:rPr lang="en-GB" sz="1200" b="0" dirty="0" err="1">
                <a:solidFill>
                  <a:schemeClr val="tx2"/>
                </a:solidFill>
                <a:latin typeface="+mn-lt"/>
              </a:rPr>
              <a:t>Micro:bit</a:t>
            </a:r>
            <a:r>
              <a:rPr lang="en-GB" sz="1200" b="0" baseline="0" dirty="0">
                <a:solidFill>
                  <a:schemeClr val="tx2"/>
                </a:solidFill>
                <a:latin typeface="+mn-lt"/>
              </a:rPr>
              <a:t> Educational Foundation</a:t>
            </a:r>
            <a:r>
              <a:rPr lang="en-GB" sz="1200" b="0" dirty="0">
                <a:solidFill>
                  <a:schemeClr val="tx2"/>
                </a:solidFill>
                <a:latin typeface="+mn-lt"/>
              </a:rPr>
              <a:t> 2016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97" y="711200"/>
            <a:ext cx="2738348" cy="1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20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7796" y="1435101"/>
            <a:ext cx="10131702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defRPr sz="2400" spc="0"/>
            </a:lvl1pPr>
            <a:lvl2pPr marL="479876" indent="-239937">
              <a:lnSpc>
                <a:spcPct val="100000"/>
              </a:lnSpc>
              <a:defRPr sz="2000" spc="0"/>
            </a:lvl2pPr>
            <a:lvl3pPr marL="719813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 spc="0"/>
            </a:lvl3pPr>
            <a:lvl4pPr>
              <a:defRPr sz="20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  <a:p>
            <a:pPr lvl="2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0259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39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Ryhmitä 13"/>
          <p:cNvGrpSpPr/>
          <p:nvPr userDrawn="1"/>
        </p:nvGrpSpPr>
        <p:grpSpPr>
          <a:xfrm rot="5400000">
            <a:off x="11124909" y="-29066"/>
            <a:ext cx="763388" cy="1370795"/>
            <a:chOff x="457200" y="-1"/>
            <a:chExt cx="827393" cy="1114295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16" name="Kuva 15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5613406"/>
            <a:ext cx="3274912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rgbClr val="F1563F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5613406"/>
            <a:ext cx="3274912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DSC_1438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2" y="1952492"/>
            <a:ext cx="7636336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3969608"/>
            <a:ext cx="7636336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193" y="4928407"/>
            <a:ext cx="2509164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862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rgbClr val="F1563F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5613406"/>
            <a:ext cx="3274912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rgbClr val="F1563F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5613406"/>
            <a:ext cx="3274912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BM_logo_blue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609600" y="6153150"/>
            <a:ext cx="6461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0426"/>
            <a:ext cx="6705600" cy="2126264"/>
          </a:xfrm>
        </p:spPr>
        <p:txBody>
          <a:bodyPr anchor="b"/>
          <a:lstStyle>
            <a:lvl1pPr>
              <a:lnSpc>
                <a:spcPct val="90000"/>
              </a:lnSpc>
              <a:defRPr sz="5333">
                <a:solidFill>
                  <a:schemeClr val="tx2">
                    <a:lumMod val="65000"/>
                    <a:lumOff val="35000"/>
                  </a:schemeClr>
                </a:solidFill>
                <a:latin typeface="HelvNeue for IBM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361792"/>
            <a:ext cx="6705600" cy="127700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2277B5"/>
                </a:solidFill>
                <a:latin typeface="HelvNeue for IBM" panose="020B08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319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BM_logo_blue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037888" y="317500"/>
            <a:ext cx="646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098093-EAB4-41A2-82CD-6A3EFC0CB7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24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34707"/>
            <a:ext cx="5410200" cy="45422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4707"/>
            <a:ext cx="5511800" cy="45422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941189-5B14-421A-9589-2446F85CDD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775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BM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37888" y="317500"/>
            <a:ext cx="646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508" y="3066029"/>
            <a:ext cx="9088237" cy="743049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4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>
          <a:xfrm>
            <a:off x="388938" y="1455738"/>
            <a:ext cx="282575" cy="53975"/>
          </a:xfrm>
          <a:prstGeom prst="roundRect">
            <a:avLst>
              <a:gd name="adj" fmla="val 50000"/>
            </a:avLst>
          </a:prstGeom>
          <a:solidFill>
            <a:srgbClr val="B8E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6" tIns="22853" rIns="45706" bIns="22853" anchor="ctr"/>
          <a:lstStyle/>
          <a:p>
            <a:pPr algn="ctr" defTabSz="4569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Helvetica Neue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98" y="365125"/>
            <a:ext cx="10999283" cy="1025493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0BD2D96-884A-49E2-A166-394DB4FFB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7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>
            <a:spLocks noChangeAspect="1"/>
          </p:cNvSpPr>
          <p:nvPr userDrawn="1"/>
        </p:nvSpPr>
        <p:spPr>
          <a:xfrm rot="20693310">
            <a:off x="8119176" y="-1245639"/>
            <a:ext cx="2376392" cy="2080621"/>
          </a:xfrm>
          <a:prstGeom prst="hexagon">
            <a:avLst/>
          </a:prstGeom>
          <a:noFill/>
          <a:ln w="28575">
            <a:solidFill>
              <a:srgbClr val="001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000" dirty="0">
              <a:latin typeface="HelvNeue for IBM" panose="020B0804020202020204" pitchFamily="34" charset="0"/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146892" y="278405"/>
            <a:ext cx="7072774" cy="414670"/>
          </a:xfrm>
          <a:prstGeom prst="trapezoid">
            <a:avLst/>
          </a:prstGeom>
          <a:solidFill>
            <a:srgbClr val="00129A"/>
          </a:solidFill>
          <a:ln w="19050">
            <a:solidFill>
              <a:srgbClr val="1F0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rapezoid 8"/>
          <p:cNvSpPr/>
          <p:nvPr userDrawn="1"/>
        </p:nvSpPr>
        <p:spPr>
          <a:xfrm rot="10800000">
            <a:off x="6741993" y="278405"/>
            <a:ext cx="859809" cy="414670"/>
          </a:xfrm>
          <a:prstGeom prst="trapezoid">
            <a:avLst/>
          </a:prstGeom>
          <a:solidFill>
            <a:srgbClr val="FFFFFF">
              <a:alpha val="72157"/>
            </a:srgbClr>
          </a:solidFill>
          <a:ln w="19050">
            <a:solidFill>
              <a:srgbClr val="001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51"/>
          <p:cNvSpPr/>
          <p:nvPr userDrawn="1"/>
        </p:nvSpPr>
        <p:spPr>
          <a:xfrm>
            <a:off x="11425238" y="6545263"/>
            <a:ext cx="354012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39D5D8A5-E96C-41A4-847B-2126D5BE5ED3}" type="slidenum">
              <a:rPr lang="fi-FI" sz="1100">
                <a:solidFill>
                  <a:srgbClr val="808080"/>
                </a:solidFill>
                <a:latin typeface="HelvNeue for IBM Light" panose="020B0403020202020204" pitchFamily="34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4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48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BM_logo_blue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609600" y="6153150"/>
            <a:ext cx="6461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0426"/>
            <a:ext cx="6705600" cy="2126264"/>
          </a:xfrm>
        </p:spPr>
        <p:txBody>
          <a:bodyPr anchor="b"/>
          <a:lstStyle>
            <a:lvl1pPr>
              <a:lnSpc>
                <a:spcPct val="90000"/>
              </a:lnSpc>
              <a:defRPr sz="5333">
                <a:solidFill>
                  <a:schemeClr val="tx2">
                    <a:lumMod val="65000"/>
                    <a:lumOff val="35000"/>
                  </a:schemeClr>
                </a:solidFill>
                <a:latin typeface="HelvNeue for IBM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361792"/>
            <a:ext cx="6705600" cy="127700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2277B5"/>
                </a:solidFill>
                <a:latin typeface="HelvNeue for IBM" panose="020B08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43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BM_logo_blue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037888" y="317500"/>
            <a:ext cx="646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098093-EAB4-41A2-82CD-6A3EFC0CB7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15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600" y="2728182"/>
            <a:ext cx="588199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0" y="4745298"/>
            <a:ext cx="5881992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Ryhmitä 12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34707"/>
            <a:ext cx="5410200" cy="45422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4707"/>
            <a:ext cx="5511800" cy="45422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941189-5B14-421A-9589-2446F85CDD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472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BM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37888" y="317500"/>
            <a:ext cx="646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508" y="3066029"/>
            <a:ext cx="9088237" cy="743049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60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2-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>
          <a:xfrm>
            <a:off x="388938" y="1455738"/>
            <a:ext cx="282575" cy="53975"/>
          </a:xfrm>
          <a:prstGeom prst="roundRect">
            <a:avLst>
              <a:gd name="adj" fmla="val 50000"/>
            </a:avLst>
          </a:prstGeom>
          <a:solidFill>
            <a:srgbClr val="B8E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6" tIns="22853" rIns="45706" bIns="22853" anchor="ctr"/>
          <a:lstStyle/>
          <a:p>
            <a:pPr algn="ctr" defTabSz="4569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Helvetica Neue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98" y="365125"/>
            <a:ext cx="10999283" cy="1025493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0BD2D96-884A-49E2-A166-394DB4FFB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1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>
            <a:spLocks noChangeAspect="1"/>
          </p:cNvSpPr>
          <p:nvPr userDrawn="1"/>
        </p:nvSpPr>
        <p:spPr>
          <a:xfrm rot="20693310">
            <a:off x="8119176" y="-1245639"/>
            <a:ext cx="2376392" cy="2080621"/>
          </a:xfrm>
          <a:prstGeom prst="hexagon">
            <a:avLst/>
          </a:prstGeom>
          <a:noFill/>
          <a:ln w="28575">
            <a:solidFill>
              <a:srgbClr val="001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000" dirty="0">
              <a:latin typeface="HelvNeue for IBM" panose="020B0804020202020204" pitchFamily="34" charset="0"/>
            </a:endParaRPr>
          </a:p>
        </p:txBody>
      </p:sp>
      <p:sp>
        <p:nvSpPr>
          <p:cNvPr id="7" name="Trapezoid 6"/>
          <p:cNvSpPr/>
          <p:nvPr userDrawn="1"/>
        </p:nvSpPr>
        <p:spPr>
          <a:xfrm>
            <a:off x="146892" y="278405"/>
            <a:ext cx="7072774" cy="414670"/>
          </a:xfrm>
          <a:prstGeom prst="trapezoid">
            <a:avLst/>
          </a:prstGeom>
          <a:solidFill>
            <a:srgbClr val="00129A"/>
          </a:solidFill>
          <a:ln w="19050">
            <a:solidFill>
              <a:srgbClr val="1F0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rapezoid 8"/>
          <p:cNvSpPr/>
          <p:nvPr userDrawn="1"/>
        </p:nvSpPr>
        <p:spPr>
          <a:xfrm rot="10800000">
            <a:off x="6741993" y="278405"/>
            <a:ext cx="859809" cy="414670"/>
          </a:xfrm>
          <a:prstGeom prst="trapezoid">
            <a:avLst/>
          </a:prstGeom>
          <a:solidFill>
            <a:srgbClr val="FFFFFF">
              <a:alpha val="72157"/>
            </a:srgbClr>
          </a:solidFill>
          <a:ln w="19050">
            <a:solidFill>
              <a:srgbClr val="001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51"/>
          <p:cNvSpPr/>
          <p:nvPr userDrawn="1"/>
        </p:nvSpPr>
        <p:spPr>
          <a:xfrm>
            <a:off x="11425238" y="6545263"/>
            <a:ext cx="354012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39D5D8A5-E96C-41A4-847B-2126D5BE5ED3}" type="slidenum">
              <a:rPr lang="fi-FI" sz="1100">
                <a:solidFill>
                  <a:srgbClr val="808080"/>
                </a:solidFill>
                <a:latin typeface="HelvNeue for IBM Light" panose="020B0403020202020204" pitchFamily="34" charset="0"/>
              </a:rPr>
              <a:pPr>
                <a:defRPr/>
              </a:pPr>
              <a:t>‹#›</a:t>
            </a:fld>
            <a:endParaRPr lang="en-US" sz="1100" dirty="0">
              <a:solidFill>
                <a:srgbClr val="004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7082" y="2545875"/>
            <a:ext cx="6998588" cy="1168411"/>
          </a:xfrm>
        </p:spPr>
        <p:txBody>
          <a:bodyPr/>
          <a:lstStyle>
            <a:lvl1pPr>
              <a:lnSpc>
                <a:spcPts val="4533"/>
              </a:lnSpc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81516" y="4124401"/>
            <a:ext cx="5175134" cy="428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Speaker name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80605" y="5546823"/>
            <a:ext cx="5175134" cy="3035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Location / Meeting / Speaking venue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87082" y="4562467"/>
            <a:ext cx="5169023" cy="42831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 / Affiliation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80605" y="5857047"/>
            <a:ext cx="5175134" cy="3035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Month / day /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29118" y="423334"/>
            <a:ext cx="182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Title 44pt Title Case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421887" y="3652250"/>
            <a:ext cx="2421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Affiliations 24pt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21887" y="5546823"/>
            <a:ext cx="2421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20pt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81517" y="6481368"/>
            <a:ext cx="3860800" cy="13285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tx2"/>
                </a:solidFill>
                <a:latin typeface="+mn-lt"/>
              </a:rPr>
              <a:t>© </a:t>
            </a:r>
            <a:r>
              <a:rPr lang="en-GB" sz="1200" b="0" dirty="0" err="1">
                <a:solidFill>
                  <a:schemeClr val="tx2"/>
                </a:solidFill>
                <a:latin typeface="+mn-lt"/>
              </a:rPr>
              <a:t>Micro:bit</a:t>
            </a:r>
            <a:r>
              <a:rPr lang="en-GB" sz="1200" b="0" baseline="0" dirty="0">
                <a:solidFill>
                  <a:schemeClr val="tx2"/>
                </a:solidFill>
                <a:latin typeface="+mn-lt"/>
              </a:rPr>
              <a:t> Educational Foundation</a:t>
            </a:r>
            <a:r>
              <a:rPr lang="en-GB" sz="1200" b="0" dirty="0">
                <a:solidFill>
                  <a:schemeClr val="tx2"/>
                </a:solidFill>
                <a:latin typeface="+mn-lt"/>
              </a:rPr>
              <a:t> 2016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97" y="711200"/>
            <a:ext cx="2738348" cy="1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71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est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0862" y="2630994"/>
            <a:ext cx="6998588" cy="1168411"/>
          </a:xfrm>
        </p:spPr>
        <p:txBody>
          <a:bodyPr/>
          <a:lstStyle>
            <a:lvl1pPr>
              <a:lnSpc>
                <a:spcPts val="4533"/>
              </a:lnSpc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10861" y="4116259"/>
            <a:ext cx="5175134" cy="227443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tx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97" y="711200"/>
            <a:ext cx="2738348" cy="1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97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7796" y="1435101"/>
            <a:ext cx="10131702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defRPr sz="2400" spc="0"/>
            </a:lvl1pPr>
            <a:lvl2pPr marL="479876" indent="-239937">
              <a:lnSpc>
                <a:spcPct val="100000"/>
              </a:lnSpc>
              <a:defRPr sz="2000" spc="0"/>
            </a:lvl2pPr>
            <a:lvl3pPr marL="719813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 spc="0"/>
            </a:lvl3pPr>
            <a:lvl4pPr>
              <a:defRPr sz="20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  <a:p>
            <a:pPr lvl="2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5299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4330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3120001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323737" y="1433176"/>
            <a:ext cx="3120001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832060" y="1433176"/>
            <a:ext cx="3120001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042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17539" y="1433176"/>
            <a:ext cx="3120001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649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321545" y="1433176"/>
            <a:ext cx="663674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2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grpSp>
        <p:nvGrpSpPr>
          <p:cNvPr id="28" name="Ryhmitä 27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9" name="Suorakulmio 2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30" name="Kuva 2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842217" y="1433176"/>
            <a:ext cx="3120001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649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7034" y="1433176"/>
            <a:ext cx="663674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525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17539" y="1433176"/>
            <a:ext cx="3120001" cy="4564984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/>
              <a:buNone/>
              <a:defRPr sz="2400"/>
            </a:lvl1pPr>
            <a:lvl2pPr marL="323715" indent="-157416">
              <a:lnSpc>
                <a:spcPts val="2666"/>
              </a:lnSpc>
              <a:defRPr sz="2400"/>
            </a:lvl2pPr>
            <a:lvl3pPr marL="499930" indent="-155299">
              <a:lnSpc>
                <a:spcPts val="2666"/>
              </a:lnSpc>
              <a:defRPr sz="24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649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335293" y="1433176"/>
            <a:ext cx="3120001" cy="4564984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/>
              <a:buNone/>
              <a:defRPr sz="2400"/>
            </a:lvl1pPr>
            <a:lvl2pPr marL="323715" indent="-157416">
              <a:lnSpc>
                <a:spcPts val="2666"/>
              </a:lnSpc>
              <a:defRPr sz="2400"/>
            </a:lvl2pPr>
            <a:lvl3pPr marL="499930" indent="-155299">
              <a:lnSpc>
                <a:spcPts val="2666"/>
              </a:lnSpc>
              <a:defRPr sz="24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843175" y="1433176"/>
            <a:ext cx="3120001" cy="4564984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/>
              <a:buNone/>
              <a:defRPr sz="2400"/>
            </a:lvl1pPr>
            <a:lvl2pPr marL="323715" indent="-157416">
              <a:lnSpc>
                <a:spcPts val="2666"/>
              </a:lnSpc>
              <a:defRPr sz="2400"/>
            </a:lvl2pPr>
            <a:lvl3pPr marL="499930" indent="-155299">
              <a:lnSpc>
                <a:spcPts val="2666"/>
              </a:lnSpc>
              <a:defRPr sz="24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4400" y="2379535"/>
            <a:ext cx="3120001" cy="288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18774" y="2379535"/>
            <a:ext cx="3120001" cy="288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843199" y="2379535"/>
            <a:ext cx="3120001" cy="288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1030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5" y="1433176"/>
            <a:ext cx="2364849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5" hasCustomPrompt="1"/>
          </p:nvPr>
        </p:nvSpPr>
        <p:spPr>
          <a:xfrm>
            <a:off x="5999993" y="1433176"/>
            <a:ext cx="2364849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16000" y="1507200"/>
            <a:ext cx="2520000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411635" y="1507200"/>
            <a:ext cx="2520000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3216000" y="3552000"/>
            <a:ext cx="2520000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411635" y="3552000"/>
            <a:ext cx="2520000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5544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898571" y="1553123"/>
            <a:ext cx="5068063" cy="4250599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7544" y="1433176"/>
            <a:ext cx="4930767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10188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653703" y="1416100"/>
            <a:ext cx="5731935" cy="4597399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 noProof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17544" y="1433176"/>
            <a:ext cx="4546399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344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5711" y="1433179"/>
            <a:ext cx="10130742" cy="4564985"/>
          </a:xfrm>
        </p:spPr>
        <p:txBody>
          <a:bodyPr/>
          <a:lstStyle>
            <a:lvl1pPr>
              <a:defRPr sz="2100"/>
            </a:lvl1pPr>
          </a:lstStyle>
          <a:p>
            <a:r>
              <a:rPr lang="fi-FI" noProof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0883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192000" cy="6866259"/>
          </a:xfrm>
        </p:spPr>
        <p:txBody>
          <a:bodyPr/>
          <a:lstStyle/>
          <a:p>
            <a:r>
              <a:rPr lang="fi-FI" noProof="0"/>
              <a:t>Drag picture to placeholder or click icon to add</a:t>
            </a:r>
            <a:endParaRPr lang="en-GB" noProof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24365" y="6373367"/>
            <a:ext cx="3860800" cy="13285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tx2"/>
                </a:solidFill>
                <a:latin typeface="Gill Sans MT"/>
              </a:rPr>
              <a:t>© Micro:bit</a:t>
            </a:r>
            <a:r>
              <a:rPr lang="en-GB" sz="1200" b="0" baseline="0" dirty="0">
                <a:solidFill>
                  <a:schemeClr val="tx2"/>
                </a:solidFill>
                <a:latin typeface="Gill Sans MT"/>
              </a:rPr>
              <a:t> Educational Foundation</a:t>
            </a:r>
            <a:r>
              <a:rPr lang="en-GB" sz="1200" b="0" dirty="0">
                <a:solidFill>
                  <a:schemeClr val="tx2"/>
                </a:solidFill>
                <a:latin typeface="Gill Sans MT"/>
              </a:rPr>
              <a:t> 2017 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11354" y="6375674"/>
            <a:ext cx="316384" cy="1282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latin typeface="Gill Sans MT"/>
              </a:rPr>
              <a:pPr/>
              <a:t>‹#›</a:t>
            </a:fld>
            <a:endParaRPr lang="en-GB" sz="1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76153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817541" y="1433185"/>
            <a:ext cx="10135734" cy="4531823"/>
          </a:xfrm>
        </p:spPr>
        <p:txBody>
          <a:bodyPr/>
          <a:lstStyle>
            <a:lvl1pPr>
              <a:lnSpc>
                <a:spcPts val="1600"/>
              </a:lnSpc>
              <a:defRPr sz="1300">
                <a:latin typeface="+mj-lt"/>
              </a:defRPr>
            </a:lvl1pPr>
          </a:lstStyle>
          <a:p>
            <a:r>
              <a:rPr lang="fi-FI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714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8001" y="2294400"/>
            <a:ext cx="10579200" cy="22944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5400" spc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40800" y="3734400"/>
            <a:ext cx="7838400" cy="12192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2400" spc="0">
                <a:solidFill>
                  <a:schemeClr val="bg2"/>
                </a:solidFill>
                <a:latin typeface="Gill Sans M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24365" y="6375674"/>
            <a:ext cx="3860800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© Micro:bit</a:t>
            </a:r>
            <a:r>
              <a:rPr lang="en-GB" sz="1200" b="0" baseline="0" dirty="0">
                <a:solidFill>
                  <a:schemeClr val="bg1"/>
                </a:solidFill>
                <a:latin typeface="+mn-lt"/>
              </a:rPr>
              <a:t> Educational Foundation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 2017 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11354" y="6375674"/>
            <a:ext cx="316384" cy="1282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solidFill>
                  <a:srgbClr val="FFFFFF"/>
                </a:solidFill>
                <a:latin typeface="Gill Sans MT"/>
              </a:rPr>
              <a:pPr/>
              <a:t>‹#›</a:t>
            </a:fld>
            <a:endParaRPr lang="en-GB" sz="120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218652" y="2449966"/>
            <a:ext cx="221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Text</a:t>
            </a:r>
            <a:r>
              <a:rPr lang="en-US" sz="1400" baseline="0" dirty="0"/>
              <a:t> 5</a:t>
            </a:r>
            <a:r>
              <a:rPr lang="en-US" sz="1400" dirty="0"/>
              <a:t>4pt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2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2794000"/>
            <a:ext cx="12192000" cy="17948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5400" spc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24365" y="6375674"/>
            <a:ext cx="3860800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bg1"/>
                </a:solidFill>
                <a:latin typeface="+mn-lt"/>
              </a:rPr>
              <a:t>© Micro:bit</a:t>
            </a:r>
            <a:r>
              <a:rPr lang="en-GB" sz="1200" b="0" baseline="0" dirty="0">
                <a:solidFill>
                  <a:schemeClr val="bg1"/>
                </a:solidFill>
                <a:latin typeface="+mn-lt"/>
              </a:rPr>
              <a:t> Educational Foundation</a:t>
            </a:r>
            <a:r>
              <a:rPr lang="en-GB" sz="1200" b="0" dirty="0">
                <a:solidFill>
                  <a:schemeClr val="bg1"/>
                </a:solidFill>
                <a:latin typeface="+mn-lt"/>
              </a:rPr>
              <a:t> 2017 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11354" y="6375674"/>
            <a:ext cx="316384" cy="1282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solidFill>
                  <a:srgbClr val="FFFFFF"/>
                </a:solidFill>
                <a:latin typeface="Gill Sans MT"/>
              </a:rPr>
              <a:pPr/>
              <a:t>‹#›</a:t>
            </a:fld>
            <a:endParaRPr lang="en-GB" sz="120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218652" y="2957956"/>
            <a:ext cx="221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Text</a:t>
            </a:r>
            <a:r>
              <a:rPr lang="en-US" sz="1400" baseline="0" dirty="0"/>
              <a:t> 5</a:t>
            </a:r>
            <a:r>
              <a:rPr lang="en-US" sz="1400" dirty="0"/>
              <a:t>4pt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6247" y="1433176"/>
            <a:ext cx="10131702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defRPr sz="2400" spc="0"/>
            </a:lvl1pPr>
            <a:lvl2pPr marL="479876" indent="-239937">
              <a:lnSpc>
                <a:spcPct val="100000"/>
              </a:lnSpc>
              <a:defRPr sz="2000" spc="0"/>
            </a:lvl2pPr>
            <a:lvl3pPr marL="719813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 spc="0"/>
            </a:lvl3pPr>
            <a:lvl4pPr>
              <a:defRPr sz="2000"/>
            </a:lvl4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  <a:p>
            <a:pPr lvl="2"/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4324" y="936044"/>
            <a:ext cx="10130888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218652" y="1002156"/>
            <a:ext cx="221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Text</a:t>
            </a:r>
            <a:r>
              <a:rPr lang="en-US" sz="1400" baseline="0" dirty="0"/>
              <a:t> 30</a:t>
            </a:r>
            <a:r>
              <a:rPr lang="en-US" sz="1400" dirty="0"/>
              <a:t>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21030650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433176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430867"/>
            <a:ext cx="480000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4324" y="936044"/>
            <a:ext cx="10130888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218652" y="1002156"/>
            <a:ext cx="221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Text</a:t>
            </a:r>
            <a:r>
              <a:rPr lang="en-US" sz="1400" baseline="0" dirty="0"/>
              <a:t> 30</a:t>
            </a:r>
            <a:r>
              <a:rPr lang="en-US" sz="1400" dirty="0"/>
              <a:t>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1277346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with co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628" y="358343"/>
            <a:ext cx="10135735" cy="558487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541" y="1860514"/>
            <a:ext cx="4800000" cy="4152937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2218" y="1859797"/>
            <a:ext cx="4800000" cy="4154400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20952" y="1433514"/>
            <a:ext cx="4819317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2165" y="1433514"/>
            <a:ext cx="4819317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97094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1.pdf" descr="ARM_logo.em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4274" y="6294970"/>
            <a:ext cx="687095" cy="205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824365" y="6375673"/>
            <a:ext cx="3860801" cy="1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lnSpc>
                <a:spcPts val="1000"/>
              </a:lnSpc>
              <a:defRPr sz="900" spc="-50">
                <a:solidFill>
                  <a:schemeClr val="accent6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>
              <a:defRPr sz="800"/>
            </a:pPr>
            <a:r>
              <a:rPr sz="1200"/>
              <a:t>© ARM 2015 </a:t>
            </a:r>
          </a:p>
        </p:txBody>
      </p:sp>
      <p:sp>
        <p:nvSpPr>
          <p:cNvPr id="226" name="Shape 226"/>
          <p:cNvSpPr/>
          <p:nvPr/>
        </p:nvSpPr>
        <p:spPr>
          <a:xfrm>
            <a:off x="411356" y="6375673"/>
            <a:ext cx="316385" cy="1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lnSpc>
                <a:spcPts val="1000"/>
              </a:lnSpc>
              <a:defRPr sz="900" spc="-50">
                <a:solidFill>
                  <a:schemeClr val="accent1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>
              <a:defRPr sz="800"/>
            </a:pPr>
            <a:r>
              <a:rPr sz="1200"/>
              <a:t>‹#›</a:t>
            </a: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900940" y="2796214"/>
            <a:ext cx="11048633" cy="547159"/>
          </a:xfrm>
          <a:prstGeom prst="rect">
            <a:avLst/>
          </a:prstGeom>
        </p:spPr>
        <p:txBody>
          <a:bodyPr/>
          <a:lstStyle>
            <a:lvl1pPr algn="r">
              <a:tabLst>
                <a:tab pos="2133067" algn="l"/>
              </a:tabLst>
              <a:defRPr sz="4799"/>
            </a:lvl1pPr>
          </a:lstStyle>
          <a:p>
            <a:r>
              <a:t>Title Text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64484" y="6481900"/>
            <a:ext cx="2844801" cy="461537"/>
          </a:xfrm>
          <a:prstGeom prst="rect">
            <a:avLst/>
          </a:prstGeom>
        </p:spPr>
        <p:txBody>
          <a:bodyPr anchor="t"/>
          <a:lstStyle>
            <a:lvl1pPr algn="l">
              <a:defRPr sz="2399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898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609601" y="0"/>
            <a:ext cx="1017851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2830749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4847866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10496913" y="0"/>
            <a:ext cx="1017851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36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07" r:id="rId2"/>
    <p:sldLayoutId id="2147483708" r:id="rId3"/>
    <p:sldLayoutId id="2147483709" r:id="rId4"/>
    <p:sldLayoutId id="2147483689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5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8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/>
        </p:nvGrpSpPr>
        <p:grpSpPr>
          <a:xfrm>
            <a:off x="10564549" y="0"/>
            <a:ext cx="1017851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69" r:id="rId18"/>
    <p:sldLayoutId id="2147483792" r:id="rId19"/>
    <p:sldLayoutId id="2147483793" r:id="rId2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6613"/>
            <a:ext cx="1107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47838"/>
            <a:ext cx="110744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lumMod val="65000"/>
                    <a:lumOff val="35000"/>
                  </a:srgbClr>
                </a:solidFill>
                <a:latin typeface="HelvNeue for IBM Light" panose="020B040302020202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18A7FA73-B7F5-48B3-B917-18FCE23DCE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7" descr="IBM_logo_blue"/>
          <p:cNvPicPr>
            <a:picLocks noChangeAspect="1" noChangeArrowheads="1"/>
          </p:cNvPicPr>
          <p:nvPr userDrawn="1"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037888" y="317500"/>
            <a:ext cx="646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89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8" r:id="rId4"/>
    <p:sldLayoutId id="2147483759" r:id="rId5"/>
    <p:sldLayoutId id="2147483760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277B5"/>
          </a:solidFill>
          <a:latin typeface="HelvNeue for IBM" panose="020B0804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836613"/>
            <a:ext cx="1107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47838"/>
            <a:ext cx="110744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lumMod val="65000"/>
                    <a:lumOff val="35000"/>
                  </a:srgbClr>
                </a:solidFill>
                <a:latin typeface="HelvNeue for IBM Light" panose="020B040302020202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7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18A7FA73-B7F5-48B3-B917-18FCE23DCE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7" descr="IBM_logo_blue"/>
          <p:cNvPicPr>
            <a:picLocks noChangeAspect="1" noChangeArrowheads="1"/>
          </p:cNvPicPr>
          <p:nvPr userDrawn="1"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037888" y="317500"/>
            <a:ext cx="646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91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6" r:id="rId4"/>
    <p:sldLayoutId id="2147483767" r:id="rId5"/>
    <p:sldLayoutId id="2147483768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2277B5"/>
          </a:solidFill>
          <a:latin typeface="HelvNeue for IBM" panose="020B0804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277B5"/>
          </a:solidFill>
          <a:latin typeface="HelvNeue for IBM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Neue for IBM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626" y="358085"/>
            <a:ext cx="10135735" cy="5585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i-FI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625" y="1428277"/>
            <a:ext cx="10135735" cy="45649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24365" y="6373367"/>
            <a:ext cx="3860800" cy="13285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tx2"/>
                </a:solidFill>
                <a:latin typeface="Gill Sans MT"/>
              </a:rPr>
              <a:t>© Micro:bit</a:t>
            </a:r>
            <a:r>
              <a:rPr lang="en-GB" sz="1200" b="0" baseline="0" dirty="0">
                <a:solidFill>
                  <a:schemeClr val="tx2"/>
                </a:solidFill>
                <a:latin typeface="Gill Sans MT"/>
              </a:rPr>
              <a:t> Educational Foundation</a:t>
            </a:r>
            <a:r>
              <a:rPr lang="en-GB" sz="1200" b="0" dirty="0">
                <a:solidFill>
                  <a:schemeClr val="tx2"/>
                </a:solidFill>
                <a:latin typeface="Gill Sans MT"/>
              </a:rPr>
              <a:t> 2017 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411354" y="6375674"/>
            <a:ext cx="316384" cy="1282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latin typeface="Gill Sans MT"/>
              </a:rPr>
              <a:pPr/>
              <a:t>‹#›</a:t>
            </a:fld>
            <a:endParaRPr lang="en-GB" sz="1200" dirty="0"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9118" y="423334"/>
            <a:ext cx="182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Title 40pt Title Case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18652" y="1484785"/>
            <a:ext cx="2218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Bullets 24pt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455760" y="1806682"/>
            <a:ext cx="245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Sub-bullets 20pt sentence</a:t>
            </a:r>
            <a:r>
              <a:rPr lang="en-US" sz="1400" baseline="0" dirty="0"/>
              <a:t> c</a:t>
            </a:r>
            <a:r>
              <a:rPr lang="en-US" sz="1400" dirty="0"/>
              <a:t>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</p:sldLayoutIdLst>
  <p:hf sldNum="0" hdr="0" ftr="0" dt="0"/>
  <p:txStyles>
    <p:titleStyle>
      <a:lvl1pPr algn="l" defTabSz="604554" rtl="0" eaLnBrk="1" latinLnBrk="0" hangingPunct="1">
        <a:lnSpc>
          <a:spcPts val="4266"/>
        </a:lnSpc>
        <a:spcBef>
          <a:spcPct val="0"/>
        </a:spcBef>
        <a:buNone/>
        <a:defRPr sz="4000" b="0" kern="1200" spc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9947" indent="-239947" algn="l" defTabSz="60455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400" kern="1200" spc="0">
          <a:solidFill>
            <a:schemeClr val="tx2"/>
          </a:solidFill>
          <a:latin typeface="Gill Sans MT"/>
          <a:ea typeface="+mn-ea"/>
          <a:cs typeface="+mn-cs"/>
        </a:defRPr>
      </a:lvl1pPr>
      <a:lvl2pPr marL="479896" indent="-239947" algn="l" defTabSz="60455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000" kern="1200" spc="0">
          <a:solidFill>
            <a:schemeClr val="tx2"/>
          </a:solidFill>
          <a:latin typeface="Gill Sans MT"/>
          <a:ea typeface="+mn-ea"/>
          <a:cs typeface="+mn-cs"/>
        </a:defRPr>
      </a:lvl2pPr>
      <a:lvl3pPr marL="719843" indent="-239947" algn="l" defTabSz="60455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000" kern="1200" spc="0">
          <a:solidFill>
            <a:schemeClr val="tx2"/>
          </a:solidFill>
          <a:latin typeface="Gill Sans MT"/>
          <a:ea typeface="+mn-ea"/>
          <a:cs typeface="+mn-cs"/>
        </a:defRPr>
      </a:lvl3pPr>
      <a:lvl4pPr marL="959792" indent="-239947" algn="l" defTabSz="795578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charset="2"/>
        <a:buChar char="§"/>
        <a:defRPr sz="2000" kern="1200" spc="-67">
          <a:solidFill>
            <a:schemeClr val="tx2"/>
          </a:solidFill>
          <a:latin typeface="+mn-lt"/>
          <a:ea typeface="+mn-ea"/>
          <a:cs typeface="+mn-cs"/>
        </a:defRPr>
      </a:lvl4pPr>
      <a:lvl5pPr marL="237192" indent="-237192" algn="l" defTabSz="-600358" rtl="0" eaLnBrk="1" latinLnBrk="0" hangingPunct="1">
        <a:lnSpc>
          <a:spcPts val="3466"/>
        </a:lnSpc>
        <a:spcBef>
          <a:spcPts val="0"/>
        </a:spcBef>
        <a:buSzPct val="76000"/>
        <a:buFont typeface="+mj-lt"/>
        <a:buAutoNum type="arabicPeriod"/>
        <a:defRPr sz="3200" kern="1200" spc="-67">
          <a:solidFill>
            <a:schemeClr val="tx1"/>
          </a:solidFill>
          <a:latin typeface="+mn-lt"/>
          <a:ea typeface="+mn-ea"/>
          <a:cs typeface="+mn-cs"/>
        </a:defRPr>
      </a:lvl5pPr>
      <a:lvl6pPr marL="3325017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9683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190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8709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554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111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3664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8261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2790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7326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1946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6453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13" Type="http://schemas.openxmlformats.org/officeDocument/2006/relationships/image" Target="../media/image57.tiff"/><Relationship Id="rId3" Type="http://schemas.openxmlformats.org/officeDocument/2006/relationships/image" Target="../media/image47.jpeg"/><Relationship Id="rId7" Type="http://schemas.openxmlformats.org/officeDocument/2006/relationships/image" Target="../media/image51.tiff"/><Relationship Id="rId12" Type="http://schemas.openxmlformats.org/officeDocument/2006/relationships/image" Target="../media/image5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0.tiff"/><Relationship Id="rId11" Type="http://schemas.openxmlformats.org/officeDocument/2006/relationships/image" Target="../media/image55.tiff"/><Relationship Id="rId5" Type="http://schemas.openxmlformats.org/officeDocument/2006/relationships/image" Target="../media/image49.tiff"/><Relationship Id="rId15" Type="http://schemas.openxmlformats.org/officeDocument/2006/relationships/image" Target="../media/image59.tiff"/><Relationship Id="rId10" Type="http://schemas.openxmlformats.org/officeDocument/2006/relationships/image" Target="../media/image54.tiff"/><Relationship Id="rId4" Type="http://schemas.openxmlformats.org/officeDocument/2006/relationships/image" Target="../media/image48.tiff"/><Relationship Id="rId9" Type="http://schemas.openxmlformats.org/officeDocument/2006/relationships/image" Target="../media/image53.tiff"/><Relationship Id="rId14" Type="http://schemas.openxmlformats.org/officeDocument/2006/relationships/image" Target="../media/image5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yu.fi/" TargetMode="Externa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Kohti</a:t>
            </a:r>
            <a:r>
              <a:rPr lang="en-US" dirty="0"/>
              <a:t> </a:t>
            </a:r>
            <a:r>
              <a:rPr lang="en-US" dirty="0" err="1"/>
              <a:t>kansallista</a:t>
            </a:r>
            <a:r>
              <a:rPr lang="en-US" dirty="0"/>
              <a:t> </a:t>
            </a:r>
            <a:r>
              <a:rPr lang="en-US" dirty="0" err="1"/>
              <a:t>digitaalista</a:t>
            </a:r>
            <a:r>
              <a:rPr lang="en-US" dirty="0"/>
              <a:t> </a:t>
            </a:r>
            <a:r>
              <a:rPr lang="en-US" dirty="0" err="1"/>
              <a:t>koulua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Professori, dekaani Pekka Neittaanmäki</a:t>
            </a:r>
          </a:p>
          <a:p>
            <a:r>
              <a:rPr lang="fi-FI" dirty="0"/>
              <a:t>3.10.2017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31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853900"/>
            <a:ext cx="8208912" cy="581546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ounded Rectangle 5"/>
          <p:cNvSpPr/>
          <p:nvPr/>
        </p:nvSpPr>
        <p:spPr>
          <a:xfrm>
            <a:off x="4528893" y="1242939"/>
            <a:ext cx="5481250" cy="178305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676542" y="2561041"/>
            <a:ext cx="542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Kansallinen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sote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-tiedon integraatioalusta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4511824" y="1196752"/>
            <a:ext cx="1152128" cy="1152128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lowchart: Magnetic Disk 9"/>
          <p:cNvSpPr/>
          <p:nvPr/>
        </p:nvSpPr>
        <p:spPr>
          <a:xfrm>
            <a:off x="5951984" y="1242939"/>
            <a:ext cx="1152128" cy="1152128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Flowchart: Magnetic Disk 10"/>
          <p:cNvSpPr/>
          <p:nvPr/>
        </p:nvSpPr>
        <p:spPr>
          <a:xfrm>
            <a:off x="7465250" y="1265382"/>
            <a:ext cx="1152128" cy="1152128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Flowchart: Magnetic Disk 11"/>
          <p:cNvSpPr/>
          <p:nvPr/>
        </p:nvSpPr>
        <p:spPr>
          <a:xfrm>
            <a:off x="8905593" y="1238623"/>
            <a:ext cx="1152128" cy="1152128"/>
          </a:xfrm>
          <a:prstGeom prst="flowChartMagneticDisk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4439816" y="177727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OMADATA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6247" y="1584381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Tietovarasto ja tiedon jalosteet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9976" y="180303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KANSA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3242" y="180303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KANTA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886197" y="188640"/>
            <a:ext cx="9824559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i-FI" dirty="0"/>
              <a:t>Digitaalinen koulu</a:t>
            </a:r>
          </a:p>
        </p:txBody>
      </p:sp>
    </p:spTree>
    <p:extLst>
      <p:ext uri="{BB962C8B-B14F-4D97-AF65-F5344CB8AC3E}">
        <p14:creationId xmlns:p14="http://schemas.microsoft.com/office/powerpoint/2010/main" val="234310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Digitaalinen avoin yliopisto koululaisille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Koululaisilla mahdollisuus suorittaa akateemisia opintoja jo kouluaikoina hyödyntäen kansallisia/kansainvälisiä verkossa olevia materiaaleja</a:t>
            </a:r>
          </a:p>
          <a:p>
            <a:r>
              <a:rPr lang="fi-FI" dirty="0"/>
              <a:t>Kurssit voivat olla osa lukio-opintoja</a:t>
            </a:r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859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Digitaalinen avoin yliopisto koululaisille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1271464" y="2276872"/>
            <a:ext cx="2808312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752184" y="2276872"/>
            <a:ext cx="2808312" cy="28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1451484" y="23488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Lukio-opinnot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6200" y="2348880"/>
            <a:ext cx="253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IT-tiedekunnan kurssit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1464" y="2996952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71464" y="3501008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71464" y="4005064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71464" y="4581128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61024" y="3717032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61024" y="4221088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61024" y="4725144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52184" y="3179877"/>
            <a:ext cx="280831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43472" y="3068960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Kurssi 1.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9337" y="3573016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Kurssi 2.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2837" y="4126487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Kurssi 3.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2837" y="4663905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Kurssi 4.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77876" y="3281845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Ohjelmointi 1.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6950" y="3717032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err="1">
                <a:solidFill>
                  <a:schemeClr val="bg1"/>
                </a:solidFill>
              </a:rPr>
              <a:t>Tietojärjestelmätieen</a:t>
            </a:r>
            <a:r>
              <a:rPr lang="fi-FI" sz="1400" dirty="0">
                <a:solidFill>
                  <a:schemeClr val="bg1"/>
                </a:solidFill>
              </a:rPr>
              <a:t> perusteet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68208" y="4311153"/>
            <a:ext cx="246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Tietokannat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66248" y="4764841"/>
            <a:ext cx="246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IT infrastruktuuri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71464" y="5200955"/>
            <a:ext cx="2808312" cy="5323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tx2">
                <a:lumMod val="90000"/>
                <a:lumOff val="10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Rectangle 28"/>
          <p:cNvSpPr/>
          <p:nvPr/>
        </p:nvSpPr>
        <p:spPr>
          <a:xfrm>
            <a:off x="1274222" y="5697087"/>
            <a:ext cx="2808312" cy="5323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tx2">
                <a:lumMod val="90000"/>
                <a:lumOff val="10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1" name="Curved Connector 30"/>
          <p:cNvCxnSpPr>
            <a:endCxn id="28" idx="3"/>
          </p:cNvCxnSpPr>
          <p:nvPr/>
        </p:nvCxnSpPr>
        <p:spPr>
          <a:xfrm rot="10800000" flipV="1">
            <a:off x="4079776" y="3438292"/>
            <a:ext cx="3672408" cy="202881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endCxn id="29" idx="3"/>
          </p:cNvCxnSpPr>
          <p:nvPr/>
        </p:nvCxnSpPr>
        <p:spPr>
          <a:xfrm rot="10800000" flipV="1">
            <a:off x="4082534" y="4495818"/>
            <a:ext cx="3669650" cy="14674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3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Digitaalinen avoin yliopisto koululaisille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Riittävä kurssien suorittaminen avaa automaattisesti pääsyn it-tiedekunnan opiskelijaksi</a:t>
            </a:r>
          </a:p>
          <a:p>
            <a:r>
              <a:rPr lang="fi-FI" dirty="0"/>
              <a:t>Kukin it-tiedekunta määrittelee tarvittavat kurssit ja arvosanat</a:t>
            </a:r>
          </a:p>
          <a:p>
            <a:r>
              <a:rPr lang="fi-FI" dirty="0"/>
              <a:t>Tavoite: Lukion merkitys nousee ja opiskelija saa käsityksen yliopisto-opinnoista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12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X:\DIGITAL\GBP02603001 - Micro Bit\HUB_Digital content\Assets\microbit images\Microbit 14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7" y="-14059"/>
            <a:ext cx="12188826" cy="687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4488" y="1355982"/>
            <a:ext cx="9042527" cy="1410643"/>
          </a:xfrm>
        </p:spPr>
        <p:txBody>
          <a:bodyPr>
            <a:normAutofit fontScale="90000"/>
          </a:bodyPr>
          <a:lstStyle/>
          <a:p>
            <a:pPr algn="r">
              <a:lnSpc>
                <a:spcPts val="5533"/>
              </a:lnSpc>
            </a:pPr>
            <a:r>
              <a:rPr lang="en-US" sz="6600" dirty="0" err="1">
                <a:solidFill>
                  <a:schemeClr val="bg1"/>
                </a:solidFill>
              </a:rPr>
              <a:t>Inspiroidaan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kaikki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 err="1">
                <a:solidFill>
                  <a:schemeClr val="bg1"/>
                </a:solidFill>
              </a:rPr>
              <a:t>Keski-Suomen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lapset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innovoimaan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58463" y="6067521"/>
            <a:ext cx="5173786" cy="30358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Agora ICT Forum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758463" y="6377745"/>
            <a:ext cx="5173786" cy="30358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Sept 28th,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53" y="104197"/>
            <a:ext cx="2737635" cy="1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5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84" y="2954427"/>
            <a:ext cx="1901195" cy="1246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BBC </a:t>
            </a:r>
            <a:r>
              <a:rPr lang="en-US" dirty="0" err="1"/>
              <a:t>micro:bit</a:t>
            </a:r>
            <a:r>
              <a:rPr lang="en-US" dirty="0"/>
              <a:t> on </a:t>
            </a:r>
            <a:r>
              <a:rPr lang="en-US" dirty="0" err="1"/>
              <a:t>globaali</a:t>
            </a:r>
            <a:r>
              <a:rPr lang="en-US" dirty="0"/>
              <a:t> </a:t>
            </a:r>
            <a:r>
              <a:rPr lang="en-US" dirty="0" err="1"/>
              <a:t>keksintö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50" y="4662963"/>
            <a:ext cx="697029" cy="36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914" y="2553814"/>
            <a:ext cx="678870" cy="451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314" y="4650263"/>
            <a:ext cx="656168" cy="388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227" y="3169549"/>
            <a:ext cx="707862" cy="478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67" y="1504509"/>
            <a:ext cx="485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Saatavana</a:t>
            </a:r>
            <a:r>
              <a:rPr lang="en-US" sz="3600" dirty="0">
                <a:solidFill>
                  <a:schemeClr val="tx2"/>
                </a:solidFill>
              </a:rPr>
              <a:t> 50+ </a:t>
            </a:r>
            <a:r>
              <a:rPr lang="en-US" sz="3600" dirty="0" err="1">
                <a:solidFill>
                  <a:schemeClr val="tx2"/>
                </a:solidFill>
              </a:rPr>
              <a:t>maassa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7315" y="1366506"/>
            <a:ext cx="4859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</a:rPr>
              <a:t>microbit.org on </a:t>
            </a:r>
            <a:r>
              <a:rPr lang="en-US" sz="3600" dirty="0" err="1">
                <a:solidFill>
                  <a:schemeClr val="tx2"/>
                </a:solidFill>
              </a:rPr>
              <a:t>saatavilla</a:t>
            </a:r>
            <a:r>
              <a:rPr lang="en-US" sz="3600" dirty="0">
                <a:solidFill>
                  <a:schemeClr val="tx2"/>
                </a:solidFill>
              </a:rPr>
              <a:t>  </a:t>
            </a:r>
          </a:p>
          <a:p>
            <a:pPr algn="r"/>
            <a:r>
              <a:rPr lang="en-US" sz="3600" dirty="0">
                <a:solidFill>
                  <a:schemeClr val="tx2"/>
                </a:solidFill>
              </a:rPr>
              <a:t>14 </a:t>
            </a:r>
            <a:r>
              <a:rPr lang="en-US" sz="3600" dirty="0" err="1">
                <a:solidFill>
                  <a:schemeClr val="tx2"/>
                </a:solidFill>
              </a:rPr>
              <a:t>kielellä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2187" y="4568325"/>
            <a:ext cx="3834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2"/>
                </a:solidFill>
              </a:rPr>
              <a:t>132 </a:t>
            </a:r>
            <a:r>
              <a:rPr lang="en-US" sz="3600" dirty="0" err="1">
                <a:solidFill>
                  <a:schemeClr val="tx2"/>
                </a:solidFill>
              </a:rPr>
              <a:t>partneri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ekosysteemiä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globaalisti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12" y="3744264"/>
            <a:ext cx="638860" cy="4580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98" y="4323061"/>
            <a:ext cx="675957" cy="453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633" y="2093334"/>
            <a:ext cx="636704" cy="4623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440" y="2106034"/>
            <a:ext cx="717315" cy="441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757" y="2548507"/>
            <a:ext cx="647465" cy="430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027" y="3168996"/>
            <a:ext cx="668117" cy="400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629" y="3690292"/>
            <a:ext cx="628415" cy="427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273" y="4276693"/>
            <a:ext cx="649648" cy="4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4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Suomalainen </a:t>
            </a:r>
            <a:r>
              <a:rPr lang="fi-FI" dirty="0" err="1"/>
              <a:t>micro:bit</a:t>
            </a:r>
            <a:r>
              <a:rPr lang="fi-FI" dirty="0"/>
              <a:t> pilotti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44699"/>
            <a:ext cx="8006680" cy="4557156"/>
          </a:xfrm>
        </p:spPr>
        <p:txBody>
          <a:bodyPr/>
          <a:lstStyle/>
          <a:p>
            <a:r>
              <a:rPr lang="fi-FI" dirty="0"/>
              <a:t>50 koulua eri puolella Suomea </a:t>
            </a:r>
          </a:p>
          <a:p>
            <a:pPr marL="0" indent="0">
              <a:buNone/>
            </a:pPr>
            <a:r>
              <a:rPr lang="fi-FI" dirty="0"/>
              <a:t>   (yläaste ja ala-aste)</a:t>
            </a:r>
          </a:p>
          <a:p>
            <a:r>
              <a:rPr lang="en-US" dirty="0"/>
              <a:t>100 </a:t>
            </a:r>
            <a:r>
              <a:rPr lang="en-US" dirty="0" err="1"/>
              <a:t>opettajaa</a:t>
            </a:r>
            <a:r>
              <a:rPr lang="en-US" dirty="0"/>
              <a:t> </a:t>
            </a:r>
            <a:r>
              <a:rPr lang="en-US" dirty="0" err="1"/>
              <a:t>koulutettu</a:t>
            </a:r>
            <a:r>
              <a:rPr lang="en-US" dirty="0"/>
              <a:t> ja 10 </a:t>
            </a:r>
            <a:r>
              <a:rPr lang="en-US" dirty="0" err="1"/>
              <a:t>alueellista</a:t>
            </a:r>
            <a:r>
              <a:rPr lang="en-US" dirty="0"/>
              <a:t> </a:t>
            </a:r>
            <a:r>
              <a:rPr lang="en-US" dirty="0" err="1"/>
              <a:t>kouluttajaa</a:t>
            </a:r>
            <a:endParaRPr lang="en-US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02" y="1216342"/>
            <a:ext cx="2216606" cy="49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Hankeidea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Suomi100-teemavuodelle hanke, jossa kaikille Keski-Suomen lapsille hankitaan </a:t>
            </a:r>
            <a:r>
              <a:rPr lang="fi-FI" dirty="0" err="1"/>
              <a:t>micro:bit</a:t>
            </a:r>
            <a:endParaRPr lang="fi-FI" dirty="0"/>
          </a:p>
          <a:p>
            <a:r>
              <a:rPr lang="fi-FI" dirty="0"/>
              <a:t>Kaikki Keski-Suomen lapset innovoimaan!</a:t>
            </a:r>
          </a:p>
          <a:p>
            <a:r>
              <a:rPr lang="fi-FI" dirty="0"/>
              <a:t>Keski-Suomi nousisi maailman luokkaan innovatiivisten järjestelmien käytössä</a:t>
            </a:r>
          </a:p>
          <a:p>
            <a:r>
              <a:rPr lang="fi-FI" dirty="0"/>
              <a:t>Tavoite: tukea innovoimista ja 100 % käyttökatto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45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400" dirty="0"/>
              <a:t>Kiitos!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www.jyu.fi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C20E-5D3A-43E0-9FF8-3FD186059A20}" type="datetime1">
              <a:rPr lang="fi-FI" smtClean="0"/>
              <a:t>3.10.2017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7DD-E08E-4C38-B9B6-795A9A29DA6B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18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7FE36B7-3343-4396-BB0B-9B1ECA4D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CEF562C-FD70-41A6-B474-938AF056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CE9D015-9E1C-4637-B29E-0E99C170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Sisällysluettelo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04A44AB-55EC-4DFD-A60E-991EFACE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Kansallinen sote it-järjestelmä</a:t>
            </a:r>
          </a:p>
          <a:p>
            <a:r>
              <a:rPr lang="fi-FI" dirty="0"/>
              <a:t>Digitaalinen koulu</a:t>
            </a:r>
          </a:p>
          <a:p>
            <a:r>
              <a:rPr lang="fi-FI" dirty="0"/>
              <a:t>Digitaalinen avoin yliopisto koululaisille</a:t>
            </a:r>
          </a:p>
          <a:p>
            <a:r>
              <a:rPr lang="fi-FI" dirty="0" err="1"/>
              <a:t>Micro</a:t>
            </a:r>
            <a:r>
              <a:rPr lang="fi-FI" err="1"/>
              <a:t>:</a:t>
            </a:r>
            <a:r>
              <a:rPr lang="fi-FI"/>
              <a:t>bit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8D20332-E477-4CBD-B669-F6B08664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27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332656"/>
            <a:ext cx="9824559" cy="936104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Kansallinen </a:t>
            </a:r>
            <a:r>
              <a:rPr lang="fi-FI" dirty="0" err="1"/>
              <a:t>sote</a:t>
            </a:r>
            <a:r>
              <a:rPr lang="fi-FI" dirty="0"/>
              <a:t> it-järjestelmä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8086" t="22453" r="6271" b="8116"/>
          <a:stretch/>
        </p:blipFill>
        <p:spPr bwMode="auto">
          <a:xfrm>
            <a:off x="1100198" y="1184261"/>
            <a:ext cx="9411492" cy="5599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04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0689" t="19501" r="8764" b="8706"/>
          <a:stretch/>
        </p:blipFill>
        <p:spPr bwMode="auto">
          <a:xfrm>
            <a:off x="1619018" y="1086984"/>
            <a:ext cx="8653446" cy="5771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9601" y="188640"/>
            <a:ext cx="9824559" cy="936104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Kansallinen </a:t>
            </a:r>
            <a:r>
              <a:rPr lang="fi-FI" dirty="0" err="1"/>
              <a:t>sote</a:t>
            </a:r>
            <a:r>
              <a:rPr lang="fi-FI" dirty="0"/>
              <a:t> it-järjestelmä</a:t>
            </a:r>
          </a:p>
        </p:txBody>
      </p:sp>
    </p:spTree>
    <p:extLst>
      <p:ext uri="{BB962C8B-B14F-4D97-AF65-F5344CB8AC3E}">
        <p14:creationId xmlns:p14="http://schemas.microsoft.com/office/powerpoint/2010/main" val="402217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2933" t="20091" r="20730" b="14910"/>
          <a:stretch/>
        </p:blipFill>
        <p:spPr bwMode="auto">
          <a:xfrm>
            <a:off x="1607547" y="980728"/>
            <a:ext cx="8952972" cy="5809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64203" y="260648"/>
            <a:ext cx="9824559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i-FI" dirty="0"/>
              <a:t>Kansallinen </a:t>
            </a:r>
            <a:r>
              <a:rPr lang="fi-FI" dirty="0" err="1"/>
              <a:t>sote</a:t>
            </a:r>
            <a:r>
              <a:rPr lang="fi-FI" dirty="0"/>
              <a:t> it-järjestelmä</a:t>
            </a:r>
          </a:p>
        </p:txBody>
      </p:sp>
    </p:spTree>
    <p:extLst>
      <p:ext uri="{BB962C8B-B14F-4D97-AF65-F5344CB8AC3E}">
        <p14:creationId xmlns:p14="http://schemas.microsoft.com/office/powerpoint/2010/main" val="101094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61" y="1124744"/>
            <a:ext cx="9301128" cy="54312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64203" y="260648"/>
            <a:ext cx="9824559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i-FI" dirty="0"/>
              <a:t>Digitaalinen koulu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3472" y="5918666"/>
            <a:ext cx="3056063" cy="60667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90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5" name="Picture 4" descr="C:\Users\rantalai\AppData\Local\Microsoft\Windows\Temporary Internet Files\Content.Outlook\RTLYXXKA\Digitaalinen_oppimateriaalikesku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15360"/>
            <a:ext cx="8352928" cy="5596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64203" y="260648"/>
            <a:ext cx="9824559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i-FI" dirty="0"/>
              <a:t>Digitaalinen koulu</a:t>
            </a:r>
          </a:p>
        </p:txBody>
      </p:sp>
    </p:spTree>
    <p:extLst>
      <p:ext uri="{BB962C8B-B14F-4D97-AF65-F5344CB8AC3E}">
        <p14:creationId xmlns:p14="http://schemas.microsoft.com/office/powerpoint/2010/main" val="23492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4871" y="1945530"/>
            <a:ext cx="576064" cy="112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1648" r="35981" b="6619"/>
          <a:stretch/>
        </p:blipFill>
        <p:spPr bwMode="auto">
          <a:xfrm>
            <a:off x="1929239" y="950804"/>
            <a:ext cx="3423560" cy="56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36645" y="2562269"/>
            <a:ext cx="4320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2108851" y="2130221"/>
            <a:ext cx="504056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7716180" y="2492896"/>
            <a:ext cx="2304256" cy="2128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5527394" y="1622231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Lukiot eri puolilla Suomea hyödyntävät digitaalisia oppimateriaaleja.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6180" y="254458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Digitaaliset oppimateriaalit: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JY:n</a:t>
            </a:r>
            <a:r>
              <a:rPr lang="fi-FI" dirty="0"/>
              <a:t> materiaalit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YLEN:n</a:t>
            </a:r>
            <a:r>
              <a:rPr lang="fi-FI" dirty="0"/>
              <a:t> materiaalit</a:t>
            </a:r>
          </a:p>
          <a:p>
            <a:pPr marL="285750" indent="-285750">
              <a:buFontTx/>
              <a:buChar char="-"/>
            </a:pPr>
            <a:r>
              <a:rPr lang="fi-FI" dirty="0"/>
              <a:t>Kustantajien e-kirjat</a:t>
            </a:r>
          </a:p>
        </p:txBody>
      </p:sp>
      <p:sp>
        <p:nvSpPr>
          <p:cNvPr id="21" name="Oval 20"/>
          <p:cNvSpPr/>
          <p:nvPr/>
        </p:nvSpPr>
        <p:spPr>
          <a:xfrm>
            <a:off x="2927648" y="48691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23"/>
          <p:cNvSpPr/>
          <p:nvPr/>
        </p:nvSpPr>
        <p:spPr>
          <a:xfrm>
            <a:off x="3876882" y="32804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4"/>
          <p:cNvSpPr/>
          <p:nvPr/>
        </p:nvSpPr>
        <p:spPr>
          <a:xfrm>
            <a:off x="4439816" y="401489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25"/>
          <p:cNvSpPr/>
          <p:nvPr/>
        </p:nvSpPr>
        <p:spPr>
          <a:xfrm>
            <a:off x="2711624" y="56612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/>
          <p:cNvSpPr/>
          <p:nvPr/>
        </p:nvSpPr>
        <p:spPr>
          <a:xfrm>
            <a:off x="3632801" y="595995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val 27"/>
          <p:cNvSpPr/>
          <p:nvPr/>
        </p:nvSpPr>
        <p:spPr>
          <a:xfrm>
            <a:off x="3562304" y="53095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Oval 28"/>
          <p:cNvSpPr/>
          <p:nvPr/>
        </p:nvSpPr>
        <p:spPr>
          <a:xfrm>
            <a:off x="4525734" y="54536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/>
          <p:cNvSpPr/>
          <p:nvPr/>
        </p:nvSpPr>
        <p:spPr>
          <a:xfrm>
            <a:off x="4079776" y="477400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Oval 31"/>
          <p:cNvSpPr/>
          <p:nvPr/>
        </p:nvSpPr>
        <p:spPr>
          <a:xfrm>
            <a:off x="3520124" y="447776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Oval 32"/>
          <p:cNvSpPr/>
          <p:nvPr/>
        </p:nvSpPr>
        <p:spPr>
          <a:xfrm>
            <a:off x="3215680" y="58159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9" name="Curved Connector 38"/>
          <p:cNvCxnSpPr>
            <a:stCxn id="14" idx="1"/>
            <a:endCxn id="24" idx="7"/>
          </p:cNvCxnSpPr>
          <p:nvPr/>
        </p:nvCxnSpPr>
        <p:spPr>
          <a:xfrm rot="10800000">
            <a:off x="3999809" y="3301513"/>
            <a:ext cx="3716373" cy="120231"/>
          </a:xfrm>
          <a:prstGeom prst="curvedConnector4">
            <a:avLst>
              <a:gd name="adj1" fmla="val 49716"/>
              <a:gd name="adj2" fmla="val 2901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14" idx="1"/>
            <a:endCxn id="32" idx="6"/>
          </p:cNvCxnSpPr>
          <p:nvPr/>
        </p:nvCxnSpPr>
        <p:spPr>
          <a:xfrm rot="10800000" flipV="1">
            <a:off x="3664140" y="3421742"/>
            <a:ext cx="4052040" cy="11280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1"/>
            <a:endCxn id="21" idx="0"/>
          </p:cNvCxnSpPr>
          <p:nvPr/>
        </p:nvCxnSpPr>
        <p:spPr>
          <a:xfrm rot="10800000" flipV="1">
            <a:off x="2999656" y="3421742"/>
            <a:ext cx="4716524" cy="14474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2" idx="1"/>
            <a:endCxn id="26" idx="6"/>
          </p:cNvCxnSpPr>
          <p:nvPr/>
        </p:nvCxnSpPr>
        <p:spPr>
          <a:xfrm rot="10800000" flipV="1">
            <a:off x="2855640" y="3429000"/>
            <a:ext cx="4860540" cy="23042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2" idx="1"/>
            <a:endCxn id="30" idx="5"/>
          </p:cNvCxnSpPr>
          <p:nvPr/>
        </p:nvCxnSpPr>
        <p:spPr>
          <a:xfrm rot="10800000" flipV="1">
            <a:off x="4202703" y="3429000"/>
            <a:ext cx="3513479" cy="1467930"/>
          </a:xfrm>
          <a:prstGeom prst="curvedConnector4">
            <a:avLst>
              <a:gd name="adj1" fmla="val 49700"/>
              <a:gd name="adj2" fmla="val 1170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4" idx="1"/>
            <a:endCxn id="25" idx="5"/>
          </p:cNvCxnSpPr>
          <p:nvPr/>
        </p:nvCxnSpPr>
        <p:spPr>
          <a:xfrm rot="10800000" flipV="1">
            <a:off x="4562743" y="3421742"/>
            <a:ext cx="3153439" cy="716073"/>
          </a:xfrm>
          <a:prstGeom prst="curvedConnector4">
            <a:avLst>
              <a:gd name="adj1" fmla="val 49666"/>
              <a:gd name="adj2" fmla="val 1544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4" idx="1"/>
            <a:endCxn id="28" idx="6"/>
          </p:cNvCxnSpPr>
          <p:nvPr/>
        </p:nvCxnSpPr>
        <p:spPr>
          <a:xfrm rot="10800000" flipV="1">
            <a:off x="3706320" y="3421742"/>
            <a:ext cx="4009860" cy="195985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2" idx="1"/>
            <a:endCxn id="29" idx="6"/>
          </p:cNvCxnSpPr>
          <p:nvPr/>
        </p:nvCxnSpPr>
        <p:spPr>
          <a:xfrm rot="10800000" flipV="1">
            <a:off x="4669750" y="3429000"/>
            <a:ext cx="3046430" cy="20966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2" idx="1"/>
            <a:endCxn id="33" idx="7"/>
          </p:cNvCxnSpPr>
          <p:nvPr/>
        </p:nvCxnSpPr>
        <p:spPr>
          <a:xfrm rot="10800000" flipV="1">
            <a:off x="3338607" y="3429000"/>
            <a:ext cx="4377575" cy="24080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urved Connector 1023"/>
          <p:cNvCxnSpPr>
            <a:stCxn id="14" idx="1"/>
            <a:endCxn id="27" idx="5"/>
          </p:cNvCxnSpPr>
          <p:nvPr/>
        </p:nvCxnSpPr>
        <p:spPr>
          <a:xfrm rot="10800000" flipV="1">
            <a:off x="3755726" y="3421742"/>
            <a:ext cx="3960454" cy="2661133"/>
          </a:xfrm>
          <a:prstGeom prst="curvedConnector4">
            <a:avLst>
              <a:gd name="adj1" fmla="val 49734"/>
              <a:gd name="adj2" fmla="val 1093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"/>
          <p:cNvSpPr txBox="1">
            <a:spLocks/>
          </p:cNvSpPr>
          <p:nvPr/>
        </p:nvSpPr>
        <p:spPr>
          <a:xfrm>
            <a:off x="864203" y="260648"/>
            <a:ext cx="9824559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i-FI" dirty="0"/>
              <a:t>Digitaalinen koulu</a:t>
            </a:r>
          </a:p>
        </p:txBody>
      </p:sp>
    </p:spTree>
    <p:extLst>
      <p:ext uri="{BB962C8B-B14F-4D97-AF65-F5344CB8AC3E}">
        <p14:creationId xmlns:p14="http://schemas.microsoft.com/office/powerpoint/2010/main" val="130157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3.10.2017</a:t>
            </a:fld>
            <a:endParaRPr lang="fi-FI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95" y="993159"/>
            <a:ext cx="8121210" cy="557865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86197" y="260648"/>
            <a:ext cx="9824559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fi-FI" dirty="0"/>
              <a:t>Digitaalinen koulu</a:t>
            </a:r>
          </a:p>
        </p:txBody>
      </p:sp>
    </p:spTree>
    <p:extLst>
      <p:ext uri="{BB962C8B-B14F-4D97-AF65-F5344CB8AC3E}">
        <p14:creationId xmlns:p14="http://schemas.microsoft.com/office/powerpoint/2010/main" val="1031570149"/>
      </p:ext>
    </p:extLst>
  </p:cSld>
  <p:clrMapOvr>
    <a:masterClrMapping/>
  </p:clrMapOvr>
</p:sld>
</file>

<file path=ppt/theme/theme1.xml><?xml version="1.0" encoding="utf-8"?>
<a:theme xmlns:a="http://schemas.openxmlformats.org/drawingml/2006/main" name="JYU_helvetica_pp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4_Custom Design">
  <a:themeElements>
    <a:clrScheme name="IBM Watson Health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Custom Design">
  <a:themeElements>
    <a:clrScheme name="IBM Watson Health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RM PPT template 2016_Confidential">
  <a:themeElements>
    <a:clrScheme name="Custom 10">
      <a:dk1>
        <a:srgbClr val="414444"/>
      </a:dk1>
      <a:lt1>
        <a:sysClr val="window" lastClr="FFFFFF"/>
      </a:lt1>
      <a:dk2>
        <a:srgbClr val="000000"/>
      </a:dk2>
      <a:lt2>
        <a:srgbClr val="FFFFFF"/>
      </a:lt2>
      <a:accent1>
        <a:srgbClr val="128CAB"/>
      </a:accent1>
      <a:accent2>
        <a:srgbClr val="00A960"/>
      </a:accent2>
      <a:accent3>
        <a:srgbClr val="00C3DC"/>
      </a:accent3>
      <a:accent4>
        <a:srgbClr val="765F97"/>
      </a:accent4>
      <a:accent5>
        <a:srgbClr val="CF364A"/>
      </a:accent5>
      <a:accent6>
        <a:srgbClr val="909393"/>
      </a:accent6>
      <a:hlink>
        <a:srgbClr val="128CAB"/>
      </a:hlink>
      <a:folHlink>
        <a:srgbClr val="009FC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 cmpd="sng">
          <a:solidFill>
            <a:schemeClr val="accent1"/>
          </a:solidFill>
        </a:ln>
        <a:effectLst/>
      </a:spPr>
      <a:bodyPr rtlCol="0" anchor="t"/>
      <a:lstStyle>
        <a:defPPr>
          <a:defRPr sz="14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0" cmpd="sng">
          <a:solidFill>
            <a:srgbClr val="128CAB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JYU_helvetica_ppt</Template>
  <TotalTime>650</TotalTime>
  <Words>488</Words>
  <Application>Microsoft Office PowerPoint</Application>
  <PresentationFormat>Laajakuva</PresentationFormat>
  <Paragraphs>123</Paragraphs>
  <Slides>18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18</vt:i4>
      </vt:variant>
    </vt:vector>
  </HeadingPairs>
  <TitlesOfParts>
    <vt:vector size="34" baseType="lpstr">
      <vt:lpstr>Arial</vt:lpstr>
      <vt:lpstr>Calibri</vt:lpstr>
      <vt:lpstr>Gill Sans MT</vt:lpstr>
      <vt:lpstr>Helvetica</vt:lpstr>
      <vt:lpstr>Helvetica Neue Light</vt:lpstr>
      <vt:lpstr>HelvNeue for IBM</vt:lpstr>
      <vt:lpstr>HelvNeue for IBM Light</vt:lpstr>
      <vt:lpstr>Palatino Linotype</vt:lpstr>
      <vt:lpstr>Wingdings</vt:lpstr>
      <vt:lpstr>JYU_helvetica_ppt</vt:lpstr>
      <vt:lpstr>JYU sisältö pohjat</vt:lpstr>
      <vt:lpstr>2_Mukautettu suunnittelumalli</vt:lpstr>
      <vt:lpstr>JYU kuvadiat</vt:lpstr>
      <vt:lpstr>14_Custom Design</vt:lpstr>
      <vt:lpstr>15_Custom Design</vt:lpstr>
      <vt:lpstr>ARM PPT template 2016_Confidential</vt:lpstr>
      <vt:lpstr>Kohti kansallista digitaalista koulua</vt:lpstr>
      <vt:lpstr>Sisällysluettelo</vt:lpstr>
      <vt:lpstr>Kansallinen sote it-järjestelmä</vt:lpstr>
      <vt:lpstr>Kansallinen sote it-järjestelmä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Digitaalinen avoin yliopisto koululaisille</vt:lpstr>
      <vt:lpstr>Digitaalinen avoin yliopisto koululaisille</vt:lpstr>
      <vt:lpstr>Digitaalinen avoin yliopisto koululaisille</vt:lpstr>
      <vt:lpstr>Inspiroidaan kaikki  Keski-Suomen lapset innovoimaan</vt:lpstr>
      <vt:lpstr>BBC micro:bit on globaali keksintö</vt:lpstr>
      <vt:lpstr>Suomalainen micro:bit pilotti</vt:lpstr>
      <vt:lpstr>Hankeidea</vt:lpstr>
      <vt:lpstr>Kiitos!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Uudet IT-tiedekunnan nettisivut</dc:title>
  <dc:creator>Valpe Kati</dc:creator>
  <cp:lastModifiedBy>Administrator</cp:lastModifiedBy>
  <cp:revision>127</cp:revision>
  <cp:lastPrinted>2017-06-21T07:10:56Z</cp:lastPrinted>
  <dcterms:created xsi:type="dcterms:W3CDTF">2017-05-24T09:21:58Z</dcterms:created>
  <dcterms:modified xsi:type="dcterms:W3CDTF">2017-10-03T05:27:14Z</dcterms:modified>
</cp:coreProperties>
</file>