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8"/>
  </p:notesMasterIdLst>
  <p:sldIdLst>
    <p:sldId id="257" r:id="rId3"/>
    <p:sldId id="265" r:id="rId4"/>
    <p:sldId id="266" r:id="rId5"/>
    <p:sldId id="267" r:id="rId6"/>
    <p:sldId id="268" r:id="rId7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52"/>
  </p:normalViewPr>
  <p:slideViewPr>
    <p:cSldViewPr snapToGrid="0" snapToObjects="1">
      <p:cViewPr varScale="1">
        <p:scale>
          <a:sx n="78" d="100"/>
          <a:sy n="78" d="100"/>
        </p:scale>
        <p:origin x="109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D0B6C3-21E2-DE4C-A0AD-9BDD2EA92DF8}" type="datetimeFigureOut">
              <a:rPr lang="fi-FI" smtClean="0"/>
              <a:t>6.9.2020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55B02A-1F7E-374D-9BB6-9D6A7B2EF8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2965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54038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DCD4F-094A-CF4A-A0FC-8DAEF39EB9A2}" type="datetimeFigureOut">
              <a:rPr lang="fi-FI" smtClean="0"/>
              <a:t>6.9.2020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0447-B8BF-D44B-A062-FE84A6FF99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682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DCD4F-094A-CF4A-A0FC-8DAEF39EB9A2}" type="datetimeFigureOut">
              <a:rPr lang="fi-FI" smtClean="0"/>
              <a:t>6.9.2020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0447-B8BF-D44B-A062-FE84A6FF99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3888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DCD4F-094A-CF4A-A0FC-8DAEF39EB9A2}" type="datetimeFigureOut">
              <a:rPr lang="fi-FI" smtClean="0"/>
              <a:t>6.9.2020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0447-B8BF-D44B-A062-FE84A6FF99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501049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i-FI" sz="2400" i="1">
              <a:solidFill>
                <a:srgbClr val="000000"/>
              </a:solidFill>
              <a:latin typeface="Lucida Grande" charset="0"/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i-FI" sz="2400" i="1">
              <a:solidFill>
                <a:srgbClr val="000000"/>
              </a:solidFill>
              <a:latin typeface="Lucida Grande" charset="0"/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2832162E-5493-4DA9-AE69-36DE1DBA92BD}" type="slidenum">
              <a:rPr lang="fi-FI" altLang="fi-FI" sz="2400" i="1">
                <a:solidFill>
                  <a:srgbClr val="000000"/>
                </a:solidFill>
                <a:latin typeface="Lucida Grande" charset="0"/>
              </a:rPr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fi-FI" altLang="fi-FI" sz="2400" i="1">
              <a:solidFill>
                <a:srgbClr val="000000"/>
              </a:solidFill>
              <a:latin typeface="Lucida Grand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8896173"/>
      </p:ext>
    </p:extLst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i-FI" sz="2400" i="1">
              <a:solidFill>
                <a:srgbClr val="000000"/>
              </a:solidFill>
              <a:latin typeface="Lucida Grande" charset="0"/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i-FI" sz="2400" i="1">
              <a:solidFill>
                <a:srgbClr val="000000"/>
              </a:solidFill>
              <a:latin typeface="Lucida Grande" charset="0"/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8CC2E85E-8D78-4180-BE5D-4B50E3412FE8}" type="slidenum">
              <a:rPr lang="fi-FI" altLang="fi-FI" sz="2400" i="1">
                <a:solidFill>
                  <a:srgbClr val="000000"/>
                </a:solidFill>
                <a:latin typeface="Lucida Grande" charset="0"/>
              </a:rPr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fi-FI" altLang="fi-FI" sz="2400" i="1">
              <a:solidFill>
                <a:srgbClr val="000000"/>
              </a:solidFill>
              <a:latin typeface="Lucida Grand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6735156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i-FI" sz="2400" i="1">
              <a:solidFill>
                <a:srgbClr val="000000"/>
              </a:solidFill>
              <a:latin typeface="Lucida Grande" charset="0"/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i-FI" sz="2400" i="1">
              <a:solidFill>
                <a:srgbClr val="000000"/>
              </a:solidFill>
              <a:latin typeface="Lucida Grande" charset="0"/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3AF4EC8C-7181-4B1B-B0DF-0DD1CDF00808}" type="slidenum">
              <a:rPr lang="fi-FI" altLang="fi-FI" sz="2400" i="1">
                <a:solidFill>
                  <a:srgbClr val="000000"/>
                </a:solidFill>
                <a:latin typeface="Lucida Grande" charset="0"/>
              </a:rPr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fi-FI" altLang="fi-FI" sz="2400" i="1">
              <a:solidFill>
                <a:srgbClr val="000000"/>
              </a:solidFill>
              <a:latin typeface="Lucida Grand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7942362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i-FI" sz="2400" i="1">
              <a:solidFill>
                <a:srgbClr val="000000"/>
              </a:solidFill>
              <a:latin typeface="Lucida Grande" charset="0"/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i-FI" sz="2400" i="1">
              <a:solidFill>
                <a:srgbClr val="000000"/>
              </a:solidFill>
              <a:latin typeface="Lucida Grande" charset="0"/>
            </a:endParaRP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E6B3A5EF-C1D2-4581-80D5-D358B7777B3A}" type="slidenum">
              <a:rPr lang="fi-FI" altLang="fi-FI" sz="2400" i="1">
                <a:solidFill>
                  <a:srgbClr val="000000"/>
                </a:solidFill>
                <a:latin typeface="Lucida Grande" charset="0"/>
              </a:rPr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fi-FI" altLang="fi-FI" sz="2400" i="1">
              <a:solidFill>
                <a:srgbClr val="000000"/>
              </a:solidFill>
              <a:latin typeface="Lucida Grand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225321"/>
      </p:ext>
    </p:extLst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i-FI" sz="2400" i="1">
              <a:solidFill>
                <a:srgbClr val="000000"/>
              </a:solidFill>
              <a:latin typeface="Lucida Grande" charset="0"/>
            </a:endParaRPr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i-FI" sz="2400" i="1">
              <a:solidFill>
                <a:srgbClr val="000000"/>
              </a:solidFill>
              <a:latin typeface="Lucida Grande" charset="0"/>
            </a:endParaRPr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CCE5748C-DF45-44D1-921F-DFE524277A91}" type="slidenum">
              <a:rPr lang="fi-FI" altLang="fi-FI" sz="2400" i="1">
                <a:solidFill>
                  <a:srgbClr val="000000"/>
                </a:solidFill>
                <a:latin typeface="Lucida Grande" charset="0"/>
              </a:rPr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fi-FI" altLang="fi-FI" sz="2400" i="1">
              <a:solidFill>
                <a:srgbClr val="000000"/>
              </a:solidFill>
              <a:latin typeface="Lucida Grand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5677040"/>
      </p:ext>
    </p:extLst>
  </p:cSld>
  <p:clrMapOvr>
    <a:masterClrMapping/>
  </p:clrMapOvr>
  <p:transition spd="slow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i-FI" sz="2400" i="1">
              <a:solidFill>
                <a:srgbClr val="000000"/>
              </a:solidFill>
              <a:latin typeface="Lucida Grande" charset="0"/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i-FI" sz="2400" i="1">
              <a:solidFill>
                <a:srgbClr val="000000"/>
              </a:solidFill>
              <a:latin typeface="Lucida Grande" charset="0"/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93BD5DAC-1AF5-485A-8659-EEF77A48D65A}" type="slidenum">
              <a:rPr lang="fi-FI" altLang="fi-FI" sz="2400" i="1">
                <a:solidFill>
                  <a:srgbClr val="000000"/>
                </a:solidFill>
                <a:latin typeface="Lucida Grande" charset="0"/>
              </a:rPr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fi-FI" altLang="fi-FI" sz="2400" i="1">
              <a:solidFill>
                <a:srgbClr val="000000"/>
              </a:solidFill>
              <a:latin typeface="Lucida Grand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4531306"/>
      </p:ext>
    </p:extLst>
  </p:cSld>
  <p:clrMapOvr>
    <a:masterClrMapping/>
  </p:clrMapOvr>
  <p:transition spd="slow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i-FI" sz="2400" i="1">
              <a:solidFill>
                <a:srgbClr val="000000"/>
              </a:solidFill>
              <a:latin typeface="Lucida Grande" charset="0"/>
            </a:endParaRPr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i-FI" sz="2400" i="1">
              <a:solidFill>
                <a:srgbClr val="000000"/>
              </a:solidFill>
              <a:latin typeface="Lucida Grande" charset="0"/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F6A77C59-236F-4C67-9EE4-D9447447FB92}" type="slidenum">
              <a:rPr lang="fi-FI" altLang="fi-FI" sz="2400" i="1">
                <a:solidFill>
                  <a:srgbClr val="000000"/>
                </a:solidFill>
                <a:latin typeface="Lucida Grande" charset="0"/>
              </a:rPr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fi-FI" altLang="fi-FI" sz="2400" i="1">
              <a:solidFill>
                <a:srgbClr val="000000"/>
              </a:solidFill>
              <a:latin typeface="Lucida Grand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6140308"/>
      </p:ext>
    </p:extLst>
  </p:cSld>
  <p:clrMapOvr>
    <a:masterClrMapping/>
  </p:clrMapOvr>
  <p:transition spd="slow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i-FI" sz="2400" i="1">
              <a:solidFill>
                <a:srgbClr val="000000"/>
              </a:solidFill>
              <a:latin typeface="Lucida Grande" charset="0"/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i-FI" sz="2400" i="1">
              <a:solidFill>
                <a:srgbClr val="000000"/>
              </a:solidFill>
              <a:latin typeface="Lucida Grande" charset="0"/>
            </a:endParaRP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7C62EC50-C03C-4CD7-BD6B-1DE0608F5527}" type="slidenum">
              <a:rPr lang="fi-FI" altLang="fi-FI" sz="2400" i="1">
                <a:solidFill>
                  <a:srgbClr val="000000"/>
                </a:solidFill>
                <a:latin typeface="Lucida Grande" charset="0"/>
              </a:rPr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fi-FI" altLang="fi-FI" sz="2400" i="1">
              <a:solidFill>
                <a:srgbClr val="000000"/>
              </a:solidFill>
              <a:latin typeface="Lucida Grand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8535798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DCD4F-094A-CF4A-A0FC-8DAEF39EB9A2}" type="datetimeFigureOut">
              <a:rPr lang="fi-FI" smtClean="0"/>
              <a:t>6.9.2020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0447-B8BF-D44B-A062-FE84A6FF99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5804811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i-FI" sz="2400" i="1">
              <a:solidFill>
                <a:srgbClr val="000000"/>
              </a:solidFill>
              <a:latin typeface="Lucida Grande" charset="0"/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i-FI" sz="2400" i="1">
              <a:solidFill>
                <a:srgbClr val="000000"/>
              </a:solidFill>
              <a:latin typeface="Lucida Grande" charset="0"/>
            </a:endParaRP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F3B3B8AD-178B-4E3D-9095-3A6018803E0C}" type="slidenum">
              <a:rPr lang="fi-FI" altLang="fi-FI" sz="2400" i="1">
                <a:solidFill>
                  <a:srgbClr val="000000"/>
                </a:solidFill>
                <a:latin typeface="Lucida Grande" charset="0"/>
              </a:rPr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fi-FI" altLang="fi-FI" sz="2400" i="1">
              <a:solidFill>
                <a:srgbClr val="000000"/>
              </a:solidFill>
              <a:latin typeface="Lucida Grand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9416568"/>
      </p:ext>
    </p:extLst>
  </p:cSld>
  <p:clrMapOvr>
    <a:masterClrMapping/>
  </p:clrMapOvr>
  <p:transition spd="slow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i-FI" sz="2400" i="1">
              <a:solidFill>
                <a:srgbClr val="000000"/>
              </a:solidFill>
              <a:latin typeface="Lucida Grande" charset="0"/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i-FI" sz="2400" i="1">
              <a:solidFill>
                <a:srgbClr val="000000"/>
              </a:solidFill>
              <a:latin typeface="Lucida Grande" charset="0"/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C9A58E91-C772-4ABC-8168-02FE4102D1F1}" type="slidenum">
              <a:rPr lang="fi-FI" altLang="fi-FI" sz="2400" i="1">
                <a:solidFill>
                  <a:srgbClr val="000000"/>
                </a:solidFill>
                <a:latin typeface="Lucida Grande" charset="0"/>
              </a:rPr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fi-FI" altLang="fi-FI" sz="2400" i="1">
              <a:solidFill>
                <a:srgbClr val="000000"/>
              </a:solidFill>
              <a:latin typeface="Lucida Grand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3425700"/>
      </p:ext>
    </p:extLst>
  </p:cSld>
  <p:clrMapOvr>
    <a:masterClrMapping/>
  </p:clrMapOvr>
  <p:transition spd="slow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i-FI" sz="2400" i="1">
              <a:solidFill>
                <a:srgbClr val="000000"/>
              </a:solidFill>
              <a:latin typeface="Lucida Grande" charset="0"/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i-FI" sz="2400" i="1">
              <a:solidFill>
                <a:srgbClr val="000000"/>
              </a:solidFill>
              <a:latin typeface="Lucida Grande" charset="0"/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CFE39B19-6D18-4829-8F60-375465AFE44A}" type="slidenum">
              <a:rPr lang="fi-FI" altLang="fi-FI" sz="2400" i="1">
                <a:solidFill>
                  <a:srgbClr val="000000"/>
                </a:solidFill>
                <a:latin typeface="Lucida Grande" charset="0"/>
              </a:rPr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fi-FI" altLang="fi-FI" sz="2400" i="1">
              <a:solidFill>
                <a:srgbClr val="000000"/>
              </a:solidFill>
              <a:latin typeface="Lucida Grand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092258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DCD4F-094A-CF4A-A0FC-8DAEF39EB9A2}" type="datetimeFigureOut">
              <a:rPr lang="fi-FI" smtClean="0"/>
              <a:t>6.9.2020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0447-B8BF-D44B-A062-FE84A6FF99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8072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DCD4F-094A-CF4A-A0FC-8DAEF39EB9A2}" type="datetimeFigureOut">
              <a:rPr lang="fi-FI" smtClean="0"/>
              <a:t>6.9.2020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0447-B8BF-D44B-A062-FE84A6FF99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3827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DCD4F-094A-CF4A-A0FC-8DAEF39EB9A2}" type="datetimeFigureOut">
              <a:rPr lang="fi-FI" smtClean="0"/>
              <a:t>6.9.2020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0447-B8BF-D44B-A062-FE84A6FF99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785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DCD4F-094A-CF4A-A0FC-8DAEF39EB9A2}" type="datetimeFigureOut">
              <a:rPr lang="fi-FI" smtClean="0"/>
              <a:t>6.9.2020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0447-B8BF-D44B-A062-FE84A6FF99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1662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DCD4F-094A-CF4A-A0FC-8DAEF39EB9A2}" type="datetimeFigureOut">
              <a:rPr lang="fi-FI" smtClean="0"/>
              <a:t>6.9.2020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0447-B8BF-D44B-A062-FE84A6FF99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2086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DCD4F-094A-CF4A-A0FC-8DAEF39EB9A2}" type="datetimeFigureOut">
              <a:rPr lang="fi-FI" smtClean="0"/>
              <a:t>6.9.2020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0447-B8BF-D44B-A062-FE84A6FF99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8910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DCD4F-094A-CF4A-A0FC-8DAEF39EB9A2}" type="datetimeFigureOut">
              <a:rPr lang="fi-FI" smtClean="0"/>
              <a:t>6.9.2020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0447-B8BF-D44B-A062-FE84A6FF99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4571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DCD4F-094A-CF4A-A0FC-8DAEF39EB9A2}" type="datetimeFigureOut">
              <a:rPr lang="fi-FI" smtClean="0"/>
              <a:t>6.9.2020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320447-B8BF-D44B-A062-FE84A6FF993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8421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text styles</a:t>
            </a:r>
          </a:p>
          <a:p>
            <a:pPr lvl="1"/>
            <a:r>
              <a:rPr lang="fi-FI" altLang="fi-FI"/>
              <a:t>Second level</a:t>
            </a:r>
          </a:p>
          <a:p>
            <a:pPr lvl="2"/>
            <a:r>
              <a:rPr lang="fi-FI" altLang="fi-FI"/>
              <a:t>Third level</a:t>
            </a:r>
          </a:p>
          <a:p>
            <a:pPr lvl="3"/>
            <a:r>
              <a:rPr lang="fi-FI" altLang="fi-FI"/>
              <a:t>Fourth level</a:t>
            </a:r>
          </a:p>
          <a:p>
            <a:pPr lvl="4"/>
            <a:r>
              <a:rPr lang="fi-FI" altLang="fi-FI"/>
              <a:t>Fifth level</a:t>
            </a:r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i-FI" altLang="fi-FI" sz="1200" i="0" dirty="0">
                <a:solidFill>
                  <a:srgbClr val="FFFFFF"/>
                </a:solidFill>
                <a:latin typeface="Verdana" pitchFamily="34" charset="0"/>
              </a:rPr>
              <a:t>Idea 02 – Etiikka</a:t>
            </a:r>
          </a:p>
        </p:txBody>
      </p:sp>
    </p:spTree>
    <p:extLst>
      <p:ext uri="{BB962C8B-B14F-4D97-AF65-F5344CB8AC3E}">
        <p14:creationId xmlns:p14="http://schemas.microsoft.com/office/powerpoint/2010/main" val="2110793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4267200" y="2228671"/>
            <a:ext cx="4677884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>
                <a:solidFill>
                  <a:schemeClr val="bg1"/>
                </a:solidFill>
              </a:rPr>
              <a:t>Luku 12</a:t>
            </a:r>
            <a:endParaRPr lang="fi-FI" altLang="fi-FI" sz="2400" dirty="0">
              <a:solidFill>
                <a:schemeClr val="bg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bg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>
                <a:solidFill>
                  <a:schemeClr val="bg1"/>
                </a:solidFill>
              </a:rPr>
              <a:t>Yksilö, vapaus ja ahdistus</a:t>
            </a:r>
          </a:p>
        </p:txBody>
      </p:sp>
    </p:spTree>
    <p:extLst>
      <p:ext uri="{BB962C8B-B14F-4D97-AF65-F5344CB8AC3E}">
        <p14:creationId xmlns:p14="http://schemas.microsoft.com/office/powerpoint/2010/main" val="2004691880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u="sng" dirty="0"/>
              <a:t>Eksistentialismi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7772400" cy="4953000"/>
          </a:xfrm>
        </p:spPr>
        <p:txBody>
          <a:bodyPr/>
          <a:lstStyle/>
          <a:p>
            <a:r>
              <a:rPr lang="fi-FI" dirty="0"/>
              <a:t>Filosofian ja kirjallisuuden suuntaus, jossa on keskeistä yksilön kokemus ja oleminen maailmassa</a:t>
            </a:r>
            <a:r>
              <a:rPr lang="fi-FI" dirty="0" smtClean="0"/>
              <a:t>.</a:t>
            </a:r>
            <a:endParaRPr lang="fi-FI" dirty="0"/>
          </a:p>
          <a:p>
            <a:r>
              <a:rPr lang="fi-FI" dirty="0"/>
              <a:t>Olemassaolo edeltää olemusta</a:t>
            </a:r>
            <a:r>
              <a:rPr lang="fi-FI" dirty="0" smtClean="0"/>
              <a:t>.</a:t>
            </a:r>
          </a:p>
          <a:p>
            <a:r>
              <a:rPr lang="fi-FI" dirty="0" smtClean="0"/>
              <a:t>Ihminen on heitetty maailmaan oman onnensa nojaan vailla mitään valmista olemusta, ja ihmisen tehtävä on luoda oma identiteettinsä ja tehdä omasta elämästään merkityksellistä</a:t>
            </a:r>
          </a:p>
          <a:p>
            <a:r>
              <a:rPr lang="fi-FI" dirty="0" smtClean="0"/>
              <a:t>Ihmisellä on täydellinen vapaus valita</a:t>
            </a:r>
          </a:p>
          <a:p>
            <a:r>
              <a:rPr lang="fi-FI" dirty="0" smtClean="0"/>
              <a:t>Eksistentialismi vaikutti pääosin toisen maailmansodan jälkeen 1900-luvulla, mutta sai alkunsa jo edellisellä vuosisadalla</a:t>
            </a:r>
          </a:p>
          <a:p>
            <a:r>
              <a:rPr lang="fi-FI" dirty="0" smtClean="0"/>
              <a:t>Toisen maailmansodan jälkeen ihmisten oli vaikea ajatella, että olisi joku ylivertainen ja ohjaava järki kaiken maailman tapahtumisen taustalla. Oli helpompi uskoa valinnan vapauteen ja sattumanvaraisuuteen</a:t>
            </a:r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7158659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u="sng" dirty="0" err="1"/>
              <a:t>S</a:t>
            </a:r>
            <a:r>
              <a:rPr lang="fi-FI" altLang="fi-FI" u="sng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øren</a:t>
            </a:r>
            <a:r>
              <a:rPr lang="fi-FI" altLang="fi-FI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fi-FI" altLang="fi-FI" u="sng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Kierkegaard</a:t>
            </a:r>
            <a:r>
              <a:rPr lang="fi-FI" altLang="fi-FI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(1813-1855)</a:t>
            </a:r>
            <a:endParaRPr lang="fi-FI" altLang="fi-FI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59243"/>
            <a:ext cx="7772400" cy="4736757"/>
          </a:xfrm>
        </p:spPr>
        <p:txBody>
          <a:bodyPr/>
          <a:lstStyle/>
          <a:p>
            <a:r>
              <a:rPr lang="fi-FI" dirty="0"/>
              <a:t>tanskalainen teologi ja </a:t>
            </a:r>
            <a:r>
              <a:rPr lang="fi-FI" dirty="0" smtClean="0"/>
              <a:t>filosofi</a:t>
            </a:r>
            <a:endParaRPr lang="fi-FI" dirty="0"/>
          </a:p>
          <a:p>
            <a:r>
              <a:rPr lang="fi-FI" dirty="0"/>
              <a:t>Äärimmäisen yksilöllisyyden filosofia: vain subjektin kokemuksella ja valinnoilla on merkitystä</a:t>
            </a:r>
            <a:r>
              <a:rPr lang="fi-FI" dirty="0" smtClean="0"/>
              <a:t>.</a:t>
            </a:r>
          </a:p>
          <a:p>
            <a:r>
              <a:rPr lang="fi-FI" dirty="0" smtClean="0"/>
              <a:t>Jokaisen täytyy valita, miten haluaa elää</a:t>
            </a:r>
            <a:endParaRPr lang="fi-FI" dirty="0"/>
          </a:p>
          <a:p>
            <a:r>
              <a:rPr lang="fi-FI" dirty="0" smtClean="0"/>
              <a:t>Elämisen </a:t>
            </a:r>
            <a:r>
              <a:rPr lang="fi-FI" dirty="0"/>
              <a:t>kolme tasoa:</a:t>
            </a:r>
          </a:p>
          <a:p>
            <a:pPr lvl="1"/>
            <a:r>
              <a:rPr lang="fi-FI" dirty="0"/>
              <a:t>esteettinen: </a:t>
            </a:r>
            <a:r>
              <a:rPr lang="fi-FI" dirty="0" smtClean="0"/>
              <a:t>nautiskelu, joka johtaa turhautumiseen</a:t>
            </a:r>
            <a:endParaRPr lang="fi-FI" dirty="0"/>
          </a:p>
          <a:p>
            <a:pPr lvl="1"/>
            <a:r>
              <a:rPr lang="fi-FI" dirty="0"/>
              <a:t>eettinen: velvollisuuksien </a:t>
            </a:r>
            <a:r>
              <a:rPr lang="fi-FI" dirty="0" smtClean="0"/>
              <a:t>noudattaminen, johtaa ns. normeja noudattavaan elämään</a:t>
            </a:r>
            <a:endParaRPr lang="fi-FI" dirty="0"/>
          </a:p>
          <a:p>
            <a:pPr lvl="1"/>
            <a:r>
              <a:rPr lang="fi-FI" dirty="0"/>
              <a:t>uskonnollinen: hyppy uskon </a:t>
            </a:r>
            <a:r>
              <a:rPr lang="fi-FI" dirty="0" smtClean="0"/>
              <a:t>varaan eli täydellinen heittäytyminen. Ongelma: moni uskonnollinen ääriteko johtuu heittäytymisestä uskon varaan</a:t>
            </a:r>
          </a:p>
          <a:p>
            <a:pPr marL="457200" lvl="1" indent="0">
              <a:buNone/>
            </a:pPr>
            <a:r>
              <a:rPr lang="fi-FI" dirty="0" smtClean="0"/>
              <a:t>* Uskon varaan heittäytyminen on </a:t>
            </a:r>
            <a:r>
              <a:rPr lang="fi-FI" dirty="0" err="1" smtClean="0"/>
              <a:t>Kierkegaardin</a:t>
            </a:r>
            <a:r>
              <a:rPr lang="fi-FI" dirty="0" smtClean="0"/>
              <a:t> mukaan suurinta vapautta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427319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u="sng" dirty="0"/>
              <a:t>Jean Paul </a:t>
            </a:r>
            <a:r>
              <a:rPr lang="fi-FI" altLang="fi-FI" u="sng" dirty="0" smtClean="0"/>
              <a:t>Sartre (1905-1980)</a:t>
            </a:r>
            <a:endParaRPr lang="fi-FI" altLang="fi-FI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7772400" cy="4953000"/>
          </a:xfrm>
        </p:spPr>
        <p:txBody>
          <a:bodyPr/>
          <a:lstStyle/>
          <a:p>
            <a:r>
              <a:rPr lang="fi-FI" dirty="0"/>
              <a:t>ranskalainen kirjailija ja </a:t>
            </a:r>
            <a:r>
              <a:rPr lang="fi-FI" dirty="0" smtClean="0"/>
              <a:t>filosofi</a:t>
            </a:r>
            <a:endParaRPr lang="fi-FI" dirty="0"/>
          </a:p>
          <a:p>
            <a:r>
              <a:rPr lang="fi-FI" dirty="0"/>
              <a:t>Ihminen on pohjattoman vapaa, ja siksi yksilö on aina vastuussa omista </a:t>
            </a:r>
            <a:r>
              <a:rPr lang="fi-FI" dirty="0" smtClean="0"/>
              <a:t>valinnoistaan eikä voi syyttää niistä muita</a:t>
            </a:r>
            <a:endParaRPr lang="fi-FI" dirty="0"/>
          </a:p>
          <a:p>
            <a:r>
              <a:rPr lang="fi-FI" dirty="0"/>
              <a:t>Vapaus tuo mukanaan ahdistuksen (</a:t>
            </a:r>
            <a:r>
              <a:rPr lang="fi-FI" dirty="0" err="1"/>
              <a:t>Angst</a:t>
            </a:r>
            <a:r>
              <a:rPr lang="fi-FI" dirty="0" smtClean="0"/>
              <a:t>) koska vaihtoehtoja on paljon ja valitseminen vaikeaa</a:t>
            </a:r>
          </a:p>
          <a:p>
            <a:r>
              <a:rPr lang="fi-FI" dirty="0" smtClean="0"/>
              <a:t>Ihmiset pelkäävät vapauttaan niin paljon, että luovat kaikenlaisia sääntöjä ja malleja itseään kahlitsemaan. Sartre kutsuu tätä teeskentelyä huonoksi uskoksi.</a:t>
            </a:r>
            <a:endParaRPr lang="fi-FI" dirty="0"/>
          </a:p>
          <a:p>
            <a:r>
              <a:rPr lang="fi-FI" dirty="0" smtClean="0"/>
              <a:t>Kumminkin </a:t>
            </a:r>
            <a:r>
              <a:rPr lang="fi-FI" dirty="0"/>
              <a:t>y</a:t>
            </a:r>
            <a:r>
              <a:rPr lang="fi-FI" dirty="0" smtClean="0"/>
              <a:t>ksilö </a:t>
            </a:r>
            <a:r>
              <a:rPr lang="fi-FI" dirty="0"/>
              <a:t>valitsee joka hetki itsensä, toisin luuleminen on huonoa uskoa</a:t>
            </a:r>
            <a:r>
              <a:rPr lang="fi-FI" dirty="0" smtClean="0"/>
              <a:t>. Valinnoillaan ihminen rakentaa itseään eli valinnat muokkaavat persoonaani.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2427382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u="sng" dirty="0"/>
              <a:t>Simone de </a:t>
            </a:r>
            <a:r>
              <a:rPr lang="fi-FI" altLang="fi-FI" u="sng" dirty="0" smtClean="0"/>
              <a:t>Beauvoir(1908-1986</a:t>
            </a:r>
            <a:r>
              <a:rPr lang="fi-FI" altLang="fi-FI" dirty="0" smtClean="0"/>
              <a:t>)</a:t>
            </a:r>
            <a:endParaRPr lang="fi-FI" alt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7772400" cy="4953000"/>
          </a:xfrm>
        </p:spPr>
        <p:txBody>
          <a:bodyPr/>
          <a:lstStyle/>
          <a:p>
            <a:r>
              <a:rPr lang="fi-FI" dirty="0"/>
              <a:t>ranskalainen kirjailija ja </a:t>
            </a:r>
            <a:r>
              <a:rPr lang="fi-FI" dirty="0" smtClean="0"/>
              <a:t>filosofi ja feministi</a:t>
            </a:r>
          </a:p>
          <a:p>
            <a:r>
              <a:rPr lang="fi-FI" dirty="0" smtClean="0"/>
              <a:t>Beauvoirin kirjoittama kirja ”Toinen sukupuoli” on </a:t>
            </a:r>
            <a:r>
              <a:rPr lang="fi-FI" smtClean="0"/>
              <a:t>feminismin klassikkoteos.</a:t>
            </a:r>
            <a:endParaRPr lang="fi-FI" dirty="0"/>
          </a:p>
          <a:p>
            <a:endParaRPr lang="fi-FI" dirty="0"/>
          </a:p>
          <a:p>
            <a:r>
              <a:rPr lang="fi-FI" dirty="0"/>
              <a:t>N</a:t>
            </a:r>
            <a:r>
              <a:rPr lang="fi-FI" sz="2000" dirty="0"/>
              <a:t>ainen on Toinen suhteessa mieheen</a:t>
            </a:r>
            <a:r>
              <a:rPr lang="fi-FI" sz="2000" dirty="0" smtClean="0"/>
              <a:t>. </a:t>
            </a:r>
            <a:endParaRPr lang="fi-FI" sz="2000" dirty="0"/>
          </a:p>
          <a:p>
            <a:endParaRPr lang="fi-FI" sz="2000" dirty="0"/>
          </a:p>
          <a:p>
            <a:r>
              <a:rPr lang="fi-FI" dirty="0"/>
              <a:t>M</a:t>
            </a:r>
            <a:r>
              <a:rPr lang="fi-FI" sz="2000" dirty="0"/>
              <a:t>ikään valmiiksi annettu ei kuitenkaan määritä ihmisen olemusta, ei edes sukupuoli</a:t>
            </a:r>
            <a:r>
              <a:rPr lang="fi-FI" sz="2000" dirty="0" smtClean="0"/>
              <a:t>.</a:t>
            </a:r>
          </a:p>
          <a:p>
            <a:r>
              <a:rPr lang="fi-FI" dirty="0" smtClean="0"/>
              <a:t>Jokaisella on vapaus rakentaa oma sukupuolensa vailla ulkopuolisia pakottavia määreitä.</a:t>
            </a:r>
            <a:endParaRPr lang="fi-FI" sz="2000" dirty="0"/>
          </a:p>
          <a:p>
            <a:endParaRPr lang="fi-FI" sz="2000" dirty="0"/>
          </a:p>
          <a:p>
            <a:r>
              <a:rPr lang="fi-FI" i="1" dirty="0"/>
              <a:t>Naiseksi ei synnytä vaan naiseksi tullaan</a:t>
            </a:r>
            <a:r>
              <a:rPr lang="fi-FI" i="1" dirty="0" smtClean="0"/>
              <a:t>. Naiseus on siis kulttuurinen luomus joten naista alistava kulttuuri on muutettavissa ajattelutavan muutoksella.</a:t>
            </a:r>
            <a:endParaRPr lang="fi-FI" i="1" dirty="0"/>
          </a:p>
        </p:txBody>
      </p:sp>
    </p:spTree>
    <p:extLst>
      <p:ext uri="{BB962C8B-B14F-4D97-AF65-F5344CB8AC3E}">
        <p14:creationId xmlns:p14="http://schemas.microsoft.com/office/powerpoint/2010/main" val="201454736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1698</TotalTime>
  <Words>330</Words>
  <Application>Microsoft Office PowerPoint</Application>
  <PresentationFormat>On-screen Show (4:3)</PresentationFormat>
  <Paragraphs>36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MS PGothic</vt:lpstr>
      <vt:lpstr>MS PGothic</vt:lpstr>
      <vt:lpstr>Arial</vt:lpstr>
      <vt:lpstr>Calibri</vt:lpstr>
      <vt:lpstr>Geneva</vt:lpstr>
      <vt:lpstr>Lucida Grande</vt:lpstr>
      <vt:lpstr>Verdana</vt:lpstr>
      <vt:lpstr>Office-teema</vt:lpstr>
      <vt:lpstr>Blank Presentation</vt:lpstr>
      <vt:lpstr>PowerPoint Presentation</vt:lpstr>
      <vt:lpstr>Eksistentialismi</vt:lpstr>
      <vt:lpstr>Søren Kierkegaard(1813-1855)</vt:lpstr>
      <vt:lpstr>Jean Paul Sartre (1905-1980)</vt:lpstr>
      <vt:lpstr>Simone de Beauvoir(1908-1986)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Eenariina Hämäläinen</dc:creator>
  <cp:lastModifiedBy>Minna</cp:lastModifiedBy>
  <cp:revision>25</cp:revision>
  <dcterms:created xsi:type="dcterms:W3CDTF">2017-01-11T11:36:47Z</dcterms:created>
  <dcterms:modified xsi:type="dcterms:W3CDTF">2020-09-06T09:17:10Z</dcterms:modified>
</cp:coreProperties>
</file>