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312" r:id="rId7"/>
    <p:sldId id="273" r:id="rId8"/>
    <p:sldId id="276" r:id="rId9"/>
    <p:sldId id="310" r:id="rId10"/>
    <p:sldId id="311" r:id="rId11"/>
    <p:sldId id="305" r:id="rId12"/>
    <p:sldId id="306" r:id="rId13"/>
    <p:sldId id="308" r:id="rId14"/>
    <p:sldId id="343" r:id="rId15"/>
    <p:sldId id="338" r:id="rId16"/>
    <p:sldId id="286" r:id="rId17"/>
    <p:sldId id="344" r:id="rId18"/>
    <p:sldId id="345" r:id="rId19"/>
    <p:sldId id="326" r:id="rId20"/>
    <p:sldId id="327" r:id="rId21"/>
    <p:sldId id="328" r:id="rId22"/>
    <p:sldId id="322" r:id="rId23"/>
    <p:sldId id="262" r:id="rId24"/>
    <p:sldId id="321" r:id="rId25"/>
    <p:sldId id="263" r:id="rId26"/>
    <p:sldId id="264" r:id="rId27"/>
    <p:sldId id="346" r:id="rId28"/>
    <p:sldId id="290" r:id="rId29"/>
    <p:sldId id="292" r:id="rId30"/>
    <p:sldId id="334" r:id="rId31"/>
    <p:sldId id="295" r:id="rId32"/>
    <p:sldId id="296" r:id="rId33"/>
    <p:sldId id="297" r:id="rId34"/>
    <p:sldId id="298" r:id="rId35"/>
    <p:sldId id="299" r:id="rId36"/>
    <p:sldId id="300" r:id="rId37"/>
    <p:sldId id="302" r:id="rId38"/>
    <p:sldId id="303" r:id="rId39"/>
    <p:sldId id="337" r:id="rId40"/>
    <p:sldId id="301" r:id="rId41"/>
    <p:sldId id="342" r:id="rId4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FFCC"/>
    <a:srgbClr val="FFFF66"/>
    <a:srgbClr val="FFFF99"/>
    <a:srgbClr val="0000FF"/>
    <a:srgbClr val="99CCFF"/>
    <a:srgbClr val="FF9933"/>
    <a:srgbClr val="0033CC"/>
    <a:srgbClr val="9900CC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25" autoAdjust="0"/>
  </p:normalViewPr>
  <p:slideViewPr>
    <p:cSldViewPr>
      <p:cViewPr varScale="1">
        <p:scale>
          <a:sx n="71" d="100"/>
          <a:sy n="71" d="100"/>
        </p:scale>
        <p:origin x="1786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539A2-4494-40B3-BFE1-8F40D9A4690F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CD9DC-AB4D-44F2-878E-594A5EFEE5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4074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1554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60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28C457-AB62-4142-8056-5B0E5E8E5285}" type="slidenum">
              <a:rPr lang="en-US" altLang="fi-FI"/>
              <a:pPr eaLnBrk="1" hangingPunct="1">
                <a:spcBef>
                  <a:spcPct val="0"/>
                </a:spcBef>
              </a:pPr>
              <a:t>6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85847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8706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8706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8706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Huomautusten paikkamerkki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fi-FI" altLang="fi-FI" dirty="0" smtClean="0"/>
          </a:p>
        </p:txBody>
      </p:sp>
      <p:sp>
        <p:nvSpPr>
          <p:cNvPr id="5222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345B125-C59E-4094-B077-8A01A424DBFE}" type="slidenum">
              <a:rPr lang="en-US" altLang="fi-FI"/>
              <a:pPr eaLnBrk="1" hangingPunct="1">
                <a:spcBef>
                  <a:spcPct val="0"/>
                </a:spcBef>
              </a:pPr>
              <a:t>22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4291591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0070C0"/>
                </a:solidFill>
              </a:rPr>
              <a:t>Tutkimustilanteen kontrollointi</a:t>
            </a:r>
          </a:p>
          <a:p>
            <a:pPr lvl="1"/>
            <a:r>
              <a:rPr lang="fi-FI" dirty="0" smtClean="0">
                <a:solidFill>
                  <a:srgbClr val="0070C0"/>
                </a:solidFill>
              </a:rPr>
              <a:t>Vain riippumaton muuttuja (käsittely, vaikutus) vaihtelee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Sallii vahvat kausaaliset päätelmät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Ei sovellu kaikkiin ilmiöihin</a:t>
            </a:r>
          </a:p>
          <a:p>
            <a:r>
              <a:rPr lang="fi-FI" dirty="0" smtClean="0">
                <a:solidFill>
                  <a:srgbClr val="0070C0"/>
                </a:solidFill>
              </a:rPr>
              <a:t>EI TUODA TÄTÄ AIHETTA ERIKSEEN ESIIN, MUTTA KESKUSTELLAAN LUENNOLLA, VOIKO IHMISTIETEELLINEN TUTKIMUS OLLA KOSKAAN PUHTAASTI KOKEELLISTA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4735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396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F25CF2-3FB2-4A7A-83B0-53E207DE0F13}" type="slidenum">
              <a:rPr lang="en-US" altLang="fi-FI"/>
              <a:pPr eaLnBrk="1" hangingPunct="1">
                <a:spcBef>
                  <a:spcPct val="0"/>
                </a:spcBef>
              </a:pPr>
              <a:t>39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748474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altLang="fi-FI" sz="1200" dirty="0" smtClean="0"/>
              <a:t> 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40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48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77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01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28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07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65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22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287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601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139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576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17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4DA25-D004-4401-8563-FF274BCB7313}" type="datetimeFigureOut">
              <a:rPr lang="fi-FI" smtClean="0"/>
              <a:t>5.9.2017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971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lkari.fi/bitstream/handle/10024/132438/URN_ISBN_978-952-302-869-2.pdf?sequence=1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KTKO105 </a:t>
            </a:r>
            <a:br>
              <a:rPr lang="fi-FI" b="1" dirty="0" smtClean="0"/>
            </a:br>
            <a:r>
              <a:rPr lang="fi-FI" b="1" dirty="0" smtClean="0"/>
              <a:t>Johdatus tilastolliseen tutkimukseen 2 op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005064"/>
            <a:ext cx="6400800" cy="1752600"/>
          </a:xfrm>
        </p:spPr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Eija Räikkönen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eija.m.raikkonen@jyu.fi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Viikko 36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0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Määrällisen tutkimuksen piirteitä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5184576"/>
          </a:xfrm>
        </p:spPr>
        <p:txBody>
          <a:bodyPr>
            <a:normAutofit/>
          </a:bodyPr>
          <a:lstStyle/>
          <a:p>
            <a:r>
              <a:rPr lang="fi-FI" b="1" dirty="0" smtClean="0">
                <a:solidFill>
                  <a:srgbClr val="FF0066"/>
                </a:solidFill>
              </a:rPr>
              <a:t>”Suuri” tutkittavien määrä</a:t>
            </a:r>
          </a:p>
          <a:p>
            <a:pPr lvl="1"/>
            <a:r>
              <a:rPr lang="fi-FI" dirty="0" smtClean="0"/>
              <a:t>Riippuu tutkimuksen aiheesta, kohdejoukosta ja resursseista</a:t>
            </a:r>
          </a:p>
          <a:p>
            <a:pPr lvl="1"/>
            <a:r>
              <a:rPr lang="fi-FI" dirty="0" smtClean="0"/>
              <a:t>Yleensä kymmeniä tai satoja tutkittavia</a:t>
            </a:r>
          </a:p>
        </p:txBody>
      </p:sp>
    </p:spTree>
    <p:extLst>
      <p:ext uri="{BB962C8B-B14F-4D97-AF65-F5344CB8AC3E}">
        <p14:creationId xmlns:p14="http://schemas.microsoft.com/office/powerpoint/2010/main" val="297252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Määrällisen tutkimuksen piirteitä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328592"/>
          </a:xfrm>
        </p:spPr>
        <p:txBody>
          <a:bodyPr>
            <a:normAutofit/>
          </a:bodyPr>
          <a:lstStyle/>
          <a:p>
            <a:r>
              <a:rPr lang="fi-FI" b="1" dirty="0" smtClean="0">
                <a:solidFill>
                  <a:srgbClr val="FF0066"/>
                </a:solidFill>
              </a:rPr>
              <a:t>Tiedon operationaalistaminen eli käsitteellistäminen</a:t>
            </a:r>
          </a:p>
          <a:p>
            <a:pPr lvl="1"/>
            <a:r>
              <a:rPr lang="fi-FI" dirty="0"/>
              <a:t>Tehdään ennen aineiston keräämistä!</a:t>
            </a:r>
          </a:p>
          <a:p>
            <a:pPr lvl="1"/>
            <a:r>
              <a:rPr lang="fi-FI" b="1" i="1" dirty="0" smtClean="0"/>
              <a:t>Tutkittavaa ilmiötä kuvaaville teoreettisille käsitteille annetaan mitattava määritelmä. </a:t>
            </a:r>
          </a:p>
          <a:p>
            <a:pPr marL="457200" lvl="1" indent="0">
              <a:buNone/>
            </a:pPr>
            <a:r>
              <a:rPr lang="fi-FI" dirty="0" smtClean="0"/>
              <a:t>=&gt; tutkittavat ilmiöt muotoillaan kysymyksiksi ja vastausvaihtoehdoiksi niin, että </a:t>
            </a:r>
          </a:p>
          <a:p>
            <a:pPr lvl="2"/>
            <a:r>
              <a:rPr lang="fi-FI" dirty="0" smtClean="0"/>
              <a:t>kaikki tutkittavat ymmärtävät kysymyksen ja mahdolliset vastausvaihtoehdot samalla tavalla </a:t>
            </a:r>
          </a:p>
          <a:p>
            <a:pPr lvl="2"/>
            <a:r>
              <a:rPr lang="fi-FI" dirty="0" smtClean="0"/>
              <a:t>kysymys ja mahdolliset vastausvaihtoehdot voidaan esittää kaikille tutkittaville samalla tavalla </a:t>
            </a:r>
          </a:p>
        </p:txBody>
      </p:sp>
    </p:spTree>
    <p:extLst>
      <p:ext uri="{BB962C8B-B14F-4D97-AF65-F5344CB8AC3E}">
        <p14:creationId xmlns:p14="http://schemas.microsoft.com/office/powerpoint/2010/main" val="360436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Määrällisen tutkimuksen piirteitä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11256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 smtClean="0">
                <a:solidFill>
                  <a:srgbClr val="FF0066"/>
                </a:solidFill>
              </a:rPr>
              <a:t>Mittaaminen, muuttuja ja mittari</a:t>
            </a:r>
          </a:p>
          <a:p>
            <a:pPr lvl="1"/>
            <a:r>
              <a:rPr lang="fi-FI" b="1" dirty="0" smtClean="0"/>
              <a:t>Mittaaminen: </a:t>
            </a:r>
            <a:r>
              <a:rPr lang="fi-FI" dirty="0" smtClean="0"/>
              <a:t>asioiden ja ominaisuuksien määrittämistä tutkittavista</a:t>
            </a:r>
          </a:p>
          <a:p>
            <a:pPr lvl="2"/>
            <a:r>
              <a:rPr lang="fi-FI" dirty="0" smtClean="0"/>
              <a:t>Arvioida-verbi</a:t>
            </a:r>
          </a:p>
          <a:p>
            <a:pPr lvl="1">
              <a:spcBef>
                <a:spcPts val="1200"/>
              </a:spcBef>
            </a:pPr>
            <a:r>
              <a:rPr lang="fi-FI" b="1" dirty="0"/>
              <a:t>Muuttuja: </a:t>
            </a:r>
            <a:r>
              <a:rPr lang="fi-FI" dirty="0" smtClean="0"/>
              <a:t>tutkittavaan </a:t>
            </a:r>
            <a:r>
              <a:rPr lang="fi-FI" dirty="0"/>
              <a:t>liittyvä mitattavissa </a:t>
            </a:r>
            <a:r>
              <a:rPr lang="fi-FI" dirty="0" smtClean="0"/>
              <a:t>oleva ominaisuus. </a:t>
            </a:r>
          </a:p>
          <a:p>
            <a:pPr lvl="2">
              <a:spcBef>
                <a:spcPts val="1200"/>
              </a:spcBef>
            </a:pPr>
            <a:r>
              <a:rPr lang="fi-FI" dirty="0" smtClean="0"/>
              <a:t>Faktatiedot, asenteet, mielipiteet jne.</a:t>
            </a:r>
          </a:p>
          <a:p>
            <a:pPr lvl="1">
              <a:spcBef>
                <a:spcPts val="1200"/>
              </a:spcBef>
            </a:pPr>
            <a:r>
              <a:rPr lang="fi-FI" b="1" dirty="0" smtClean="0"/>
              <a:t>Mittari: </a:t>
            </a:r>
            <a:r>
              <a:rPr lang="fi-FI" dirty="0"/>
              <a:t>väline, jolla saadaan </a:t>
            </a:r>
            <a:r>
              <a:rPr lang="fi-FI" dirty="0" smtClean="0"/>
              <a:t>mitattua haluttu kiinnostava asia tutkittavasta. </a:t>
            </a:r>
          </a:p>
          <a:p>
            <a:pPr lvl="2"/>
            <a:r>
              <a:rPr lang="fi-FI" dirty="0" smtClean="0"/>
              <a:t>Kysely-, haastattelu-, tai havainnointilomake</a:t>
            </a:r>
          </a:p>
          <a:p>
            <a:pPr lvl="2"/>
            <a:r>
              <a:rPr lang="fi-FI" dirty="0" smtClean="0"/>
              <a:t>Standardoitu testi</a:t>
            </a:r>
          </a:p>
          <a:p>
            <a:pPr lvl="2"/>
            <a:r>
              <a:rPr lang="fi-FI" dirty="0" smtClean="0"/>
              <a:t>Mittalaitteilla tehdyt mittaukset</a:t>
            </a:r>
            <a:endParaRPr lang="fi-FI" dirty="0">
              <a:solidFill>
                <a:srgbClr val="FF0000"/>
              </a:solidFill>
            </a:endParaRPr>
          </a:p>
          <a:p>
            <a:pPr lvl="2"/>
            <a:endParaRPr lang="fi-FI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34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Määrällisen tutkimuksen piirteitä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28592"/>
          </a:xfrm>
        </p:spPr>
        <p:txBody>
          <a:bodyPr>
            <a:normAutofit/>
          </a:bodyPr>
          <a:lstStyle/>
          <a:p>
            <a:r>
              <a:rPr lang="fi-FI" b="1" dirty="0" smtClean="0">
                <a:solidFill>
                  <a:srgbClr val="FF0066"/>
                </a:solidFill>
              </a:rPr>
              <a:t>Objektiivisuus</a:t>
            </a:r>
          </a:p>
          <a:p>
            <a:pPr lvl="1"/>
            <a:r>
              <a:rPr lang="fi-FI" dirty="0" smtClean="0"/>
              <a:t>Tutkijan puolueettomuus</a:t>
            </a:r>
          </a:p>
          <a:p>
            <a:pPr lvl="1"/>
            <a:r>
              <a:rPr lang="fi-FI" dirty="0" smtClean="0"/>
              <a:t>Tutkimusprosessin ja tulosten puolueettomuus</a:t>
            </a:r>
          </a:p>
          <a:p>
            <a:pPr lvl="1"/>
            <a:r>
              <a:rPr lang="fi-FI" dirty="0" smtClean="0"/>
              <a:t>Tulosten tulkinnan puolueettomuus</a:t>
            </a:r>
          </a:p>
          <a:p>
            <a:pPr lvl="2"/>
            <a:r>
              <a:rPr lang="fi-FI" dirty="0" smtClean="0"/>
              <a:t>Tulokset suhteutetaan valittuun teoriaan ja aiempiin tutkimustuloksiin.</a:t>
            </a:r>
          </a:p>
          <a:p>
            <a:pPr lvl="2"/>
            <a:r>
              <a:rPr lang="fi-FI" dirty="0" smtClean="0"/>
              <a:t>Tulokset raportoidaan niin, että tutkimus on toistettavissa samalla tavoin.</a:t>
            </a:r>
          </a:p>
        </p:txBody>
      </p:sp>
    </p:spTree>
    <p:extLst>
      <p:ext uri="{BB962C8B-B14F-4D97-AF65-F5344CB8AC3E}">
        <p14:creationId xmlns:p14="http://schemas.microsoft.com/office/powerpoint/2010/main" val="268376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Määrällisen tutkimuksen piirteitä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28592"/>
          </a:xfrm>
        </p:spPr>
        <p:txBody>
          <a:bodyPr>
            <a:normAutofit/>
          </a:bodyPr>
          <a:lstStyle/>
          <a:p>
            <a:r>
              <a:rPr lang="fi-FI" b="1" dirty="0" smtClean="0">
                <a:solidFill>
                  <a:srgbClr val="FF0066"/>
                </a:solidFill>
              </a:rPr>
              <a:t>Päätelmien teko aineistosta tilastollisen päättelyn avulla</a:t>
            </a:r>
          </a:p>
          <a:p>
            <a:pPr lvl="1"/>
            <a:r>
              <a:rPr lang="fi-FI" dirty="0" smtClean="0"/>
              <a:t>Aineistoa kuvaavat tilastolliset tunnusluvut </a:t>
            </a:r>
          </a:p>
          <a:p>
            <a:pPr lvl="2"/>
            <a:r>
              <a:rPr lang="fi-FI" dirty="0" smtClean="0"/>
              <a:t>Käsitellään tarkemmin KTKO105-kurssilla keskiviikkona</a:t>
            </a:r>
          </a:p>
          <a:p>
            <a:pPr lvl="1">
              <a:spcBef>
                <a:spcPts val="1200"/>
              </a:spcBef>
            </a:pPr>
            <a:r>
              <a:rPr lang="fi-FI" dirty="0" smtClean="0"/>
              <a:t>Hypoteesin testaus/virhemarginaalit ja luottamusvälit</a:t>
            </a:r>
          </a:p>
          <a:p>
            <a:pPr lvl="2"/>
            <a:r>
              <a:rPr lang="fi-FI" dirty="0" smtClean="0"/>
              <a:t>Käsitellään tarkemmin KTKA2020-kurssilla!</a:t>
            </a:r>
          </a:p>
          <a:p>
            <a:pPr marL="457200" lvl="1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2987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076896" y="1080615"/>
            <a:ext cx="4488538" cy="4545441"/>
          </a:xfrm>
          <a:prstGeom prst="ellipse">
            <a:avLst/>
          </a:prstGeom>
          <a:gradFill>
            <a:gsLst>
              <a:gs pos="64000">
                <a:srgbClr val="FFCC99"/>
              </a:gs>
              <a:gs pos="0">
                <a:srgbClr val="FF9933"/>
              </a:gs>
              <a:gs pos="100000">
                <a:schemeClr val="bg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 dirty="0"/>
          </a:p>
        </p:txBody>
      </p:sp>
      <p:sp>
        <p:nvSpPr>
          <p:cNvPr id="5" name="TextBox 4"/>
          <p:cNvSpPr txBox="1"/>
          <p:nvPr/>
        </p:nvSpPr>
        <p:spPr>
          <a:xfrm>
            <a:off x="3909275" y="2170457"/>
            <a:ext cx="9737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/>
              <a:t>TEORIA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0841" y="3629025"/>
            <a:ext cx="18594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/>
              <a:t>LUOTETTAVUUS</a:t>
            </a:r>
          </a:p>
          <a:p>
            <a:pPr algn="ctr"/>
            <a:r>
              <a:rPr lang="fi-FI" sz="2000" b="1" dirty="0"/>
              <a:t>PÄTEVYYS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404879" y="780002"/>
            <a:ext cx="559088" cy="530519"/>
          </a:xfrm>
          <a:custGeom>
            <a:avLst/>
            <a:gdLst>
              <a:gd name="connsiteX0" fmla="*/ 0 w 476250"/>
              <a:gd name="connsiteY0" fmla="*/ 133350 h 533400"/>
              <a:gd name="connsiteX1" fmla="*/ 238125 w 476250"/>
              <a:gd name="connsiteY1" fmla="*/ 133350 h 533400"/>
              <a:gd name="connsiteX2" fmla="*/ 238125 w 476250"/>
              <a:gd name="connsiteY2" fmla="*/ 0 h 533400"/>
              <a:gd name="connsiteX3" fmla="*/ 476250 w 476250"/>
              <a:gd name="connsiteY3" fmla="*/ 266700 h 533400"/>
              <a:gd name="connsiteX4" fmla="*/ 238125 w 476250"/>
              <a:gd name="connsiteY4" fmla="*/ 533400 h 533400"/>
              <a:gd name="connsiteX5" fmla="*/ 238125 w 476250"/>
              <a:gd name="connsiteY5" fmla="*/ 400050 h 533400"/>
              <a:gd name="connsiteX6" fmla="*/ 0 w 476250"/>
              <a:gd name="connsiteY6" fmla="*/ 400050 h 533400"/>
              <a:gd name="connsiteX7" fmla="*/ 0 w 476250"/>
              <a:gd name="connsiteY7" fmla="*/ 133350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14311 w 590561"/>
              <a:gd name="connsiteY6" fmla="*/ 400050 h 533400"/>
              <a:gd name="connsiteX7" fmla="*/ 0 w 590561"/>
              <a:gd name="connsiteY7" fmla="*/ 123951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68178 w 590561"/>
              <a:gd name="connsiteY6" fmla="*/ 401304 h 533400"/>
              <a:gd name="connsiteX7" fmla="*/ 0 w 590561"/>
              <a:gd name="connsiteY7" fmla="*/ 123951 h 533400"/>
              <a:gd name="connsiteX0" fmla="*/ 0 w 529804"/>
              <a:gd name="connsiteY0" fmla="*/ 118629 h 533400"/>
              <a:gd name="connsiteX1" fmla="*/ 291679 w 529804"/>
              <a:gd name="connsiteY1" fmla="*/ 133350 h 533400"/>
              <a:gd name="connsiteX2" fmla="*/ 291679 w 529804"/>
              <a:gd name="connsiteY2" fmla="*/ 0 h 533400"/>
              <a:gd name="connsiteX3" fmla="*/ 529804 w 529804"/>
              <a:gd name="connsiteY3" fmla="*/ 266700 h 533400"/>
              <a:gd name="connsiteX4" fmla="*/ 291679 w 529804"/>
              <a:gd name="connsiteY4" fmla="*/ 533400 h 533400"/>
              <a:gd name="connsiteX5" fmla="*/ 291679 w 529804"/>
              <a:gd name="connsiteY5" fmla="*/ 400050 h 533400"/>
              <a:gd name="connsiteX6" fmla="*/ 107421 w 529804"/>
              <a:gd name="connsiteY6" fmla="*/ 401304 h 533400"/>
              <a:gd name="connsiteX7" fmla="*/ 0 w 529804"/>
              <a:gd name="connsiteY7" fmla="*/ 118629 h 533400"/>
              <a:gd name="connsiteX0" fmla="*/ 0 w 569263"/>
              <a:gd name="connsiteY0" fmla="*/ 118629 h 533400"/>
              <a:gd name="connsiteX1" fmla="*/ 291679 w 569263"/>
              <a:gd name="connsiteY1" fmla="*/ 133350 h 533400"/>
              <a:gd name="connsiteX2" fmla="*/ 291679 w 569263"/>
              <a:gd name="connsiteY2" fmla="*/ 0 h 533400"/>
              <a:gd name="connsiteX3" fmla="*/ 569263 w 569263"/>
              <a:gd name="connsiteY3" fmla="*/ 308041 h 533400"/>
              <a:gd name="connsiteX4" fmla="*/ 291679 w 569263"/>
              <a:gd name="connsiteY4" fmla="*/ 533400 h 533400"/>
              <a:gd name="connsiteX5" fmla="*/ 291679 w 569263"/>
              <a:gd name="connsiteY5" fmla="*/ 400050 h 533400"/>
              <a:gd name="connsiteX6" fmla="*/ 107421 w 569263"/>
              <a:gd name="connsiteY6" fmla="*/ 401304 h 533400"/>
              <a:gd name="connsiteX7" fmla="*/ 0 w 569263"/>
              <a:gd name="connsiteY7" fmla="*/ 118629 h 533400"/>
              <a:gd name="connsiteX0" fmla="*/ 0 w 521660"/>
              <a:gd name="connsiteY0" fmla="*/ 99527 h 533400"/>
              <a:gd name="connsiteX1" fmla="*/ 244076 w 521660"/>
              <a:gd name="connsiteY1" fmla="*/ 133350 h 533400"/>
              <a:gd name="connsiteX2" fmla="*/ 244076 w 521660"/>
              <a:gd name="connsiteY2" fmla="*/ 0 h 533400"/>
              <a:gd name="connsiteX3" fmla="*/ 521660 w 521660"/>
              <a:gd name="connsiteY3" fmla="*/ 308041 h 533400"/>
              <a:gd name="connsiteX4" fmla="*/ 244076 w 521660"/>
              <a:gd name="connsiteY4" fmla="*/ 533400 h 533400"/>
              <a:gd name="connsiteX5" fmla="*/ 244076 w 521660"/>
              <a:gd name="connsiteY5" fmla="*/ 400050 h 533400"/>
              <a:gd name="connsiteX6" fmla="*/ 59818 w 521660"/>
              <a:gd name="connsiteY6" fmla="*/ 401304 h 533400"/>
              <a:gd name="connsiteX7" fmla="*/ 0 w 521660"/>
              <a:gd name="connsiteY7" fmla="*/ 99527 h 533400"/>
              <a:gd name="connsiteX0" fmla="*/ 0 w 526982"/>
              <a:gd name="connsiteY0" fmla="*/ 99527 h 533400"/>
              <a:gd name="connsiteX1" fmla="*/ 244076 w 526982"/>
              <a:gd name="connsiteY1" fmla="*/ 133350 h 533400"/>
              <a:gd name="connsiteX2" fmla="*/ 244076 w 526982"/>
              <a:gd name="connsiteY2" fmla="*/ 0 h 533400"/>
              <a:gd name="connsiteX3" fmla="*/ 526982 w 526982"/>
              <a:gd name="connsiteY3" fmla="*/ 368798 h 533400"/>
              <a:gd name="connsiteX4" fmla="*/ 244076 w 526982"/>
              <a:gd name="connsiteY4" fmla="*/ 533400 h 533400"/>
              <a:gd name="connsiteX5" fmla="*/ 244076 w 526982"/>
              <a:gd name="connsiteY5" fmla="*/ 400050 h 533400"/>
              <a:gd name="connsiteX6" fmla="*/ 59818 w 526982"/>
              <a:gd name="connsiteY6" fmla="*/ 401304 h 533400"/>
              <a:gd name="connsiteX7" fmla="*/ 0 w 526982"/>
              <a:gd name="connsiteY7" fmla="*/ 99527 h 533400"/>
              <a:gd name="connsiteX0" fmla="*/ 0 w 555170"/>
              <a:gd name="connsiteY0" fmla="*/ 99527 h 533400"/>
              <a:gd name="connsiteX1" fmla="*/ 244076 w 555170"/>
              <a:gd name="connsiteY1" fmla="*/ 133350 h 533400"/>
              <a:gd name="connsiteX2" fmla="*/ 244076 w 555170"/>
              <a:gd name="connsiteY2" fmla="*/ 0 h 533400"/>
              <a:gd name="connsiteX3" fmla="*/ 555170 w 555170"/>
              <a:gd name="connsiteY3" fmla="*/ 315559 h 533400"/>
              <a:gd name="connsiteX4" fmla="*/ 244076 w 555170"/>
              <a:gd name="connsiteY4" fmla="*/ 533400 h 533400"/>
              <a:gd name="connsiteX5" fmla="*/ 244076 w 555170"/>
              <a:gd name="connsiteY5" fmla="*/ 400050 h 533400"/>
              <a:gd name="connsiteX6" fmla="*/ 59818 w 555170"/>
              <a:gd name="connsiteY6" fmla="*/ 401304 h 533400"/>
              <a:gd name="connsiteX7" fmla="*/ 0 w 555170"/>
              <a:gd name="connsiteY7" fmla="*/ 9952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170" h="533400">
                <a:moveTo>
                  <a:pt x="0" y="99527"/>
                </a:moveTo>
                <a:lnTo>
                  <a:pt x="244076" y="133350"/>
                </a:lnTo>
                <a:lnTo>
                  <a:pt x="244076" y="0"/>
                </a:lnTo>
                <a:lnTo>
                  <a:pt x="555170" y="315559"/>
                </a:lnTo>
                <a:lnTo>
                  <a:pt x="244076" y="533400"/>
                </a:lnTo>
                <a:lnTo>
                  <a:pt x="244076" y="400050"/>
                </a:lnTo>
                <a:lnTo>
                  <a:pt x="59818" y="401304"/>
                </a:lnTo>
                <a:lnTo>
                  <a:pt x="0" y="99527"/>
                </a:lnTo>
                <a:close/>
              </a:path>
            </a:pathLst>
          </a:cu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9" name="Right Arrow 6"/>
          <p:cNvSpPr/>
          <p:nvPr/>
        </p:nvSpPr>
        <p:spPr>
          <a:xfrm rot="2892842">
            <a:off x="6113980" y="1579573"/>
            <a:ext cx="552172" cy="537164"/>
          </a:xfrm>
          <a:custGeom>
            <a:avLst/>
            <a:gdLst>
              <a:gd name="connsiteX0" fmla="*/ 0 w 476250"/>
              <a:gd name="connsiteY0" fmla="*/ 133350 h 533400"/>
              <a:gd name="connsiteX1" fmla="*/ 238125 w 476250"/>
              <a:gd name="connsiteY1" fmla="*/ 133350 h 533400"/>
              <a:gd name="connsiteX2" fmla="*/ 238125 w 476250"/>
              <a:gd name="connsiteY2" fmla="*/ 0 h 533400"/>
              <a:gd name="connsiteX3" fmla="*/ 476250 w 476250"/>
              <a:gd name="connsiteY3" fmla="*/ 266700 h 533400"/>
              <a:gd name="connsiteX4" fmla="*/ 238125 w 476250"/>
              <a:gd name="connsiteY4" fmla="*/ 533400 h 533400"/>
              <a:gd name="connsiteX5" fmla="*/ 238125 w 476250"/>
              <a:gd name="connsiteY5" fmla="*/ 400050 h 533400"/>
              <a:gd name="connsiteX6" fmla="*/ 0 w 476250"/>
              <a:gd name="connsiteY6" fmla="*/ 400050 h 533400"/>
              <a:gd name="connsiteX7" fmla="*/ 0 w 476250"/>
              <a:gd name="connsiteY7" fmla="*/ 133350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14311 w 590561"/>
              <a:gd name="connsiteY6" fmla="*/ 400050 h 533400"/>
              <a:gd name="connsiteX7" fmla="*/ 0 w 590561"/>
              <a:gd name="connsiteY7" fmla="*/ 123951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68178 w 590561"/>
              <a:gd name="connsiteY6" fmla="*/ 401304 h 533400"/>
              <a:gd name="connsiteX7" fmla="*/ 0 w 590561"/>
              <a:gd name="connsiteY7" fmla="*/ 123951 h 533400"/>
              <a:gd name="connsiteX0" fmla="*/ 0 w 529804"/>
              <a:gd name="connsiteY0" fmla="*/ 118629 h 533400"/>
              <a:gd name="connsiteX1" fmla="*/ 291679 w 529804"/>
              <a:gd name="connsiteY1" fmla="*/ 133350 h 533400"/>
              <a:gd name="connsiteX2" fmla="*/ 291679 w 529804"/>
              <a:gd name="connsiteY2" fmla="*/ 0 h 533400"/>
              <a:gd name="connsiteX3" fmla="*/ 529804 w 529804"/>
              <a:gd name="connsiteY3" fmla="*/ 266700 h 533400"/>
              <a:gd name="connsiteX4" fmla="*/ 291679 w 529804"/>
              <a:gd name="connsiteY4" fmla="*/ 533400 h 533400"/>
              <a:gd name="connsiteX5" fmla="*/ 291679 w 529804"/>
              <a:gd name="connsiteY5" fmla="*/ 400050 h 533400"/>
              <a:gd name="connsiteX6" fmla="*/ 107421 w 529804"/>
              <a:gd name="connsiteY6" fmla="*/ 401304 h 533400"/>
              <a:gd name="connsiteX7" fmla="*/ 0 w 529804"/>
              <a:gd name="connsiteY7" fmla="*/ 118629 h 533400"/>
              <a:gd name="connsiteX0" fmla="*/ 0 w 569263"/>
              <a:gd name="connsiteY0" fmla="*/ 118629 h 533400"/>
              <a:gd name="connsiteX1" fmla="*/ 291679 w 569263"/>
              <a:gd name="connsiteY1" fmla="*/ 133350 h 533400"/>
              <a:gd name="connsiteX2" fmla="*/ 291679 w 569263"/>
              <a:gd name="connsiteY2" fmla="*/ 0 h 533400"/>
              <a:gd name="connsiteX3" fmla="*/ 569263 w 569263"/>
              <a:gd name="connsiteY3" fmla="*/ 308041 h 533400"/>
              <a:gd name="connsiteX4" fmla="*/ 291679 w 569263"/>
              <a:gd name="connsiteY4" fmla="*/ 533400 h 533400"/>
              <a:gd name="connsiteX5" fmla="*/ 291679 w 569263"/>
              <a:gd name="connsiteY5" fmla="*/ 400050 h 533400"/>
              <a:gd name="connsiteX6" fmla="*/ 107421 w 569263"/>
              <a:gd name="connsiteY6" fmla="*/ 401304 h 533400"/>
              <a:gd name="connsiteX7" fmla="*/ 0 w 569263"/>
              <a:gd name="connsiteY7" fmla="*/ 118629 h 533400"/>
              <a:gd name="connsiteX0" fmla="*/ 0 w 521660"/>
              <a:gd name="connsiteY0" fmla="*/ 99527 h 533400"/>
              <a:gd name="connsiteX1" fmla="*/ 244076 w 521660"/>
              <a:gd name="connsiteY1" fmla="*/ 133350 h 533400"/>
              <a:gd name="connsiteX2" fmla="*/ 244076 w 521660"/>
              <a:gd name="connsiteY2" fmla="*/ 0 h 533400"/>
              <a:gd name="connsiteX3" fmla="*/ 521660 w 521660"/>
              <a:gd name="connsiteY3" fmla="*/ 308041 h 533400"/>
              <a:gd name="connsiteX4" fmla="*/ 244076 w 521660"/>
              <a:gd name="connsiteY4" fmla="*/ 533400 h 533400"/>
              <a:gd name="connsiteX5" fmla="*/ 244076 w 521660"/>
              <a:gd name="connsiteY5" fmla="*/ 400050 h 533400"/>
              <a:gd name="connsiteX6" fmla="*/ 59818 w 521660"/>
              <a:gd name="connsiteY6" fmla="*/ 401304 h 533400"/>
              <a:gd name="connsiteX7" fmla="*/ 0 w 521660"/>
              <a:gd name="connsiteY7" fmla="*/ 99527 h 533400"/>
              <a:gd name="connsiteX0" fmla="*/ 0 w 526982"/>
              <a:gd name="connsiteY0" fmla="*/ 99527 h 533400"/>
              <a:gd name="connsiteX1" fmla="*/ 244076 w 526982"/>
              <a:gd name="connsiteY1" fmla="*/ 133350 h 533400"/>
              <a:gd name="connsiteX2" fmla="*/ 244076 w 526982"/>
              <a:gd name="connsiteY2" fmla="*/ 0 h 533400"/>
              <a:gd name="connsiteX3" fmla="*/ 526982 w 526982"/>
              <a:gd name="connsiteY3" fmla="*/ 368798 h 533400"/>
              <a:gd name="connsiteX4" fmla="*/ 244076 w 526982"/>
              <a:gd name="connsiteY4" fmla="*/ 533400 h 533400"/>
              <a:gd name="connsiteX5" fmla="*/ 244076 w 526982"/>
              <a:gd name="connsiteY5" fmla="*/ 400050 h 533400"/>
              <a:gd name="connsiteX6" fmla="*/ 59818 w 526982"/>
              <a:gd name="connsiteY6" fmla="*/ 401304 h 533400"/>
              <a:gd name="connsiteX7" fmla="*/ 0 w 526982"/>
              <a:gd name="connsiteY7" fmla="*/ 99527 h 533400"/>
              <a:gd name="connsiteX0" fmla="*/ 0 w 555170"/>
              <a:gd name="connsiteY0" fmla="*/ 99527 h 533400"/>
              <a:gd name="connsiteX1" fmla="*/ 244076 w 555170"/>
              <a:gd name="connsiteY1" fmla="*/ 133350 h 533400"/>
              <a:gd name="connsiteX2" fmla="*/ 244076 w 555170"/>
              <a:gd name="connsiteY2" fmla="*/ 0 h 533400"/>
              <a:gd name="connsiteX3" fmla="*/ 555170 w 555170"/>
              <a:gd name="connsiteY3" fmla="*/ 315559 h 533400"/>
              <a:gd name="connsiteX4" fmla="*/ 244076 w 555170"/>
              <a:gd name="connsiteY4" fmla="*/ 533400 h 533400"/>
              <a:gd name="connsiteX5" fmla="*/ 244076 w 555170"/>
              <a:gd name="connsiteY5" fmla="*/ 400050 h 533400"/>
              <a:gd name="connsiteX6" fmla="*/ 59818 w 555170"/>
              <a:gd name="connsiteY6" fmla="*/ 401304 h 533400"/>
              <a:gd name="connsiteX7" fmla="*/ 0 w 555170"/>
              <a:gd name="connsiteY7" fmla="*/ 9952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170" h="533400">
                <a:moveTo>
                  <a:pt x="0" y="99527"/>
                </a:moveTo>
                <a:lnTo>
                  <a:pt x="244076" y="133350"/>
                </a:lnTo>
                <a:lnTo>
                  <a:pt x="244076" y="0"/>
                </a:lnTo>
                <a:lnTo>
                  <a:pt x="555170" y="315559"/>
                </a:lnTo>
                <a:lnTo>
                  <a:pt x="244076" y="533400"/>
                </a:lnTo>
                <a:lnTo>
                  <a:pt x="244076" y="400050"/>
                </a:lnTo>
                <a:lnTo>
                  <a:pt x="59818" y="401304"/>
                </a:lnTo>
                <a:lnTo>
                  <a:pt x="0" y="99527"/>
                </a:lnTo>
                <a:close/>
              </a:path>
            </a:pathLst>
          </a:custGeom>
          <a:solidFill>
            <a:srgbClr val="FFFF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0" name="Right Arrow 6"/>
          <p:cNvSpPr/>
          <p:nvPr/>
        </p:nvSpPr>
        <p:spPr>
          <a:xfrm rot="4588503">
            <a:off x="6538382" y="3187414"/>
            <a:ext cx="552172" cy="537164"/>
          </a:xfrm>
          <a:custGeom>
            <a:avLst/>
            <a:gdLst>
              <a:gd name="connsiteX0" fmla="*/ 0 w 476250"/>
              <a:gd name="connsiteY0" fmla="*/ 133350 h 533400"/>
              <a:gd name="connsiteX1" fmla="*/ 238125 w 476250"/>
              <a:gd name="connsiteY1" fmla="*/ 133350 h 533400"/>
              <a:gd name="connsiteX2" fmla="*/ 238125 w 476250"/>
              <a:gd name="connsiteY2" fmla="*/ 0 h 533400"/>
              <a:gd name="connsiteX3" fmla="*/ 476250 w 476250"/>
              <a:gd name="connsiteY3" fmla="*/ 266700 h 533400"/>
              <a:gd name="connsiteX4" fmla="*/ 238125 w 476250"/>
              <a:gd name="connsiteY4" fmla="*/ 533400 h 533400"/>
              <a:gd name="connsiteX5" fmla="*/ 238125 w 476250"/>
              <a:gd name="connsiteY5" fmla="*/ 400050 h 533400"/>
              <a:gd name="connsiteX6" fmla="*/ 0 w 476250"/>
              <a:gd name="connsiteY6" fmla="*/ 400050 h 533400"/>
              <a:gd name="connsiteX7" fmla="*/ 0 w 476250"/>
              <a:gd name="connsiteY7" fmla="*/ 133350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14311 w 590561"/>
              <a:gd name="connsiteY6" fmla="*/ 400050 h 533400"/>
              <a:gd name="connsiteX7" fmla="*/ 0 w 590561"/>
              <a:gd name="connsiteY7" fmla="*/ 123951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68178 w 590561"/>
              <a:gd name="connsiteY6" fmla="*/ 401304 h 533400"/>
              <a:gd name="connsiteX7" fmla="*/ 0 w 590561"/>
              <a:gd name="connsiteY7" fmla="*/ 123951 h 533400"/>
              <a:gd name="connsiteX0" fmla="*/ 0 w 529804"/>
              <a:gd name="connsiteY0" fmla="*/ 118629 h 533400"/>
              <a:gd name="connsiteX1" fmla="*/ 291679 w 529804"/>
              <a:gd name="connsiteY1" fmla="*/ 133350 h 533400"/>
              <a:gd name="connsiteX2" fmla="*/ 291679 w 529804"/>
              <a:gd name="connsiteY2" fmla="*/ 0 h 533400"/>
              <a:gd name="connsiteX3" fmla="*/ 529804 w 529804"/>
              <a:gd name="connsiteY3" fmla="*/ 266700 h 533400"/>
              <a:gd name="connsiteX4" fmla="*/ 291679 w 529804"/>
              <a:gd name="connsiteY4" fmla="*/ 533400 h 533400"/>
              <a:gd name="connsiteX5" fmla="*/ 291679 w 529804"/>
              <a:gd name="connsiteY5" fmla="*/ 400050 h 533400"/>
              <a:gd name="connsiteX6" fmla="*/ 107421 w 529804"/>
              <a:gd name="connsiteY6" fmla="*/ 401304 h 533400"/>
              <a:gd name="connsiteX7" fmla="*/ 0 w 529804"/>
              <a:gd name="connsiteY7" fmla="*/ 118629 h 533400"/>
              <a:gd name="connsiteX0" fmla="*/ 0 w 569263"/>
              <a:gd name="connsiteY0" fmla="*/ 118629 h 533400"/>
              <a:gd name="connsiteX1" fmla="*/ 291679 w 569263"/>
              <a:gd name="connsiteY1" fmla="*/ 133350 h 533400"/>
              <a:gd name="connsiteX2" fmla="*/ 291679 w 569263"/>
              <a:gd name="connsiteY2" fmla="*/ 0 h 533400"/>
              <a:gd name="connsiteX3" fmla="*/ 569263 w 569263"/>
              <a:gd name="connsiteY3" fmla="*/ 308041 h 533400"/>
              <a:gd name="connsiteX4" fmla="*/ 291679 w 569263"/>
              <a:gd name="connsiteY4" fmla="*/ 533400 h 533400"/>
              <a:gd name="connsiteX5" fmla="*/ 291679 w 569263"/>
              <a:gd name="connsiteY5" fmla="*/ 400050 h 533400"/>
              <a:gd name="connsiteX6" fmla="*/ 107421 w 569263"/>
              <a:gd name="connsiteY6" fmla="*/ 401304 h 533400"/>
              <a:gd name="connsiteX7" fmla="*/ 0 w 569263"/>
              <a:gd name="connsiteY7" fmla="*/ 118629 h 533400"/>
              <a:gd name="connsiteX0" fmla="*/ 0 w 521660"/>
              <a:gd name="connsiteY0" fmla="*/ 99527 h 533400"/>
              <a:gd name="connsiteX1" fmla="*/ 244076 w 521660"/>
              <a:gd name="connsiteY1" fmla="*/ 133350 h 533400"/>
              <a:gd name="connsiteX2" fmla="*/ 244076 w 521660"/>
              <a:gd name="connsiteY2" fmla="*/ 0 h 533400"/>
              <a:gd name="connsiteX3" fmla="*/ 521660 w 521660"/>
              <a:gd name="connsiteY3" fmla="*/ 308041 h 533400"/>
              <a:gd name="connsiteX4" fmla="*/ 244076 w 521660"/>
              <a:gd name="connsiteY4" fmla="*/ 533400 h 533400"/>
              <a:gd name="connsiteX5" fmla="*/ 244076 w 521660"/>
              <a:gd name="connsiteY5" fmla="*/ 400050 h 533400"/>
              <a:gd name="connsiteX6" fmla="*/ 59818 w 521660"/>
              <a:gd name="connsiteY6" fmla="*/ 401304 h 533400"/>
              <a:gd name="connsiteX7" fmla="*/ 0 w 521660"/>
              <a:gd name="connsiteY7" fmla="*/ 99527 h 533400"/>
              <a:gd name="connsiteX0" fmla="*/ 0 w 526982"/>
              <a:gd name="connsiteY0" fmla="*/ 99527 h 533400"/>
              <a:gd name="connsiteX1" fmla="*/ 244076 w 526982"/>
              <a:gd name="connsiteY1" fmla="*/ 133350 h 533400"/>
              <a:gd name="connsiteX2" fmla="*/ 244076 w 526982"/>
              <a:gd name="connsiteY2" fmla="*/ 0 h 533400"/>
              <a:gd name="connsiteX3" fmla="*/ 526982 w 526982"/>
              <a:gd name="connsiteY3" fmla="*/ 368798 h 533400"/>
              <a:gd name="connsiteX4" fmla="*/ 244076 w 526982"/>
              <a:gd name="connsiteY4" fmla="*/ 533400 h 533400"/>
              <a:gd name="connsiteX5" fmla="*/ 244076 w 526982"/>
              <a:gd name="connsiteY5" fmla="*/ 400050 h 533400"/>
              <a:gd name="connsiteX6" fmla="*/ 59818 w 526982"/>
              <a:gd name="connsiteY6" fmla="*/ 401304 h 533400"/>
              <a:gd name="connsiteX7" fmla="*/ 0 w 526982"/>
              <a:gd name="connsiteY7" fmla="*/ 99527 h 533400"/>
              <a:gd name="connsiteX0" fmla="*/ 0 w 555170"/>
              <a:gd name="connsiteY0" fmla="*/ 99527 h 533400"/>
              <a:gd name="connsiteX1" fmla="*/ 244076 w 555170"/>
              <a:gd name="connsiteY1" fmla="*/ 133350 h 533400"/>
              <a:gd name="connsiteX2" fmla="*/ 244076 w 555170"/>
              <a:gd name="connsiteY2" fmla="*/ 0 h 533400"/>
              <a:gd name="connsiteX3" fmla="*/ 555170 w 555170"/>
              <a:gd name="connsiteY3" fmla="*/ 315559 h 533400"/>
              <a:gd name="connsiteX4" fmla="*/ 244076 w 555170"/>
              <a:gd name="connsiteY4" fmla="*/ 533400 h 533400"/>
              <a:gd name="connsiteX5" fmla="*/ 244076 w 555170"/>
              <a:gd name="connsiteY5" fmla="*/ 400050 h 533400"/>
              <a:gd name="connsiteX6" fmla="*/ 59818 w 555170"/>
              <a:gd name="connsiteY6" fmla="*/ 401304 h 533400"/>
              <a:gd name="connsiteX7" fmla="*/ 0 w 555170"/>
              <a:gd name="connsiteY7" fmla="*/ 9952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170" h="533400">
                <a:moveTo>
                  <a:pt x="0" y="99527"/>
                </a:moveTo>
                <a:lnTo>
                  <a:pt x="244076" y="133350"/>
                </a:lnTo>
                <a:lnTo>
                  <a:pt x="244076" y="0"/>
                </a:lnTo>
                <a:lnTo>
                  <a:pt x="555170" y="315559"/>
                </a:lnTo>
                <a:lnTo>
                  <a:pt x="244076" y="533400"/>
                </a:lnTo>
                <a:lnTo>
                  <a:pt x="244076" y="400050"/>
                </a:lnTo>
                <a:lnTo>
                  <a:pt x="59818" y="401304"/>
                </a:lnTo>
                <a:lnTo>
                  <a:pt x="0" y="99527"/>
                </a:lnTo>
                <a:close/>
              </a:path>
            </a:pathLst>
          </a:custGeom>
          <a:solidFill>
            <a:srgbClr val="FFFF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1" name="Right Arrow 6"/>
          <p:cNvSpPr/>
          <p:nvPr/>
        </p:nvSpPr>
        <p:spPr>
          <a:xfrm rot="10548029">
            <a:off x="4055926" y="5525131"/>
            <a:ext cx="559088" cy="530519"/>
          </a:xfrm>
          <a:custGeom>
            <a:avLst/>
            <a:gdLst>
              <a:gd name="connsiteX0" fmla="*/ 0 w 476250"/>
              <a:gd name="connsiteY0" fmla="*/ 133350 h 533400"/>
              <a:gd name="connsiteX1" fmla="*/ 238125 w 476250"/>
              <a:gd name="connsiteY1" fmla="*/ 133350 h 533400"/>
              <a:gd name="connsiteX2" fmla="*/ 238125 w 476250"/>
              <a:gd name="connsiteY2" fmla="*/ 0 h 533400"/>
              <a:gd name="connsiteX3" fmla="*/ 476250 w 476250"/>
              <a:gd name="connsiteY3" fmla="*/ 266700 h 533400"/>
              <a:gd name="connsiteX4" fmla="*/ 238125 w 476250"/>
              <a:gd name="connsiteY4" fmla="*/ 533400 h 533400"/>
              <a:gd name="connsiteX5" fmla="*/ 238125 w 476250"/>
              <a:gd name="connsiteY5" fmla="*/ 400050 h 533400"/>
              <a:gd name="connsiteX6" fmla="*/ 0 w 476250"/>
              <a:gd name="connsiteY6" fmla="*/ 400050 h 533400"/>
              <a:gd name="connsiteX7" fmla="*/ 0 w 476250"/>
              <a:gd name="connsiteY7" fmla="*/ 133350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14311 w 590561"/>
              <a:gd name="connsiteY6" fmla="*/ 400050 h 533400"/>
              <a:gd name="connsiteX7" fmla="*/ 0 w 590561"/>
              <a:gd name="connsiteY7" fmla="*/ 123951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68178 w 590561"/>
              <a:gd name="connsiteY6" fmla="*/ 401304 h 533400"/>
              <a:gd name="connsiteX7" fmla="*/ 0 w 590561"/>
              <a:gd name="connsiteY7" fmla="*/ 123951 h 533400"/>
              <a:gd name="connsiteX0" fmla="*/ 0 w 529804"/>
              <a:gd name="connsiteY0" fmla="*/ 118629 h 533400"/>
              <a:gd name="connsiteX1" fmla="*/ 291679 w 529804"/>
              <a:gd name="connsiteY1" fmla="*/ 133350 h 533400"/>
              <a:gd name="connsiteX2" fmla="*/ 291679 w 529804"/>
              <a:gd name="connsiteY2" fmla="*/ 0 h 533400"/>
              <a:gd name="connsiteX3" fmla="*/ 529804 w 529804"/>
              <a:gd name="connsiteY3" fmla="*/ 266700 h 533400"/>
              <a:gd name="connsiteX4" fmla="*/ 291679 w 529804"/>
              <a:gd name="connsiteY4" fmla="*/ 533400 h 533400"/>
              <a:gd name="connsiteX5" fmla="*/ 291679 w 529804"/>
              <a:gd name="connsiteY5" fmla="*/ 400050 h 533400"/>
              <a:gd name="connsiteX6" fmla="*/ 107421 w 529804"/>
              <a:gd name="connsiteY6" fmla="*/ 401304 h 533400"/>
              <a:gd name="connsiteX7" fmla="*/ 0 w 529804"/>
              <a:gd name="connsiteY7" fmla="*/ 118629 h 533400"/>
              <a:gd name="connsiteX0" fmla="*/ 0 w 569263"/>
              <a:gd name="connsiteY0" fmla="*/ 118629 h 533400"/>
              <a:gd name="connsiteX1" fmla="*/ 291679 w 569263"/>
              <a:gd name="connsiteY1" fmla="*/ 133350 h 533400"/>
              <a:gd name="connsiteX2" fmla="*/ 291679 w 569263"/>
              <a:gd name="connsiteY2" fmla="*/ 0 h 533400"/>
              <a:gd name="connsiteX3" fmla="*/ 569263 w 569263"/>
              <a:gd name="connsiteY3" fmla="*/ 308041 h 533400"/>
              <a:gd name="connsiteX4" fmla="*/ 291679 w 569263"/>
              <a:gd name="connsiteY4" fmla="*/ 533400 h 533400"/>
              <a:gd name="connsiteX5" fmla="*/ 291679 w 569263"/>
              <a:gd name="connsiteY5" fmla="*/ 400050 h 533400"/>
              <a:gd name="connsiteX6" fmla="*/ 107421 w 569263"/>
              <a:gd name="connsiteY6" fmla="*/ 401304 h 533400"/>
              <a:gd name="connsiteX7" fmla="*/ 0 w 569263"/>
              <a:gd name="connsiteY7" fmla="*/ 118629 h 533400"/>
              <a:gd name="connsiteX0" fmla="*/ 0 w 521660"/>
              <a:gd name="connsiteY0" fmla="*/ 99527 h 533400"/>
              <a:gd name="connsiteX1" fmla="*/ 244076 w 521660"/>
              <a:gd name="connsiteY1" fmla="*/ 133350 h 533400"/>
              <a:gd name="connsiteX2" fmla="*/ 244076 w 521660"/>
              <a:gd name="connsiteY2" fmla="*/ 0 h 533400"/>
              <a:gd name="connsiteX3" fmla="*/ 521660 w 521660"/>
              <a:gd name="connsiteY3" fmla="*/ 308041 h 533400"/>
              <a:gd name="connsiteX4" fmla="*/ 244076 w 521660"/>
              <a:gd name="connsiteY4" fmla="*/ 533400 h 533400"/>
              <a:gd name="connsiteX5" fmla="*/ 244076 w 521660"/>
              <a:gd name="connsiteY5" fmla="*/ 400050 h 533400"/>
              <a:gd name="connsiteX6" fmla="*/ 59818 w 521660"/>
              <a:gd name="connsiteY6" fmla="*/ 401304 h 533400"/>
              <a:gd name="connsiteX7" fmla="*/ 0 w 521660"/>
              <a:gd name="connsiteY7" fmla="*/ 99527 h 533400"/>
              <a:gd name="connsiteX0" fmla="*/ 0 w 526982"/>
              <a:gd name="connsiteY0" fmla="*/ 99527 h 533400"/>
              <a:gd name="connsiteX1" fmla="*/ 244076 w 526982"/>
              <a:gd name="connsiteY1" fmla="*/ 133350 h 533400"/>
              <a:gd name="connsiteX2" fmla="*/ 244076 w 526982"/>
              <a:gd name="connsiteY2" fmla="*/ 0 h 533400"/>
              <a:gd name="connsiteX3" fmla="*/ 526982 w 526982"/>
              <a:gd name="connsiteY3" fmla="*/ 368798 h 533400"/>
              <a:gd name="connsiteX4" fmla="*/ 244076 w 526982"/>
              <a:gd name="connsiteY4" fmla="*/ 533400 h 533400"/>
              <a:gd name="connsiteX5" fmla="*/ 244076 w 526982"/>
              <a:gd name="connsiteY5" fmla="*/ 400050 h 533400"/>
              <a:gd name="connsiteX6" fmla="*/ 59818 w 526982"/>
              <a:gd name="connsiteY6" fmla="*/ 401304 h 533400"/>
              <a:gd name="connsiteX7" fmla="*/ 0 w 526982"/>
              <a:gd name="connsiteY7" fmla="*/ 99527 h 533400"/>
              <a:gd name="connsiteX0" fmla="*/ 0 w 555170"/>
              <a:gd name="connsiteY0" fmla="*/ 99527 h 533400"/>
              <a:gd name="connsiteX1" fmla="*/ 244076 w 555170"/>
              <a:gd name="connsiteY1" fmla="*/ 133350 h 533400"/>
              <a:gd name="connsiteX2" fmla="*/ 244076 w 555170"/>
              <a:gd name="connsiteY2" fmla="*/ 0 h 533400"/>
              <a:gd name="connsiteX3" fmla="*/ 555170 w 555170"/>
              <a:gd name="connsiteY3" fmla="*/ 315559 h 533400"/>
              <a:gd name="connsiteX4" fmla="*/ 244076 w 555170"/>
              <a:gd name="connsiteY4" fmla="*/ 533400 h 533400"/>
              <a:gd name="connsiteX5" fmla="*/ 244076 w 555170"/>
              <a:gd name="connsiteY5" fmla="*/ 400050 h 533400"/>
              <a:gd name="connsiteX6" fmla="*/ 59818 w 555170"/>
              <a:gd name="connsiteY6" fmla="*/ 401304 h 533400"/>
              <a:gd name="connsiteX7" fmla="*/ 0 w 555170"/>
              <a:gd name="connsiteY7" fmla="*/ 9952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170" h="533400">
                <a:moveTo>
                  <a:pt x="0" y="99527"/>
                </a:moveTo>
                <a:lnTo>
                  <a:pt x="244076" y="133350"/>
                </a:lnTo>
                <a:lnTo>
                  <a:pt x="244076" y="0"/>
                </a:lnTo>
                <a:lnTo>
                  <a:pt x="555170" y="315559"/>
                </a:lnTo>
                <a:lnTo>
                  <a:pt x="244076" y="533400"/>
                </a:lnTo>
                <a:lnTo>
                  <a:pt x="244076" y="400050"/>
                </a:lnTo>
                <a:lnTo>
                  <a:pt x="59818" y="401304"/>
                </a:lnTo>
                <a:lnTo>
                  <a:pt x="0" y="99527"/>
                </a:lnTo>
                <a:close/>
              </a:path>
            </a:pathLst>
          </a:custGeom>
          <a:solidFill>
            <a:srgbClr val="66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2" name="Right Arrow 6"/>
          <p:cNvSpPr/>
          <p:nvPr/>
        </p:nvSpPr>
        <p:spPr>
          <a:xfrm rot="16504601">
            <a:off x="1745916" y="3027232"/>
            <a:ext cx="559088" cy="530519"/>
          </a:xfrm>
          <a:custGeom>
            <a:avLst/>
            <a:gdLst>
              <a:gd name="connsiteX0" fmla="*/ 0 w 476250"/>
              <a:gd name="connsiteY0" fmla="*/ 133350 h 533400"/>
              <a:gd name="connsiteX1" fmla="*/ 238125 w 476250"/>
              <a:gd name="connsiteY1" fmla="*/ 133350 h 533400"/>
              <a:gd name="connsiteX2" fmla="*/ 238125 w 476250"/>
              <a:gd name="connsiteY2" fmla="*/ 0 h 533400"/>
              <a:gd name="connsiteX3" fmla="*/ 476250 w 476250"/>
              <a:gd name="connsiteY3" fmla="*/ 266700 h 533400"/>
              <a:gd name="connsiteX4" fmla="*/ 238125 w 476250"/>
              <a:gd name="connsiteY4" fmla="*/ 533400 h 533400"/>
              <a:gd name="connsiteX5" fmla="*/ 238125 w 476250"/>
              <a:gd name="connsiteY5" fmla="*/ 400050 h 533400"/>
              <a:gd name="connsiteX6" fmla="*/ 0 w 476250"/>
              <a:gd name="connsiteY6" fmla="*/ 400050 h 533400"/>
              <a:gd name="connsiteX7" fmla="*/ 0 w 476250"/>
              <a:gd name="connsiteY7" fmla="*/ 133350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14311 w 590561"/>
              <a:gd name="connsiteY6" fmla="*/ 400050 h 533400"/>
              <a:gd name="connsiteX7" fmla="*/ 0 w 590561"/>
              <a:gd name="connsiteY7" fmla="*/ 123951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68178 w 590561"/>
              <a:gd name="connsiteY6" fmla="*/ 401304 h 533400"/>
              <a:gd name="connsiteX7" fmla="*/ 0 w 590561"/>
              <a:gd name="connsiteY7" fmla="*/ 123951 h 533400"/>
              <a:gd name="connsiteX0" fmla="*/ 0 w 529804"/>
              <a:gd name="connsiteY0" fmla="*/ 118629 h 533400"/>
              <a:gd name="connsiteX1" fmla="*/ 291679 w 529804"/>
              <a:gd name="connsiteY1" fmla="*/ 133350 h 533400"/>
              <a:gd name="connsiteX2" fmla="*/ 291679 w 529804"/>
              <a:gd name="connsiteY2" fmla="*/ 0 h 533400"/>
              <a:gd name="connsiteX3" fmla="*/ 529804 w 529804"/>
              <a:gd name="connsiteY3" fmla="*/ 266700 h 533400"/>
              <a:gd name="connsiteX4" fmla="*/ 291679 w 529804"/>
              <a:gd name="connsiteY4" fmla="*/ 533400 h 533400"/>
              <a:gd name="connsiteX5" fmla="*/ 291679 w 529804"/>
              <a:gd name="connsiteY5" fmla="*/ 400050 h 533400"/>
              <a:gd name="connsiteX6" fmla="*/ 107421 w 529804"/>
              <a:gd name="connsiteY6" fmla="*/ 401304 h 533400"/>
              <a:gd name="connsiteX7" fmla="*/ 0 w 529804"/>
              <a:gd name="connsiteY7" fmla="*/ 118629 h 533400"/>
              <a:gd name="connsiteX0" fmla="*/ 0 w 569263"/>
              <a:gd name="connsiteY0" fmla="*/ 118629 h 533400"/>
              <a:gd name="connsiteX1" fmla="*/ 291679 w 569263"/>
              <a:gd name="connsiteY1" fmla="*/ 133350 h 533400"/>
              <a:gd name="connsiteX2" fmla="*/ 291679 w 569263"/>
              <a:gd name="connsiteY2" fmla="*/ 0 h 533400"/>
              <a:gd name="connsiteX3" fmla="*/ 569263 w 569263"/>
              <a:gd name="connsiteY3" fmla="*/ 308041 h 533400"/>
              <a:gd name="connsiteX4" fmla="*/ 291679 w 569263"/>
              <a:gd name="connsiteY4" fmla="*/ 533400 h 533400"/>
              <a:gd name="connsiteX5" fmla="*/ 291679 w 569263"/>
              <a:gd name="connsiteY5" fmla="*/ 400050 h 533400"/>
              <a:gd name="connsiteX6" fmla="*/ 107421 w 569263"/>
              <a:gd name="connsiteY6" fmla="*/ 401304 h 533400"/>
              <a:gd name="connsiteX7" fmla="*/ 0 w 569263"/>
              <a:gd name="connsiteY7" fmla="*/ 118629 h 533400"/>
              <a:gd name="connsiteX0" fmla="*/ 0 w 521660"/>
              <a:gd name="connsiteY0" fmla="*/ 99527 h 533400"/>
              <a:gd name="connsiteX1" fmla="*/ 244076 w 521660"/>
              <a:gd name="connsiteY1" fmla="*/ 133350 h 533400"/>
              <a:gd name="connsiteX2" fmla="*/ 244076 w 521660"/>
              <a:gd name="connsiteY2" fmla="*/ 0 h 533400"/>
              <a:gd name="connsiteX3" fmla="*/ 521660 w 521660"/>
              <a:gd name="connsiteY3" fmla="*/ 308041 h 533400"/>
              <a:gd name="connsiteX4" fmla="*/ 244076 w 521660"/>
              <a:gd name="connsiteY4" fmla="*/ 533400 h 533400"/>
              <a:gd name="connsiteX5" fmla="*/ 244076 w 521660"/>
              <a:gd name="connsiteY5" fmla="*/ 400050 h 533400"/>
              <a:gd name="connsiteX6" fmla="*/ 59818 w 521660"/>
              <a:gd name="connsiteY6" fmla="*/ 401304 h 533400"/>
              <a:gd name="connsiteX7" fmla="*/ 0 w 521660"/>
              <a:gd name="connsiteY7" fmla="*/ 99527 h 533400"/>
              <a:gd name="connsiteX0" fmla="*/ 0 w 526982"/>
              <a:gd name="connsiteY0" fmla="*/ 99527 h 533400"/>
              <a:gd name="connsiteX1" fmla="*/ 244076 w 526982"/>
              <a:gd name="connsiteY1" fmla="*/ 133350 h 533400"/>
              <a:gd name="connsiteX2" fmla="*/ 244076 w 526982"/>
              <a:gd name="connsiteY2" fmla="*/ 0 h 533400"/>
              <a:gd name="connsiteX3" fmla="*/ 526982 w 526982"/>
              <a:gd name="connsiteY3" fmla="*/ 368798 h 533400"/>
              <a:gd name="connsiteX4" fmla="*/ 244076 w 526982"/>
              <a:gd name="connsiteY4" fmla="*/ 533400 h 533400"/>
              <a:gd name="connsiteX5" fmla="*/ 244076 w 526982"/>
              <a:gd name="connsiteY5" fmla="*/ 400050 h 533400"/>
              <a:gd name="connsiteX6" fmla="*/ 59818 w 526982"/>
              <a:gd name="connsiteY6" fmla="*/ 401304 h 533400"/>
              <a:gd name="connsiteX7" fmla="*/ 0 w 526982"/>
              <a:gd name="connsiteY7" fmla="*/ 99527 h 533400"/>
              <a:gd name="connsiteX0" fmla="*/ 0 w 555170"/>
              <a:gd name="connsiteY0" fmla="*/ 99527 h 533400"/>
              <a:gd name="connsiteX1" fmla="*/ 244076 w 555170"/>
              <a:gd name="connsiteY1" fmla="*/ 133350 h 533400"/>
              <a:gd name="connsiteX2" fmla="*/ 244076 w 555170"/>
              <a:gd name="connsiteY2" fmla="*/ 0 h 533400"/>
              <a:gd name="connsiteX3" fmla="*/ 555170 w 555170"/>
              <a:gd name="connsiteY3" fmla="*/ 315559 h 533400"/>
              <a:gd name="connsiteX4" fmla="*/ 244076 w 555170"/>
              <a:gd name="connsiteY4" fmla="*/ 533400 h 533400"/>
              <a:gd name="connsiteX5" fmla="*/ 244076 w 555170"/>
              <a:gd name="connsiteY5" fmla="*/ 400050 h 533400"/>
              <a:gd name="connsiteX6" fmla="*/ 59818 w 555170"/>
              <a:gd name="connsiteY6" fmla="*/ 401304 h 533400"/>
              <a:gd name="connsiteX7" fmla="*/ 0 w 555170"/>
              <a:gd name="connsiteY7" fmla="*/ 9952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170" h="533400">
                <a:moveTo>
                  <a:pt x="0" y="99527"/>
                </a:moveTo>
                <a:lnTo>
                  <a:pt x="244076" y="133350"/>
                </a:lnTo>
                <a:lnTo>
                  <a:pt x="244076" y="0"/>
                </a:lnTo>
                <a:lnTo>
                  <a:pt x="555170" y="315559"/>
                </a:lnTo>
                <a:lnTo>
                  <a:pt x="244076" y="533400"/>
                </a:lnTo>
                <a:lnTo>
                  <a:pt x="244076" y="400050"/>
                </a:lnTo>
                <a:lnTo>
                  <a:pt x="59818" y="401304"/>
                </a:lnTo>
                <a:lnTo>
                  <a:pt x="0" y="99527"/>
                </a:lnTo>
                <a:close/>
              </a:path>
            </a:pathLst>
          </a:cu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200"/>
          </a:p>
        </p:txBody>
      </p:sp>
      <p:sp>
        <p:nvSpPr>
          <p:cNvPr id="13" name="Right Arrow 6"/>
          <p:cNvSpPr/>
          <p:nvPr/>
        </p:nvSpPr>
        <p:spPr>
          <a:xfrm rot="7932693">
            <a:off x="6126855" y="4785610"/>
            <a:ext cx="559088" cy="530519"/>
          </a:xfrm>
          <a:custGeom>
            <a:avLst/>
            <a:gdLst>
              <a:gd name="connsiteX0" fmla="*/ 0 w 476250"/>
              <a:gd name="connsiteY0" fmla="*/ 133350 h 533400"/>
              <a:gd name="connsiteX1" fmla="*/ 238125 w 476250"/>
              <a:gd name="connsiteY1" fmla="*/ 133350 h 533400"/>
              <a:gd name="connsiteX2" fmla="*/ 238125 w 476250"/>
              <a:gd name="connsiteY2" fmla="*/ 0 h 533400"/>
              <a:gd name="connsiteX3" fmla="*/ 476250 w 476250"/>
              <a:gd name="connsiteY3" fmla="*/ 266700 h 533400"/>
              <a:gd name="connsiteX4" fmla="*/ 238125 w 476250"/>
              <a:gd name="connsiteY4" fmla="*/ 533400 h 533400"/>
              <a:gd name="connsiteX5" fmla="*/ 238125 w 476250"/>
              <a:gd name="connsiteY5" fmla="*/ 400050 h 533400"/>
              <a:gd name="connsiteX6" fmla="*/ 0 w 476250"/>
              <a:gd name="connsiteY6" fmla="*/ 400050 h 533400"/>
              <a:gd name="connsiteX7" fmla="*/ 0 w 476250"/>
              <a:gd name="connsiteY7" fmla="*/ 133350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14311 w 590561"/>
              <a:gd name="connsiteY6" fmla="*/ 400050 h 533400"/>
              <a:gd name="connsiteX7" fmla="*/ 0 w 590561"/>
              <a:gd name="connsiteY7" fmla="*/ 123951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68178 w 590561"/>
              <a:gd name="connsiteY6" fmla="*/ 401304 h 533400"/>
              <a:gd name="connsiteX7" fmla="*/ 0 w 590561"/>
              <a:gd name="connsiteY7" fmla="*/ 123951 h 533400"/>
              <a:gd name="connsiteX0" fmla="*/ 0 w 529804"/>
              <a:gd name="connsiteY0" fmla="*/ 118629 h 533400"/>
              <a:gd name="connsiteX1" fmla="*/ 291679 w 529804"/>
              <a:gd name="connsiteY1" fmla="*/ 133350 h 533400"/>
              <a:gd name="connsiteX2" fmla="*/ 291679 w 529804"/>
              <a:gd name="connsiteY2" fmla="*/ 0 h 533400"/>
              <a:gd name="connsiteX3" fmla="*/ 529804 w 529804"/>
              <a:gd name="connsiteY3" fmla="*/ 266700 h 533400"/>
              <a:gd name="connsiteX4" fmla="*/ 291679 w 529804"/>
              <a:gd name="connsiteY4" fmla="*/ 533400 h 533400"/>
              <a:gd name="connsiteX5" fmla="*/ 291679 w 529804"/>
              <a:gd name="connsiteY5" fmla="*/ 400050 h 533400"/>
              <a:gd name="connsiteX6" fmla="*/ 107421 w 529804"/>
              <a:gd name="connsiteY6" fmla="*/ 401304 h 533400"/>
              <a:gd name="connsiteX7" fmla="*/ 0 w 529804"/>
              <a:gd name="connsiteY7" fmla="*/ 118629 h 533400"/>
              <a:gd name="connsiteX0" fmla="*/ 0 w 569263"/>
              <a:gd name="connsiteY0" fmla="*/ 118629 h 533400"/>
              <a:gd name="connsiteX1" fmla="*/ 291679 w 569263"/>
              <a:gd name="connsiteY1" fmla="*/ 133350 h 533400"/>
              <a:gd name="connsiteX2" fmla="*/ 291679 w 569263"/>
              <a:gd name="connsiteY2" fmla="*/ 0 h 533400"/>
              <a:gd name="connsiteX3" fmla="*/ 569263 w 569263"/>
              <a:gd name="connsiteY3" fmla="*/ 308041 h 533400"/>
              <a:gd name="connsiteX4" fmla="*/ 291679 w 569263"/>
              <a:gd name="connsiteY4" fmla="*/ 533400 h 533400"/>
              <a:gd name="connsiteX5" fmla="*/ 291679 w 569263"/>
              <a:gd name="connsiteY5" fmla="*/ 400050 h 533400"/>
              <a:gd name="connsiteX6" fmla="*/ 107421 w 569263"/>
              <a:gd name="connsiteY6" fmla="*/ 401304 h 533400"/>
              <a:gd name="connsiteX7" fmla="*/ 0 w 569263"/>
              <a:gd name="connsiteY7" fmla="*/ 118629 h 533400"/>
              <a:gd name="connsiteX0" fmla="*/ 0 w 521660"/>
              <a:gd name="connsiteY0" fmla="*/ 99527 h 533400"/>
              <a:gd name="connsiteX1" fmla="*/ 244076 w 521660"/>
              <a:gd name="connsiteY1" fmla="*/ 133350 h 533400"/>
              <a:gd name="connsiteX2" fmla="*/ 244076 w 521660"/>
              <a:gd name="connsiteY2" fmla="*/ 0 h 533400"/>
              <a:gd name="connsiteX3" fmla="*/ 521660 w 521660"/>
              <a:gd name="connsiteY3" fmla="*/ 308041 h 533400"/>
              <a:gd name="connsiteX4" fmla="*/ 244076 w 521660"/>
              <a:gd name="connsiteY4" fmla="*/ 533400 h 533400"/>
              <a:gd name="connsiteX5" fmla="*/ 244076 w 521660"/>
              <a:gd name="connsiteY5" fmla="*/ 400050 h 533400"/>
              <a:gd name="connsiteX6" fmla="*/ 59818 w 521660"/>
              <a:gd name="connsiteY6" fmla="*/ 401304 h 533400"/>
              <a:gd name="connsiteX7" fmla="*/ 0 w 521660"/>
              <a:gd name="connsiteY7" fmla="*/ 99527 h 533400"/>
              <a:gd name="connsiteX0" fmla="*/ 0 w 526982"/>
              <a:gd name="connsiteY0" fmla="*/ 99527 h 533400"/>
              <a:gd name="connsiteX1" fmla="*/ 244076 w 526982"/>
              <a:gd name="connsiteY1" fmla="*/ 133350 h 533400"/>
              <a:gd name="connsiteX2" fmla="*/ 244076 w 526982"/>
              <a:gd name="connsiteY2" fmla="*/ 0 h 533400"/>
              <a:gd name="connsiteX3" fmla="*/ 526982 w 526982"/>
              <a:gd name="connsiteY3" fmla="*/ 368798 h 533400"/>
              <a:gd name="connsiteX4" fmla="*/ 244076 w 526982"/>
              <a:gd name="connsiteY4" fmla="*/ 533400 h 533400"/>
              <a:gd name="connsiteX5" fmla="*/ 244076 w 526982"/>
              <a:gd name="connsiteY5" fmla="*/ 400050 h 533400"/>
              <a:gd name="connsiteX6" fmla="*/ 59818 w 526982"/>
              <a:gd name="connsiteY6" fmla="*/ 401304 h 533400"/>
              <a:gd name="connsiteX7" fmla="*/ 0 w 526982"/>
              <a:gd name="connsiteY7" fmla="*/ 99527 h 533400"/>
              <a:gd name="connsiteX0" fmla="*/ 0 w 555170"/>
              <a:gd name="connsiteY0" fmla="*/ 99527 h 533400"/>
              <a:gd name="connsiteX1" fmla="*/ 244076 w 555170"/>
              <a:gd name="connsiteY1" fmla="*/ 133350 h 533400"/>
              <a:gd name="connsiteX2" fmla="*/ 244076 w 555170"/>
              <a:gd name="connsiteY2" fmla="*/ 0 h 533400"/>
              <a:gd name="connsiteX3" fmla="*/ 555170 w 555170"/>
              <a:gd name="connsiteY3" fmla="*/ 315559 h 533400"/>
              <a:gd name="connsiteX4" fmla="*/ 244076 w 555170"/>
              <a:gd name="connsiteY4" fmla="*/ 533400 h 533400"/>
              <a:gd name="connsiteX5" fmla="*/ 244076 w 555170"/>
              <a:gd name="connsiteY5" fmla="*/ 400050 h 533400"/>
              <a:gd name="connsiteX6" fmla="*/ 59818 w 555170"/>
              <a:gd name="connsiteY6" fmla="*/ 401304 h 533400"/>
              <a:gd name="connsiteX7" fmla="*/ 0 w 555170"/>
              <a:gd name="connsiteY7" fmla="*/ 9952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170" h="533400">
                <a:moveTo>
                  <a:pt x="0" y="99527"/>
                </a:moveTo>
                <a:lnTo>
                  <a:pt x="244076" y="133350"/>
                </a:lnTo>
                <a:lnTo>
                  <a:pt x="244076" y="0"/>
                </a:lnTo>
                <a:lnTo>
                  <a:pt x="555170" y="315559"/>
                </a:lnTo>
                <a:lnTo>
                  <a:pt x="244076" y="533400"/>
                </a:lnTo>
                <a:lnTo>
                  <a:pt x="244076" y="400050"/>
                </a:lnTo>
                <a:lnTo>
                  <a:pt x="59818" y="401304"/>
                </a:lnTo>
                <a:lnTo>
                  <a:pt x="0" y="99527"/>
                </a:lnTo>
                <a:close/>
              </a:path>
            </a:pathLst>
          </a:custGeom>
          <a:solidFill>
            <a:srgbClr val="FFFF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4" name="Right Arrow 6"/>
          <p:cNvSpPr/>
          <p:nvPr/>
        </p:nvSpPr>
        <p:spPr>
          <a:xfrm rot="13729628">
            <a:off x="2071878" y="4511866"/>
            <a:ext cx="552172" cy="537164"/>
          </a:xfrm>
          <a:custGeom>
            <a:avLst/>
            <a:gdLst>
              <a:gd name="connsiteX0" fmla="*/ 0 w 476250"/>
              <a:gd name="connsiteY0" fmla="*/ 133350 h 533400"/>
              <a:gd name="connsiteX1" fmla="*/ 238125 w 476250"/>
              <a:gd name="connsiteY1" fmla="*/ 133350 h 533400"/>
              <a:gd name="connsiteX2" fmla="*/ 238125 w 476250"/>
              <a:gd name="connsiteY2" fmla="*/ 0 h 533400"/>
              <a:gd name="connsiteX3" fmla="*/ 476250 w 476250"/>
              <a:gd name="connsiteY3" fmla="*/ 266700 h 533400"/>
              <a:gd name="connsiteX4" fmla="*/ 238125 w 476250"/>
              <a:gd name="connsiteY4" fmla="*/ 533400 h 533400"/>
              <a:gd name="connsiteX5" fmla="*/ 238125 w 476250"/>
              <a:gd name="connsiteY5" fmla="*/ 400050 h 533400"/>
              <a:gd name="connsiteX6" fmla="*/ 0 w 476250"/>
              <a:gd name="connsiteY6" fmla="*/ 400050 h 533400"/>
              <a:gd name="connsiteX7" fmla="*/ 0 w 476250"/>
              <a:gd name="connsiteY7" fmla="*/ 133350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14311 w 590561"/>
              <a:gd name="connsiteY6" fmla="*/ 400050 h 533400"/>
              <a:gd name="connsiteX7" fmla="*/ 0 w 590561"/>
              <a:gd name="connsiteY7" fmla="*/ 123951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68178 w 590561"/>
              <a:gd name="connsiteY6" fmla="*/ 401304 h 533400"/>
              <a:gd name="connsiteX7" fmla="*/ 0 w 590561"/>
              <a:gd name="connsiteY7" fmla="*/ 123951 h 533400"/>
              <a:gd name="connsiteX0" fmla="*/ 0 w 529804"/>
              <a:gd name="connsiteY0" fmla="*/ 118629 h 533400"/>
              <a:gd name="connsiteX1" fmla="*/ 291679 w 529804"/>
              <a:gd name="connsiteY1" fmla="*/ 133350 h 533400"/>
              <a:gd name="connsiteX2" fmla="*/ 291679 w 529804"/>
              <a:gd name="connsiteY2" fmla="*/ 0 h 533400"/>
              <a:gd name="connsiteX3" fmla="*/ 529804 w 529804"/>
              <a:gd name="connsiteY3" fmla="*/ 266700 h 533400"/>
              <a:gd name="connsiteX4" fmla="*/ 291679 w 529804"/>
              <a:gd name="connsiteY4" fmla="*/ 533400 h 533400"/>
              <a:gd name="connsiteX5" fmla="*/ 291679 w 529804"/>
              <a:gd name="connsiteY5" fmla="*/ 400050 h 533400"/>
              <a:gd name="connsiteX6" fmla="*/ 107421 w 529804"/>
              <a:gd name="connsiteY6" fmla="*/ 401304 h 533400"/>
              <a:gd name="connsiteX7" fmla="*/ 0 w 529804"/>
              <a:gd name="connsiteY7" fmla="*/ 118629 h 533400"/>
              <a:gd name="connsiteX0" fmla="*/ 0 w 569263"/>
              <a:gd name="connsiteY0" fmla="*/ 118629 h 533400"/>
              <a:gd name="connsiteX1" fmla="*/ 291679 w 569263"/>
              <a:gd name="connsiteY1" fmla="*/ 133350 h 533400"/>
              <a:gd name="connsiteX2" fmla="*/ 291679 w 569263"/>
              <a:gd name="connsiteY2" fmla="*/ 0 h 533400"/>
              <a:gd name="connsiteX3" fmla="*/ 569263 w 569263"/>
              <a:gd name="connsiteY3" fmla="*/ 308041 h 533400"/>
              <a:gd name="connsiteX4" fmla="*/ 291679 w 569263"/>
              <a:gd name="connsiteY4" fmla="*/ 533400 h 533400"/>
              <a:gd name="connsiteX5" fmla="*/ 291679 w 569263"/>
              <a:gd name="connsiteY5" fmla="*/ 400050 h 533400"/>
              <a:gd name="connsiteX6" fmla="*/ 107421 w 569263"/>
              <a:gd name="connsiteY6" fmla="*/ 401304 h 533400"/>
              <a:gd name="connsiteX7" fmla="*/ 0 w 569263"/>
              <a:gd name="connsiteY7" fmla="*/ 118629 h 533400"/>
              <a:gd name="connsiteX0" fmla="*/ 0 w 521660"/>
              <a:gd name="connsiteY0" fmla="*/ 99527 h 533400"/>
              <a:gd name="connsiteX1" fmla="*/ 244076 w 521660"/>
              <a:gd name="connsiteY1" fmla="*/ 133350 h 533400"/>
              <a:gd name="connsiteX2" fmla="*/ 244076 w 521660"/>
              <a:gd name="connsiteY2" fmla="*/ 0 h 533400"/>
              <a:gd name="connsiteX3" fmla="*/ 521660 w 521660"/>
              <a:gd name="connsiteY3" fmla="*/ 308041 h 533400"/>
              <a:gd name="connsiteX4" fmla="*/ 244076 w 521660"/>
              <a:gd name="connsiteY4" fmla="*/ 533400 h 533400"/>
              <a:gd name="connsiteX5" fmla="*/ 244076 w 521660"/>
              <a:gd name="connsiteY5" fmla="*/ 400050 h 533400"/>
              <a:gd name="connsiteX6" fmla="*/ 59818 w 521660"/>
              <a:gd name="connsiteY6" fmla="*/ 401304 h 533400"/>
              <a:gd name="connsiteX7" fmla="*/ 0 w 521660"/>
              <a:gd name="connsiteY7" fmla="*/ 99527 h 533400"/>
              <a:gd name="connsiteX0" fmla="*/ 0 w 526982"/>
              <a:gd name="connsiteY0" fmla="*/ 99527 h 533400"/>
              <a:gd name="connsiteX1" fmla="*/ 244076 w 526982"/>
              <a:gd name="connsiteY1" fmla="*/ 133350 h 533400"/>
              <a:gd name="connsiteX2" fmla="*/ 244076 w 526982"/>
              <a:gd name="connsiteY2" fmla="*/ 0 h 533400"/>
              <a:gd name="connsiteX3" fmla="*/ 526982 w 526982"/>
              <a:gd name="connsiteY3" fmla="*/ 368798 h 533400"/>
              <a:gd name="connsiteX4" fmla="*/ 244076 w 526982"/>
              <a:gd name="connsiteY4" fmla="*/ 533400 h 533400"/>
              <a:gd name="connsiteX5" fmla="*/ 244076 w 526982"/>
              <a:gd name="connsiteY5" fmla="*/ 400050 h 533400"/>
              <a:gd name="connsiteX6" fmla="*/ 59818 w 526982"/>
              <a:gd name="connsiteY6" fmla="*/ 401304 h 533400"/>
              <a:gd name="connsiteX7" fmla="*/ 0 w 526982"/>
              <a:gd name="connsiteY7" fmla="*/ 99527 h 533400"/>
              <a:gd name="connsiteX0" fmla="*/ 0 w 555170"/>
              <a:gd name="connsiteY0" fmla="*/ 99527 h 533400"/>
              <a:gd name="connsiteX1" fmla="*/ 244076 w 555170"/>
              <a:gd name="connsiteY1" fmla="*/ 133350 h 533400"/>
              <a:gd name="connsiteX2" fmla="*/ 244076 w 555170"/>
              <a:gd name="connsiteY2" fmla="*/ 0 h 533400"/>
              <a:gd name="connsiteX3" fmla="*/ 555170 w 555170"/>
              <a:gd name="connsiteY3" fmla="*/ 315559 h 533400"/>
              <a:gd name="connsiteX4" fmla="*/ 244076 w 555170"/>
              <a:gd name="connsiteY4" fmla="*/ 533400 h 533400"/>
              <a:gd name="connsiteX5" fmla="*/ 244076 w 555170"/>
              <a:gd name="connsiteY5" fmla="*/ 400050 h 533400"/>
              <a:gd name="connsiteX6" fmla="*/ 59818 w 555170"/>
              <a:gd name="connsiteY6" fmla="*/ 401304 h 533400"/>
              <a:gd name="connsiteX7" fmla="*/ 0 w 555170"/>
              <a:gd name="connsiteY7" fmla="*/ 9952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170" h="533400">
                <a:moveTo>
                  <a:pt x="0" y="99527"/>
                </a:moveTo>
                <a:lnTo>
                  <a:pt x="244076" y="133350"/>
                </a:lnTo>
                <a:lnTo>
                  <a:pt x="244076" y="0"/>
                </a:lnTo>
                <a:lnTo>
                  <a:pt x="555170" y="315559"/>
                </a:lnTo>
                <a:lnTo>
                  <a:pt x="244076" y="533400"/>
                </a:lnTo>
                <a:lnTo>
                  <a:pt x="244076" y="400050"/>
                </a:lnTo>
                <a:lnTo>
                  <a:pt x="59818" y="401304"/>
                </a:lnTo>
                <a:lnTo>
                  <a:pt x="0" y="99527"/>
                </a:lnTo>
                <a:close/>
              </a:path>
            </a:pathLst>
          </a:cu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15" name="Right Arrow 6"/>
          <p:cNvSpPr/>
          <p:nvPr/>
        </p:nvSpPr>
        <p:spPr>
          <a:xfrm rot="18732175">
            <a:off x="2324611" y="1378909"/>
            <a:ext cx="559088" cy="530519"/>
          </a:xfrm>
          <a:custGeom>
            <a:avLst/>
            <a:gdLst>
              <a:gd name="connsiteX0" fmla="*/ 0 w 476250"/>
              <a:gd name="connsiteY0" fmla="*/ 133350 h 533400"/>
              <a:gd name="connsiteX1" fmla="*/ 238125 w 476250"/>
              <a:gd name="connsiteY1" fmla="*/ 133350 h 533400"/>
              <a:gd name="connsiteX2" fmla="*/ 238125 w 476250"/>
              <a:gd name="connsiteY2" fmla="*/ 0 h 533400"/>
              <a:gd name="connsiteX3" fmla="*/ 476250 w 476250"/>
              <a:gd name="connsiteY3" fmla="*/ 266700 h 533400"/>
              <a:gd name="connsiteX4" fmla="*/ 238125 w 476250"/>
              <a:gd name="connsiteY4" fmla="*/ 533400 h 533400"/>
              <a:gd name="connsiteX5" fmla="*/ 238125 w 476250"/>
              <a:gd name="connsiteY5" fmla="*/ 400050 h 533400"/>
              <a:gd name="connsiteX6" fmla="*/ 0 w 476250"/>
              <a:gd name="connsiteY6" fmla="*/ 400050 h 533400"/>
              <a:gd name="connsiteX7" fmla="*/ 0 w 476250"/>
              <a:gd name="connsiteY7" fmla="*/ 133350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14311 w 590561"/>
              <a:gd name="connsiteY6" fmla="*/ 400050 h 533400"/>
              <a:gd name="connsiteX7" fmla="*/ 0 w 590561"/>
              <a:gd name="connsiteY7" fmla="*/ 123951 h 533400"/>
              <a:gd name="connsiteX0" fmla="*/ 0 w 590561"/>
              <a:gd name="connsiteY0" fmla="*/ 123951 h 533400"/>
              <a:gd name="connsiteX1" fmla="*/ 352436 w 590561"/>
              <a:gd name="connsiteY1" fmla="*/ 133350 h 533400"/>
              <a:gd name="connsiteX2" fmla="*/ 352436 w 590561"/>
              <a:gd name="connsiteY2" fmla="*/ 0 h 533400"/>
              <a:gd name="connsiteX3" fmla="*/ 590561 w 590561"/>
              <a:gd name="connsiteY3" fmla="*/ 266700 h 533400"/>
              <a:gd name="connsiteX4" fmla="*/ 352436 w 590561"/>
              <a:gd name="connsiteY4" fmla="*/ 533400 h 533400"/>
              <a:gd name="connsiteX5" fmla="*/ 352436 w 590561"/>
              <a:gd name="connsiteY5" fmla="*/ 400050 h 533400"/>
              <a:gd name="connsiteX6" fmla="*/ 168178 w 590561"/>
              <a:gd name="connsiteY6" fmla="*/ 401304 h 533400"/>
              <a:gd name="connsiteX7" fmla="*/ 0 w 590561"/>
              <a:gd name="connsiteY7" fmla="*/ 123951 h 533400"/>
              <a:gd name="connsiteX0" fmla="*/ 0 w 529804"/>
              <a:gd name="connsiteY0" fmla="*/ 118629 h 533400"/>
              <a:gd name="connsiteX1" fmla="*/ 291679 w 529804"/>
              <a:gd name="connsiteY1" fmla="*/ 133350 h 533400"/>
              <a:gd name="connsiteX2" fmla="*/ 291679 w 529804"/>
              <a:gd name="connsiteY2" fmla="*/ 0 h 533400"/>
              <a:gd name="connsiteX3" fmla="*/ 529804 w 529804"/>
              <a:gd name="connsiteY3" fmla="*/ 266700 h 533400"/>
              <a:gd name="connsiteX4" fmla="*/ 291679 w 529804"/>
              <a:gd name="connsiteY4" fmla="*/ 533400 h 533400"/>
              <a:gd name="connsiteX5" fmla="*/ 291679 w 529804"/>
              <a:gd name="connsiteY5" fmla="*/ 400050 h 533400"/>
              <a:gd name="connsiteX6" fmla="*/ 107421 w 529804"/>
              <a:gd name="connsiteY6" fmla="*/ 401304 h 533400"/>
              <a:gd name="connsiteX7" fmla="*/ 0 w 529804"/>
              <a:gd name="connsiteY7" fmla="*/ 118629 h 533400"/>
              <a:gd name="connsiteX0" fmla="*/ 0 w 569263"/>
              <a:gd name="connsiteY0" fmla="*/ 118629 h 533400"/>
              <a:gd name="connsiteX1" fmla="*/ 291679 w 569263"/>
              <a:gd name="connsiteY1" fmla="*/ 133350 h 533400"/>
              <a:gd name="connsiteX2" fmla="*/ 291679 w 569263"/>
              <a:gd name="connsiteY2" fmla="*/ 0 h 533400"/>
              <a:gd name="connsiteX3" fmla="*/ 569263 w 569263"/>
              <a:gd name="connsiteY3" fmla="*/ 308041 h 533400"/>
              <a:gd name="connsiteX4" fmla="*/ 291679 w 569263"/>
              <a:gd name="connsiteY4" fmla="*/ 533400 h 533400"/>
              <a:gd name="connsiteX5" fmla="*/ 291679 w 569263"/>
              <a:gd name="connsiteY5" fmla="*/ 400050 h 533400"/>
              <a:gd name="connsiteX6" fmla="*/ 107421 w 569263"/>
              <a:gd name="connsiteY6" fmla="*/ 401304 h 533400"/>
              <a:gd name="connsiteX7" fmla="*/ 0 w 569263"/>
              <a:gd name="connsiteY7" fmla="*/ 118629 h 533400"/>
              <a:gd name="connsiteX0" fmla="*/ 0 w 521660"/>
              <a:gd name="connsiteY0" fmla="*/ 99527 h 533400"/>
              <a:gd name="connsiteX1" fmla="*/ 244076 w 521660"/>
              <a:gd name="connsiteY1" fmla="*/ 133350 h 533400"/>
              <a:gd name="connsiteX2" fmla="*/ 244076 w 521660"/>
              <a:gd name="connsiteY2" fmla="*/ 0 h 533400"/>
              <a:gd name="connsiteX3" fmla="*/ 521660 w 521660"/>
              <a:gd name="connsiteY3" fmla="*/ 308041 h 533400"/>
              <a:gd name="connsiteX4" fmla="*/ 244076 w 521660"/>
              <a:gd name="connsiteY4" fmla="*/ 533400 h 533400"/>
              <a:gd name="connsiteX5" fmla="*/ 244076 w 521660"/>
              <a:gd name="connsiteY5" fmla="*/ 400050 h 533400"/>
              <a:gd name="connsiteX6" fmla="*/ 59818 w 521660"/>
              <a:gd name="connsiteY6" fmla="*/ 401304 h 533400"/>
              <a:gd name="connsiteX7" fmla="*/ 0 w 521660"/>
              <a:gd name="connsiteY7" fmla="*/ 99527 h 533400"/>
              <a:gd name="connsiteX0" fmla="*/ 0 w 526982"/>
              <a:gd name="connsiteY0" fmla="*/ 99527 h 533400"/>
              <a:gd name="connsiteX1" fmla="*/ 244076 w 526982"/>
              <a:gd name="connsiteY1" fmla="*/ 133350 h 533400"/>
              <a:gd name="connsiteX2" fmla="*/ 244076 w 526982"/>
              <a:gd name="connsiteY2" fmla="*/ 0 h 533400"/>
              <a:gd name="connsiteX3" fmla="*/ 526982 w 526982"/>
              <a:gd name="connsiteY3" fmla="*/ 368798 h 533400"/>
              <a:gd name="connsiteX4" fmla="*/ 244076 w 526982"/>
              <a:gd name="connsiteY4" fmla="*/ 533400 h 533400"/>
              <a:gd name="connsiteX5" fmla="*/ 244076 w 526982"/>
              <a:gd name="connsiteY5" fmla="*/ 400050 h 533400"/>
              <a:gd name="connsiteX6" fmla="*/ 59818 w 526982"/>
              <a:gd name="connsiteY6" fmla="*/ 401304 h 533400"/>
              <a:gd name="connsiteX7" fmla="*/ 0 w 526982"/>
              <a:gd name="connsiteY7" fmla="*/ 99527 h 533400"/>
              <a:gd name="connsiteX0" fmla="*/ 0 w 555170"/>
              <a:gd name="connsiteY0" fmla="*/ 99527 h 533400"/>
              <a:gd name="connsiteX1" fmla="*/ 244076 w 555170"/>
              <a:gd name="connsiteY1" fmla="*/ 133350 h 533400"/>
              <a:gd name="connsiteX2" fmla="*/ 244076 w 555170"/>
              <a:gd name="connsiteY2" fmla="*/ 0 h 533400"/>
              <a:gd name="connsiteX3" fmla="*/ 555170 w 555170"/>
              <a:gd name="connsiteY3" fmla="*/ 315559 h 533400"/>
              <a:gd name="connsiteX4" fmla="*/ 244076 w 555170"/>
              <a:gd name="connsiteY4" fmla="*/ 533400 h 533400"/>
              <a:gd name="connsiteX5" fmla="*/ 244076 w 555170"/>
              <a:gd name="connsiteY5" fmla="*/ 400050 h 533400"/>
              <a:gd name="connsiteX6" fmla="*/ 59818 w 555170"/>
              <a:gd name="connsiteY6" fmla="*/ 401304 h 533400"/>
              <a:gd name="connsiteX7" fmla="*/ 0 w 555170"/>
              <a:gd name="connsiteY7" fmla="*/ 9952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170" h="533400">
                <a:moveTo>
                  <a:pt x="0" y="99527"/>
                </a:moveTo>
                <a:lnTo>
                  <a:pt x="244076" y="133350"/>
                </a:lnTo>
                <a:lnTo>
                  <a:pt x="244076" y="0"/>
                </a:lnTo>
                <a:lnTo>
                  <a:pt x="555170" y="315559"/>
                </a:lnTo>
                <a:lnTo>
                  <a:pt x="244076" y="533400"/>
                </a:lnTo>
                <a:lnTo>
                  <a:pt x="244076" y="400050"/>
                </a:lnTo>
                <a:lnTo>
                  <a:pt x="59818" y="401304"/>
                </a:lnTo>
                <a:lnTo>
                  <a:pt x="0" y="99527"/>
                </a:lnTo>
                <a:close/>
              </a:path>
            </a:pathLst>
          </a:cu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200"/>
          </a:p>
        </p:txBody>
      </p:sp>
      <p:sp>
        <p:nvSpPr>
          <p:cNvPr id="16" name="TextBox 15"/>
          <p:cNvSpPr txBox="1"/>
          <p:nvPr/>
        </p:nvSpPr>
        <p:spPr>
          <a:xfrm>
            <a:off x="5047115" y="843592"/>
            <a:ext cx="1388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TUTKIMUS-</a:t>
            </a:r>
          </a:p>
          <a:p>
            <a:r>
              <a:rPr lang="fi-FI" dirty="0"/>
              <a:t>KYSYMYKSET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0810" y="2133122"/>
            <a:ext cx="12554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TUTKIMUS-</a:t>
            </a:r>
          </a:p>
          <a:p>
            <a:r>
              <a:rPr lang="fi-FI" dirty="0"/>
              <a:t>ASETELMA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98082" y="4066155"/>
            <a:ext cx="934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OTANTA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6149" y="5443665"/>
            <a:ext cx="1580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MITTAAMINEN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08353" y="5134523"/>
            <a:ext cx="9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dirty="0"/>
              <a:t>TIEDON-</a:t>
            </a:r>
          </a:p>
          <a:p>
            <a:pPr algn="ctr"/>
            <a:r>
              <a:rPr lang="fi-FI" dirty="0"/>
              <a:t>KERUU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35723" y="3729320"/>
            <a:ext cx="1064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ANALYYSI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9659" y="2063852"/>
            <a:ext cx="15011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dirty="0"/>
              <a:t>PÄÄTELMÄT </a:t>
            </a:r>
          </a:p>
          <a:p>
            <a:pPr algn="ctr"/>
            <a:r>
              <a:rPr lang="fi-FI" dirty="0"/>
              <a:t>JA TULKINNAT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80201" y="946058"/>
            <a:ext cx="1121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RAPORTTI</a:t>
            </a:r>
          </a:p>
        </p:txBody>
      </p:sp>
      <p:sp>
        <p:nvSpPr>
          <p:cNvPr id="24" name="Left Bracket 23"/>
          <p:cNvSpPr/>
          <p:nvPr/>
        </p:nvSpPr>
        <p:spPr>
          <a:xfrm>
            <a:off x="1546854" y="813775"/>
            <a:ext cx="589117" cy="5132423"/>
          </a:xfrm>
          <a:prstGeom prst="leftBracket">
            <a:avLst>
              <a:gd name="adj" fmla="val 71284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25" name="Left Bracket 24"/>
          <p:cNvSpPr/>
          <p:nvPr/>
        </p:nvSpPr>
        <p:spPr>
          <a:xfrm rot="10800000">
            <a:off x="6641486" y="780001"/>
            <a:ext cx="589117" cy="5196015"/>
          </a:xfrm>
          <a:prstGeom prst="leftBracket">
            <a:avLst>
              <a:gd name="adj" fmla="val 71284"/>
            </a:avLst>
          </a:prstGeom>
          <a:ln w="28575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350"/>
          </a:p>
        </p:txBody>
      </p:sp>
      <p:sp>
        <p:nvSpPr>
          <p:cNvPr id="30" name="TextBox 29"/>
          <p:cNvSpPr txBox="1"/>
          <p:nvPr/>
        </p:nvSpPr>
        <p:spPr>
          <a:xfrm>
            <a:off x="7343408" y="2925562"/>
            <a:ext cx="1696362" cy="400110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fi-FI" sz="2000" b="1" dirty="0"/>
              <a:t>SUUNNITTELU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9184" y="2982966"/>
            <a:ext cx="1305486" cy="400110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fi-FI" sz="2000" b="1" dirty="0"/>
              <a:t>TOTEUTUS</a:t>
            </a:r>
          </a:p>
        </p:txBody>
      </p:sp>
      <p:sp>
        <p:nvSpPr>
          <p:cNvPr id="32" name="Tekstiruutu 3"/>
          <p:cNvSpPr txBox="1">
            <a:spLocks noChangeArrowheads="1"/>
          </p:cNvSpPr>
          <p:nvPr/>
        </p:nvSpPr>
        <p:spPr bwMode="auto">
          <a:xfrm>
            <a:off x="3577359" y="6434377"/>
            <a:ext cx="52940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400">
                <a:solidFill>
                  <a:schemeClr val="tx1"/>
                </a:solidFill>
                <a:latin typeface="HelveticaNeueLT Std Lt Cn" panose="020B04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NeueLT Std Lt Cn" panose="020B04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HelveticaNeueLT Std Lt Cn" panose="020B04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NeueLT Std Lt Cn" panose="020B04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NeueLT Std Lt Cn" panose="020B04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NeueLT Std Lt Cn" panose="020B04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NeueLT Std Lt Cn" panose="020B04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NeueLT Std Lt Cn" panose="020B04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NeueLT Std Lt Cn" panose="020B04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400" dirty="0">
                <a:latin typeface="Arial" panose="020B0604020202020204" pitchFamily="34" charset="0"/>
              </a:rPr>
              <a:t>Mukaillen: Taanila, A. (2014). Määrällisen aineiston kerääminen. </a:t>
            </a:r>
          </a:p>
        </p:txBody>
      </p:sp>
    </p:spTree>
    <p:extLst>
      <p:ext uri="{BB962C8B-B14F-4D97-AF65-F5344CB8AC3E}">
        <p14:creationId xmlns:p14="http://schemas.microsoft.com/office/powerpoint/2010/main" val="385905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21196" y="221263"/>
            <a:ext cx="8229600" cy="648072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Milloin määrällistä tutkimusta?</a:t>
            </a:r>
            <a:endParaRPr lang="fi-FI" sz="4000" b="1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113178" y="864857"/>
            <a:ext cx="8712968" cy="508442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dirty="0" smtClean="0"/>
              <a:t>Jos haluat </a:t>
            </a:r>
          </a:p>
          <a:p>
            <a:pPr lvl="1"/>
            <a:r>
              <a:rPr lang="fi-FI" sz="2400" dirty="0" smtClean="0">
                <a:ea typeface="ＭＳ Ｐゴシック" pitchFamily="34" charset="-128"/>
              </a:rPr>
              <a:t>edetä teorialähtöisesti tutkittavan ilmiön tarkastelussa</a:t>
            </a:r>
          </a:p>
          <a:p>
            <a:pPr marL="457200" lvl="1" indent="0">
              <a:buNone/>
            </a:pPr>
            <a:endParaRPr lang="fi-FI" sz="2400" dirty="0" smtClean="0">
              <a:ea typeface="ＭＳ Ｐゴシック" pitchFamily="34" charset="-128"/>
            </a:endParaRPr>
          </a:p>
          <a:p>
            <a:pPr marL="457200" lvl="1" indent="0">
              <a:buNone/>
              <a:defRPr/>
            </a:pPr>
            <a:r>
              <a:rPr lang="fi-FI" sz="2400" dirty="0" smtClean="0">
                <a:ea typeface="Arial" pitchFamily="34" charset="0"/>
              </a:rPr>
              <a:t>=&gt; Tutkimusongelmaa </a:t>
            </a:r>
            <a:r>
              <a:rPr lang="fi-FI" sz="2400" dirty="0">
                <a:ea typeface="Arial" pitchFamily="34" charset="0"/>
              </a:rPr>
              <a:t>lähestytään tietystä teoreettisesta näkökulmasta hyödyntäen sen tarjoamia työkaluja ja aiempia tutkimushavaintoja.</a:t>
            </a:r>
          </a:p>
          <a:p>
            <a:pPr marL="457200" lvl="1" indent="0">
              <a:spcBef>
                <a:spcPts val="1800"/>
              </a:spcBef>
              <a:buNone/>
              <a:defRPr/>
            </a:pPr>
            <a:r>
              <a:rPr lang="fi-FI" sz="2400" dirty="0" smtClean="0">
                <a:ea typeface="Arial" pitchFamily="34" charset="0"/>
              </a:rPr>
              <a:t>=&gt; Teorialähtöisyys </a:t>
            </a:r>
            <a:r>
              <a:rPr lang="fi-FI" sz="2400" dirty="0">
                <a:ea typeface="Arial" pitchFamily="34" charset="0"/>
              </a:rPr>
              <a:t>näkyy tutkimuksen eri vaiheisiin liittyvissä valinnoissa: Ilmiön tausta, tutkimuksen tavoite, viitekehys, tutkimuskysymykset, hypoteesit, käsitteet, mittarit, muuttujat, aineistotyyppi ja analyysitapa, tulosten tulkinta…</a:t>
            </a:r>
          </a:p>
          <a:p>
            <a:pPr lvl="1"/>
            <a:endParaRPr lang="fi-FI" sz="2400" dirty="0" smtClean="0">
              <a:ea typeface="ＭＳ Ｐゴシック" pitchFamily="34" charset="-128"/>
            </a:endParaRPr>
          </a:p>
          <a:p>
            <a:pPr marL="457200" lvl="1" indent="0">
              <a:buNone/>
            </a:pPr>
            <a:r>
              <a:rPr lang="fi-FI" sz="2400" dirty="0">
                <a:ea typeface="ＭＳ Ｐゴシック" pitchFamily="34" charset="-128"/>
              </a:rPr>
              <a:t>	</a:t>
            </a:r>
            <a:endParaRPr lang="fi-FI" sz="24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797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34638" y="1233084"/>
            <a:ext cx="335213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2400" b="1" dirty="0" smtClean="0">
                <a:solidFill>
                  <a:srgbClr val="FF0000"/>
                </a:solidFill>
              </a:rPr>
              <a:t>Tutkimuksen suunnittelu</a:t>
            </a:r>
            <a:endParaRPr lang="fi-FI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8848" y="2004945"/>
            <a:ext cx="995785" cy="70788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Aiheen </a:t>
            </a:r>
          </a:p>
          <a:p>
            <a:pPr algn="ctr"/>
            <a:r>
              <a:rPr lang="fi-FI" sz="2000" b="1" dirty="0" smtClean="0"/>
              <a:t>valinta</a:t>
            </a:r>
            <a:endParaRPr lang="fi-FI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500017" y="2753173"/>
            <a:ext cx="1778115" cy="70788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/>
              <a:t>K</a:t>
            </a:r>
            <a:r>
              <a:rPr lang="fi-FI" sz="2000" b="1" dirty="0" smtClean="0"/>
              <a:t>irjallisuuteen </a:t>
            </a:r>
          </a:p>
          <a:p>
            <a:pPr algn="ctr"/>
            <a:r>
              <a:rPr lang="fi-FI" sz="2000" b="1" dirty="0" smtClean="0"/>
              <a:t>perehtyminen</a:t>
            </a:r>
            <a:endParaRPr lang="fi-FI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14782" y="2789821"/>
            <a:ext cx="2155334" cy="70788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Tutkimustehtävän </a:t>
            </a:r>
          </a:p>
          <a:p>
            <a:pPr algn="ctr"/>
            <a:r>
              <a:rPr lang="fi-FI" sz="2000" b="1" dirty="0" smtClean="0"/>
              <a:t>täsmentäminen</a:t>
            </a:r>
            <a:endParaRPr lang="fi-FI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248056" y="4379389"/>
            <a:ext cx="1388137" cy="92333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FF0066"/>
                </a:solidFill>
              </a:rPr>
              <a:t>Tutkimus-</a:t>
            </a:r>
          </a:p>
          <a:p>
            <a:pPr algn="ctr"/>
            <a:r>
              <a:rPr lang="fi-FI" dirty="0" smtClean="0">
                <a:solidFill>
                  <a:srgbClr val="FF0066"/>
                </a:solidFill>
              </a:rPr>
              <a:t>hypoteesien </a:t>
            </a:r>
          </a:p>
          <a:p>
            <a:pPr algn="ctr"/>
            <a:r>
              <a:rPr lang="fi-FI" dirty="0" smtClean="0">
                <a:solidFill>
                  <a:srgbClr val="FF0066"/>
                </a:solidFill>
              </a:rPr>
              <a:t>laadinta?</a:t>
            </a:r>
            <a:endParaRPr lang="fi-FI" dirty="0">
              <a:solidFill>
                <a:srgbClr val="FF0066"/>
              </a:solidFill>
            </a:endParaRPr>
          </a:p>
        </p:txBody>
      </p:sp>
      <p:cxnSp>
        <p:nvCxnSpPr>
          <p:cNvPr id="35" name="Straight Arrow Connector 34"/>
          <p:cNvCxnSpPr>
            <a:stCxn id="7" idx="2"/>
            <a:endCxn id="10" idx="0"/>
          </p:cNvCxnSpPr>
          <p:nvPr/>
        </p:nvCxnSpPr>
        <p:spPr>
          <a:xfrm flipH="1">
            <a:off x="686741" y="1694749"/>
            <a:ext cx="1823965" cy="3101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7" idx="2"/>
            <a:endCxn id="16" idx="0"/>
          </p:cNvCxnSpPr>
          <p:nvPr/>
        </p:nvCxnSpPr>
        <p:spPr>
          <a:xfrm flipH="1">
            <a:off x="2389075" y="1694749"/>
            <a:ext cx="121631" cy="10584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7" idx="2"/>
            <a:endCxn id="17" idx="0"/>
          </p:cNvCxnSpPr>
          <p:nvPr/>
        </p:nvCxnSpPr>
        <p:spPr>
          <a:xfrm>
            <a:off x="2510706" y="1694749"/>
            <a:ext cx="2081743" cy="10950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682544" y="2358888"/>
            <a:ext cx="2324290" cy="70788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Tutkimusasetelman </a:t>
            </a:r>
          </a:p>
          <a:p>
            <a:pPr algn="ctr"/>
            <a:r>
              <a:rPr lang="fi-FI" sz="2000" b="1" dirty="0" smtClean="0"/>
              <a:t>valinta</a:t>
            </a:r>
            <a:endParaRPr lang="fi-FI" sz="2000" b="1" dirty="0"/>
          </a:p>
        </p:txBody>
      </p:sp>
      <p:cxnSp>
        <p:nvCxnSpPr>
          <p:cNvPr id="62" name="Straight Arrow Connector 61"/>
          <p:cNvCxnSpPr>
            <a:stCxn id="17" idx="2"/>
          </p:cNvCxnSpPr>
          <p:nvPr/>
        </p:nvCxnSpPr>
        <p:spPr>
          <a:xfrm>
            <a:off x="4592449" y="3497707"/>
            <a:ext cx="349676" cy="8816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491935" y="4406144"/>
            <a:ext cx="152388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FF0066"/>
                </a:solidFill>
              </a:rPr>
              <a:t>Millä ja miten </a:t>
            </a:r>
          </a:p>
          <a:p>
            <a:pPr algn="ctr"/>
            <a:r>
              <a:rPr lang="fi-FI" dirty="0" smtClean="0">
                <a:solidFill>
                  <a:srgbClr val="FF0066"/>
                </a:solidFill>
              </a:rPr>
              <a:t>mitataan?</a:t>
            </a:r>
            <a:endParaRPr lang="fi-FI" dirty="0">
              <a:solidFill>
                <a:srgbClr val="FF0066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091072" y="4393355"/>
            <a:ext cx="1159035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FF0066"/>
                </a:solidFill>
              </a:rPr>
              <a:t>Mitä/keitä</a:t>
            </a:r>
          </a:p>
          <a:p>
            <a:pPr algn="ctr"/>
            <a:r>
              <a:rPr lang="fi-FI" dirty="0">
                <a:solidFill>
                  <a:srgbClr val="FF0066"/>
                </a:solidFill>
              </a:rPr>
              <a:t>m</a:t>
            </a:r>
            <a:r>
              <a:rPr lang="fi-FI" dirty="0" smtClean="0">
                <a:solidFill>
                  <a:srgbClr val="FF0066"/>
                </a:solidFill>
              </a:rPr>
              <a:t>itataan?</a:t>
            </a:r>
            <a:endParaRPr lang="fi-FI" dirty="0">
              <a:solidFill>
                <a:srgbClr val="FF0066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871326" y="4406144"/>
            <a:ext cx="1288815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FF0066"/>
                </a:solidFill>
              </a:rPr>
              <a:t>Tarkemmat </a:t>
            </a:r>
          </a:p>
          <a:p>
            <a:pPr algn="ctr"/>
            <a:r>
              <a:rPr lang="fi-FI" dirty="0" smtClean="0">
                <a:solidFill>
                  <a:srgbClr val="FF0066"/>
                </a:solidFill>
              </a:rPr>
              <a:t>tutkimus-</a:t>
            </a:r>
          </a:p>
          <a:p>
            <a:pPr algn="ctr"/>
            <a:r>
              <a:rPr lang="fi-FI" dirty="0" smtClean="0">
                <a:solidFill>
                  <a:srgbClr val="FF0066"/>
                </a:solidFill>
              </a:rPr>
              <a:t>kysymykset</a:t>
            </a:r>
            <a:endParaRPr lang="fi-FI" dirty="0">
              <a:solidFill>
                <a:srgbClr val="FF0066"/>
              </a:solidFill>
            </a:endParaRPr>
          </a:p>
        </p:txBody>
      </p:sp>
      <p:cxnSp>
        <p:nvCxnSpPr>
          <p:cNvPr id="112" name="Straight Arrow Connector 111"/>
          <p:cNvCxnSpPr>
            <a:stCxn id="17" idx="2"/>
          </p:cNvCxnSpPr>
          <p:nvPr/>
        </p:nvCxnSpPr>
        <p:spPr>
          <a:xfrm flipH="1">
            <a:off x="3515734" y="3497707"/>
            <a:ext cx="1076715" cy="9084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55" idx="2"/>
            <a:endCxn id="68" idx="0"/>
          </p:cNvCxnSpPr>
          <p:nvPr/>
        </p:nvCxnSpPr>
        <p:spPr>
          <a:xfrm>
            <a:off x="7844689" y="3066774"/>
            <a:ext cx="409186" cy="133937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55" idx="2"/>
            <a:endCxn id="69" idx="0"/>
          </p:cNvCxnSpPr>
          <p:nvPr/>
        </p:nvCxnSpPr>
        <p:spPr>
          <a:xfrm flipH="1">
            <a:off x="6670590" y="3066774"/>
            <a:ext cx="1174099" cy="132658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35618" y="3359162"/>
            <a:ext cx="1190519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FF0066"/>
                </a:solidFill>
              </a:rPr>
              <a:t>Mitä </a:t>
            </a:r>
          </a:p>
          <a:p>
            <a:pPr algn="ctr"/>
            <a:r>
              <a:rPr lang="fi-FI" dirty="0" smtClean="0">
                <a:solidFill>
                  <a:srgbClr val="FF0066"/>
                </a:solidFill>
              </a:rPr>
              <a:t>tiedetään?</a:t>
            </a:r>
            <a:endParaRPr lang="fi-FI" dirty="0">
              <a:solidFill>
                <a:srgbClr val="FF0066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70225" y="4434983"/>
            <a:ext cx="1114408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FF0066"/>
                </a:solidFill>
              </a:rPr>
              <a:t>Miten </a:t>
            </a:r>
          </a:p>
          <a:p>
            <a:pPr algn="ctr"/>
            <a:r>
              <a:rPr lang="fi-FI" dirty="0">
                <a:solidFill>
                  <a:srgbClr val="FF0066"/>
                </a:solidFill>
              </a:rPr>
              <a:t>t</a:t>
            </a:r>
            <a:r>
              <a:rPr lang="fi-FI" dirty="0" smtClean="0">
                <a:solidFill>
                  <a:srgbClr val="FF0066"/>
                </a:solidFill>
              </a:rPr>
              <a:t>utkittu</a:t>
            </a:r>
          </a:p>
          <a:p>
            <a:pPr algn="ctr"/>
            <a:r>
              <a:rPr lang="fi-FI" dirty="0" smtClean="0">
                <a:solidFill>
                  <a:srgbClr val="FF0066"/>
                </a:solidFill>
              </a:rPr>
              <a:t>aiemmin?</a:t>
            </a:r>
            <a:endParaRPr lang="fi-FI" dirty="0">
              <a:solidFill>
                <a:srgbClr val="FF0066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1326701" y="4436808"/>
            <a:ext cx="1246239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FF0066"/>
                </a:solidFill>
              </a:rPr>
              <a:t>Olennaiset </a:t>
            </a:r>
          </a:p>
          <a:p>
            <a:pPr algn="ctr"/>
            <a:r>
              <a:rPr lang="fi-FI" dirty="0" smtClean="0">
                <a:solidFill>
                  <a:srgbClr val="FF0066"/>
                </a:solidFill>
              </a:rPr>
              <a:t>teoriat &amp;</a:t>
            </a:r>
          </a:p>
          <a:p>
            <a:pPr algn="ctr"/>
            <a:r>
              <a:rPr lang="fi-FI" dirty="0" smtClean="0">
                <a:solidFill>
                  <a:srgbClr val="FF0066"/>
                </a:solidFill>
              </a:rPr>
              <a:t>käsitteet</a:t>
            </a:r>
            <a:endParaRPr lang="fi-FI" dirty="0">
              <a:solidFill>
                <a:srgbClr val="FF0066"/>
              </a:solidFill>
            </a:endParaRPr>
          </a:p>
        </p:txBody>
      </p:sp>
      <p:cxnSp>
        <p:nvCxnSpPr>
          <p:cNvPr id="161" name="Straight Arrow Connector 160"/>
          <p:cNvCxnSpPr>
            <a:stCxn id="16" idx="2"/>
          </p:cNvCxnSpPr>
          <p:nvPr/>
        </p:nvCxnSpPr>
        <p:spPr>
          <a:xfrm flipH="1">
            <a:off x="1226137" y="3461059"/>
            <a:ext cx="1162938" cy="2212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stCxn id="16" idx="2"/>
          </p:cNvCxnSpPr>
          <p:nvPr/>
        </p:nvCxnSpPr>
        <p:spPr>
          <a:xfrm flipH="1">
            <a:off x="627429" y="3461059"/>
            <a:ext cx="1761646" cy="9739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stCxn id="16" idx="2"/>
          </p:cNvCxnSpPr>
          <p:nvPr/>
        </p:nvCxnSpPr>
        <p:spPr>
          <a:xfrm flipH="1">
            <a:off x="1949821" y="3461059"/>
            <a:ext cx="439254" cy="97574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>
            <a:stCxn id="7" idx="3"/>
            <a:endCxn id="55" idx="0"/>
          </p:cNvCxnSpPr>
          <p:nvPr/>
        </p:nvCxnSpPr>
        <p:spPr>
          <a:xfrm>
            <a:off x="4186774" y="1463917"/>
            <a:ext cx="3657915" cy="89497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21196" y="221263"/>
            <a:ext cx="8229600" cy="648072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Määrällinen tutkimus ja teoria</a:t>
            </a:r>
            <a:endParaRPr lang="fi-FI" sz="4000" b="1" dirty="0"/>
          </a:p>
        </p:txBody>
      </p:sp>
    </p:spTree>
    <p:extLst>
      <p:ext uri="{BB962C8B-B14F-4D97-AF65-F5344CB8AC3E}">
        <p14:creationId xmlns:p14="http://schemas.microsoft.com/office/powerpoint/2010/main" val="47896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21196" y="221263"/>
            <a:ext cx="8229600" cy="648072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Milloin määrällistä tutkimusta?</a:t>
            </a:r>
            <a:endParaRPr lang="fi-FI" sz="4000" b="1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113178" y="864857"/>
            <a:ext cx="8712968" cy="227611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dirty="0" smtClean="0"/>
              <a:t>Jos haluat </a:t>
            </a:r>
          </a:p>
          <a:p>
            <a:pPr lvl="1"/>
            <a:r>
              <a:rPr lang="fi-FI" sz="2400" b="1" dirty="0" smtClean="0"/>
              <a:t>kuvailla, vertailla, selittää tai ennustaa </a:t>
            </a:r>
            <a:r>
              <a:rPr lang="fi-FI" sz="2400" dirty="0" smtClean="0"/>
              <a:t>tutkittavaa ilmiötä tai käyttäytymistä.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943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Tutkimuskysymysten tyypit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328592"/>
          </a:xfrm>
        </p:spPr>
        <p:txBody>
          <a:bodyPr>
            <a:normAutofit/>
          </a:bodyPr>
          <a:lstStyle/>
          <a:p>
            <a:r>
              <a:rPr lang="fi-FI" sz="2400" b="1" dirty="0" smtClean="0">
                <a:solidFill>
                  <a:srgbClr val="FF0066"/>
                </a:solidFill>
              </a:rPr>
              <a:t>Kuvaileva tutkimus</a:t>
            </a:r>
          </a:p>
          <a:p>
            <a:pPr lvl="1"/>
            <a:r>
              <a:rPr lang="fi-FI" sz="2000" dirty="0" smtClean="0"/>
              <a:t>tutkija </a:t>
            </a:r>
            <a:r>
              <a:rPr lang="fi-FI" sz="2000" dirty="0"/>
              <a:t>esittää tai luonnehtii tarkasti ja </a:t>
            </a:r>
            <a:r>
              <a:rPr lang="fi-FI" sz="2000" dirty="0" smtClean="0"/>
              <a:t>järjestelmällisesti </a:t>
            </a:r>
            <a:r>
              <a:rPr lang="fi-FI" sz="2000" dirty="0"/>
              <a:t>tapahtuman, ilmiön, tilanteen, toiminnan, henkilön tai </a:t>
            </a:r>
            <a:r>
              <a:rPr lang="fi-FI" sz="2000" dirty="0" smtClean="0"/>
              <a:t>asian </a:t>
            </a:r>
            <a:r>
              <a:rPr lang="fi-FI" sz="2000" dirty="0"/>
              <a:t>keskeiset, näkyvimmät tai kiinnostavimmat piirteet. </a:t>
            </a:r>
            <a:endParaRPr lang="fi-FI" sz="2000" dirty="0" smtClean="0"/>
          </a:p>
          <a:p>
            <a:pPr marL="457200" lvl="1" indent="0">
              <a:buNone/>
            </a:pPr>
            <a:endParaRPr lang="fi-FI" sz="2000" dirty="0" smtClean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fi-FI" sz="2000" dirty="0" smtClean="0">
                <a:solidFill>
                  <a:srgbClr val="0070C0"/>
                </a:solidFill>
              </a:rPr>
              <a:t>Esim. </a:t>
            </a:r>
            <a:r>
              <a:rPr lang="fi-FI" sz="2000" dirty="0" smtClean="0">
                <a:solidFill>
                  <a:srgbClr val="0070C0"/>
                </a:solidFill>
                <a:ea typeface="ＭＳ Ｐゴシック" pitchFamily="34" charset="-128"/>
              </a:rPr>
              <a:t>Kuinka moni kasvatusalojen opiskelija kokee tilastoahdistusta?</a:t>
            </a:r>
          </a:p>
          <a:p>
            <a:endParaRPr lang="fi-FI" sz="2400" b="1" dirty="0" smtClean="0">
              <a:solidFill>
                <a:srgbClr val="C00000"/>
              </a:solidFill>
            </a:endParaRPr>
          </a:p>
          <a:p>
            <a:r>
              <a:rPr lang="fi-FI" sz="2400" b="1" dirty="0" smtClean="0">
                <a:solidFill>
                  <a:srgbClr val="FF0066"/>
                </a:solidFill>
              </a:rPr>
              <a:t>Vertaileva </a:t>
            </a:r>
            <a:r>
              <a:rPr lang="fi-FI" sz="2400" b="1" dirty="0">
                <a:solidFill>
                  <a:srgbClr val="FF0066"/>
                </a:solidFill>
              </a:rPr>
              <a:t>tutkimus</a:t>
            </a:r>
          </a:p>
          <a:p>
            <a:pPr lvl="1"/>
            <a:r>
              <a:rPr lang="fi-FI" sz="2000" dirty="0"/>
              <a:t>tavoite on vertailla samanlaisia ihmistä koskevia asioita</a:t>
            </a:r>
          </a:p>
          <a:p>
            <a:pPr lvl="1"/>
            <a:r>
              <a:rPr lang="fi-FI" sz="2000" dirty="0"/>
              <a:t>vertailla voi naisia ja miehiä, eri maita, eri kulttuureja, asenteita, uskomuksia, mielipiteitä, ajanjaksoja, säätiloja, jne.</a:t>
            </a:r>
          </a:p>
          <a:p>
            <a:pPr marL="457200" lvl="1" indent="0">
              <a:buNone/>
            </a:pPr>
            <a:endParaRPr lang="fi-FI" sz="2400" dirty="0">
              <a:solidFill>
                <a:srgbClr val="0000FF"/>
              </a:solidFill>
              <a:ea typeface="ＭＳ Ｐゴシック" pitchFamily="34" charset="-128"/>
            </a:endParaRPr>
          </a:p>
          <a:p>
            <a:pPr marL="457200" lvl="1" indent="0">
              <a:buNone/>
            </a:pPr>
            <a:r>
              <a:rPr lang="fi-FI" sz="2000" dirty="0">
                <a:solidFill>
                  <a:srgbClr val="0070C0"/>
                </a:solidFill>
                <a:ea typeface="ＭＳ Ｐゴシック" pitchFamily="34" charset="-128"/>
              </a:rPr>
              <a:t>Esim. Onko </a:t>
            </a:r>
            <a:r>
              <a:rPr lang="fi-FI" sz="2000" dirty="0" smtClean="0">
                <a:solidFill>
                  <a:srgbClr val="0070C0"/>
                </a:solidFill>
                <a:ea typeface="ＭＳ Ｐゴシック" pitchFamily="34" charset="-128"/>
              </a:rPr>
              <a:t>eri ihmistieteellisten alojen opiskelijoiden kokemalla </a:t>
            </a:r>
            <a:r>
              <a:rPr lang="fi-FI" sz="2000" dirty="0">
                <a:solidFill>
                  <a:srgbClr val="0070C0"/>
                </a:solidFill>
                <a:ea typeface="ＭＳ Ｐゴシック" pitchFamily="34" charset="-128"/>
              </a:rPr>
              <a:t>keskimääräisellä tilastoahdistuksen </a:t>
            </a:r>
            <a:r>
              <a:rPr lang="fi-FI" sz="2000" dirty="0" smtClean="0">
                <a:solidFill>
                  <a:srgbClr val="0070C0"/>
                </a:solidFill>
                <a:ea typeface="ＭＳ Ｐゴシック" pitchFamily="34" charset="-128"/>
              </a:rPr>
              <a:t>määrällä </a:t>
            </a:r>
            <a:r>
              <a:rPr lang="fi-FI" sz="2000" dirty="0">
                <a:solidFill>
                  <a:srgbClr val="0070C0"/>
                </a:solidFill>
                <a:ea typeface="ＭＳ Ｐゴシック" pitchFamily="34" charset="-128"/>
              </a:rPr>
              <a:t>eroa</a:t>
            </a:r>
            <a:r>
              <a:rPr lang="fi-FI" sz="2000" dirty="0" smtClean="0">
                <a:solidFill>
                  <a:srgbClr val="0070C0"/>
                </a:solidFill>
                <a:ea typeface="ＭＳ Ｐゴシック" pitchFamily="34" charset="-128"/>
              </a:rPr>
              <a:t>?</a:t>
            </a:r>
            <a:endParaRPr lang="fi-FI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52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Yleistä kurssista</a:t>
            </a:r>
            <a:endParaRPr lang="fi-FI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79388" y="1600200"/>
            <a:ext cx="8785225" cy="5141168"/>
          </a:xfrm>
        </p:spPr>
        <p:txBody>
          <a:bodyPr>
            <a:normAutofit/>
          </a:bodyPr>
          <a:lstStyle/>
          <a:p>
            <a:r>
              <a:rPr lang="fi-FI" b="1" dirty="0" smtClean="0"/>
              <a:t>Laajuus 2 op</a:t>
            </a:r>
            <a:r>
              <a:rPr lang="fi-FI" dirty="0" smtClean="0"/>
              <a:t> =&gt; yht. 2*27h = </a:t>
            </a:r>
            <a:r>
              <a:rPr lang="fi-FI" b="1" dirty="0" smtClean="0"/>
              <a:t>54h</a:t>
            </a:r>
            <a:endParaRPr lang="fi-FI" b="1" dirty="0"/>
          </a:p>
          <a:p>
            <a:pPr lvl="1"/>
            <a:r>
              <a:rPr lang="fi-FI" dirty="0" smtClean="0"/>
              <a:t>Luennot 2h*4 = 8h ja demo 2h/ryhmä</a:t>
            </a:r>
          </a:p>
          <a:p>
            <a:pPr lvl="1"/>
            <a:r>
              <a:rPr lang="fi-FI" dirty="0" smtClean="0"/>
              <a:t>Itsenäinen työskentely (yht. 44h)</a:t>
            </a:r>
          </a:p>
          <a:p>
            <a:pPr lvl="2"/>
            <a:r>
              <a:rPr lang="fi-FI" dirty="0" smtClean="0"/>
              <a:t>Artikkelien lukeminen</a:t>
            </a:r>
          </a:p>
          <a:p>
            <a:pPr lvl="2"/>
            <a:r>
              <a:rPr lang="fi-FI" dirty="0" smtClean="0"/>
              <a:t>Monivalintatehtävät </a:t>
            </a:r>
          </a:p>
          <a:p>
            <a:pPr lvl="2"/>
            <a:r>
              <a:rPr lang="fi-FI" dirty="0" smtClean="0"/>
              <a:t>Oppimistehtävä</a:t>
            </a:r>
          </a:p>
          <a:p>
            <a:r>
              <a:rPr lang="fi-FI" dirty="0" smtClean="0"/>
              <a:t>Kirjallisuus</a:t>
            </a:r>
          </a:p>
          <a:p>
            <a:pPr lvl="1"/>
            <a:r>
              <a:rPr lang="fi-FI" sz="2400" dirty="0" smtClean="0"/>
              <a:t>Erittely Moodlessa</a:t>
            </a:r>
          </a:p>
          <a:p>
            <a:pPr lvl="1"/>
            <a:r>
              <a:rPr lang="fi-FI" sz="2400" dirty="0" smtClean="0"/>
              <a:t>3 artikkelia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438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Tutkimuskysymysten tyypit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88632"/>
          </a:xfrm>
        </p:spPr>
        <p:txBody>
          <a:bodyPr>
            <a:normAutofit lnSpcReduction="10000"/>
          </a:bodyPr>
          <a:lstStyle/>
          <a:p>
            <a:r>
              <a:rPr lang="fi-FI" sz="2400" b="1" dirty="0">
                <a:solidFill>
                  <a:srgbClr val="FF0066"/>
                </a:solidFill>
              </a:rPr>
              <a:t>Selittävä tutkimus </a:t>
            </a:r>
          </a:p>
          <a:p>
            <a:pPr lvl="1"/>
            <a:r>
              <a:rPr lang="fi-FI" sz="2000" dirty="0"/>
              <a:t>tutkija antaa selityksensä avulla tutkitusta asiasta perusteltua lisätietoa tai esittää asian taustalla vaikuttavia syitä. </a:t>
            </a:r>
          </a:p>
          <a:p>
            <a:pPr lvl="1"/>
            <a:r>
              <a:rPr lang="fi-FI" sz="2000" dirty="0" smtClean="0"/>
              <a:t>tavoitteena voi olla asioiden välisten </a:t>
            </a:r>
          </a:p>
          <a:p>
            <a:pPr lvl="2"/>
            <a:r>
              <a:rPr lang="fi-FI" sz="1600" dirty="0" smtClean="0"/>
              <a:t>yhteyksien selvittäminen</a:t>
            </a:r>
          </a:p>
          <a:p>
            <a:pPr lvl="2"/>
            <a:r>
              <a:rPr lang="fi-FI" sz="1600" dirty="0" smtClean="0"/>
              <a:t>syy–seuraus-suhteiden </a:t>
            </a:r>
            <a:r>
              <a:rPr lang="fi-FI" sz="1600" dirty="0"/>
              <a:t>eli </a:t>
            </a:r>
            <a:r>
              <a:rPr lang="fi-FI" sz="1600" dirty="0" smtClean="0"/>
              <a:t>kausaalisuhteiden selvittäminen.</a:t>
            </a:r>
          </a:p>
          <a:p>
            <a:pPr marL="457200" lvl="1" indent="0">
              <a:buNone/>
            </a:pPr>
            <a:endParaRPr lang="fi-FI" sz="2000" dirty="0">
              <a:solidFill>
                <a:srgbClr val="000000"/>
              </a:solidFill>
              <a:ea typeface="ＭＳ Ｐゴシック" pitchFamily="34" charset="-128"/>
            </a:endParaRPr>
          </a:p>
          <a:p>
            <a:pPr marL="457200" lvl="1" indent="0">
              <a:buNone/>
            </a:pPr>
            <a:r>
              <a:rPr lang="fi-FI" sz="2000" dirty="0" smtClean="0">
                <a:solidFill>
                  <a:srgbClr val="0070C0"/>
                </a:solidFill>
                <a:ea typeface="ＭＳ Ｐゴシック" pitchFamily="34" charset="-128"/>
              </a:rPr>
              <a:t>Esim. Millä </a:t>
            </a:r>
            <a:r>
              <a:rPr lang="fi-FI" sz="2000" dirty="0">
                <a:solidFill>
                  <a:srgbClr val="0070C0"/>
                </a:solidFill>
                <a:ea typeface="ＭＳ Ｐゴシック" pitchFamily="34" charset="-128"/>
              </a:rPr>
              <a:t>tavoin </a:t>
            </a:r>
            <a:r>
              <a:rPr lang="fi-FI" sz="2000" dirty="0" smtClean="0">
                <a:solidFill>
                  <a:srgbClr val="0070C0"/>
                </a:solidFill>
                <a:ea typeface="ＭＳ Ｐゴシック" pitchFamily="34" charset="-128"/>
              </a:rPr>
              <a:t>kasvatusalojen opiskelijoiden raportoima tilastoahdistus </a:t>
            </a:r>
            <a:r>
              <a:rPr lang="fi-FI" sz="2000" dirty="0">
                <a:solidFill>
                  <a:srgbClr val="0070C0"/>
                </a:solidFill>
                <a:ea typeface="ＭＳ Ｐゴシック" pitchFamily="34" charset="-128"/>
              </a:rPr>
              <a:t>on yhteydessä </a:t>
            </a:r>
            <a:r>
              <a:rPr lang="fi-FI" sz="2000" dirty="0" smtClean="0">
                <a:solidFill>
                  <a:srgbClr val="0070C0"/>
                </a:solidFill>
                <a:ea typeface="ＭＳ Ｐゴシック" pitchFamily="34" charset="-128"/>
              </a:rPr>
              <a:t>opiskelijoiden minäpystyvyyteen tilastotieteen opiskelussa? </a:t>
            </a:r>
            <a:endParaRPr lang="fi-FI" sz="2000" dirty="0">
              <a:solidFill>
                <a:srgbClr val="0070C0"/>
              </a:solidFill>
              <a:ea typeface="ＭＳ Ｐゴシック" pitchFamily="34" charset="-128"/>
            </a:endParaRPr>
          </a:p>
          <a:p>
            <a:endParaRPr lang="fi-FI" sz="2400" b="1" dirty="0" smtClean="0">
              <a:solidFill>
                <a:srgbClr val="C00000"/>
              </a:solidFill>
            </a:endParaRPr>
          </a:p>
          <a:p>
            <a:r>
              <a:rPr lang="fi-FI" sz="2400" b="1" dirty="0" smtClean="0">
                <a:solidFill>
                  <a:srgbClr val="FF0066"/>
                </a:solidFill>
              </a:rPr>
              <a:t>Ennustava </a:t>
            </a:r>
            <a:r>
              <a:rPr lang="fi-FI" sz="2400" b="1" dirty="0">
                <a:solidFill>
                  <a:srgbClr val="FF0066"/>
                </a:solidFill>
              </a:rPr>
              <a:t>tutkimus</a:t>
            </a:r>
          </a:p>
          <a:p>
            <a:pPr lvl="1"/>
            <a:r>
              <a:rPr lang="fi-FI" sz="2000" dirty="0"/>
              <a:t>Tavoitteena arvioida ja ennustaa ihmistä koskevan asian tai ilmiön ilmenemismuotoja tai seurauksia eri asiayhteyksissä tai eri aikakausina. </a:t>
            </a:r>
          </a:p>
          <a:p>
            <a:pPr marL="457200" lvl="1" indent="0">
              <a:buNone/>
            </a:pPr>
            <a:endParaRPr lang="fi-FI" sz="2000" dirty="0"/>
          </a:p>
          <a:p>
            <a:pPr marL="457200" lvl="1" indent="0">
              <a:buNone/>
            </a:pPr>
            <a:r>
              <a:rPr lang="fi-FI" sz="2000" dirty="0">
                <a:solidFill>
                  <a:srgbClr val="0070C0"/>
                </a:solidFill>
              </a:rPr>
              <a:t>Esim. </a:t>
            </a:r>
            <a:r>
              <a:rPr lang="fi-FI" sz="2000" dirty="0">
                <a:solidFill>
                  <a:srgbClr val="0070C0"/>
                </a:solidFill>
                <a:ea typeface="ＭＳ Ｐゴシック" pitchFamily="34" charset="-128"/>
              </a:rPr>
              <a:t>Ennustaako </a:t>
            </a:r>
            <a:r>
              <a:rPr lang="fi-FI" sz="2000" dirty="0" smtClean="0">
                <a:solidFill>
                  <a:srgbClr val="0070C0"/>
                </a:solidFill>
                <a:ea typeface="ＭＳ Ｐゴシック" pitchFamily="34" charset="-128"/>
              </a:rPr>
              <a:t>kurssin alussa mitattu määrällisten menetelmien opiskeluun liittyvä asenne määrällisten menetelmien kurssilla menestymistä?</a:t>
            </a:r>
            <a:endParaRPr lang="fi-FI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51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Tutkimushypoteesi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196752"/>
            <a:ext cx="5256584" cy="5544616"/>
          </a:xfrm>
        </p:spPr>
        <p:txBody>
          <a:bodyPr>
            <a:normAutofit fontScale="85000" lnSpcReduction="20000"/>
          </a:bodyPr>
          <a:lstStyle/>
          <a:p>
            <a:r>
              <a:rPr lang="fi-FI" sz="2400" b="1" dirty="0" smtClean="0"/>
              <a:t>Kertoo sen, mitä tutkija olettaa saavansa tulokseksi.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muotoiltava </a:t>
            </a:r>
            <a:r>
              <a:rPr lang="fi-FI" sz="2400" dirty="0"/>
              <a:t>siten, että </a:t>
            </a:r>
            <a:r>
              <a:rPr lang="fi-FI" sz="2400" dirty="0" smtClean="0"/>
              <a:t>siitä voidaan </a:t>
            </a:r>
            <a:r>
              <a:rPr lang="fi-FI" sz="2400" dirty="0"/>
              <a:t>johtaa testattavissa olevat tilastolliset </a:t>
            </a:r>
            <a:r>
              <a:rPr lang="fi-FI" sz="2400" dirty="0" smtClean="0"/>
              <a:t>hypoteesit 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Käytetään </a:t>
            </a:r>
          </a:p>
          <a:p>
            <a:pPr lvl="1">
              <a:spcBef>
                <a:spcPts val="600"/>
              </a:spcBef>
            </a:pPr>
            <a:r>
              <a:rPr lang="fi-FI" sz="2100" dirty="0" smtClean="0"/>
              <a:t>vertailevissa tutkimuksissa</a:t>
            </a:r>
          </a:p>
          <a:p>
            <a:pPr lvl="2">
              <a:spcBef>
                <a:spcPts val="600"/>
              </a:spcBef>
            </a:pPr>
            <a:r>
              <a:rPr lang="fi-FI" sz="1900" dirty="0"/>
              <a:t>onko ryhmien välillä </a:t>
            </a:r>
            <a:r>
              <a:rPr lang="fi-FI" sz="1900" dirty="0" smtClean="0"/>
              <a:t>eroa?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fi-FI" sz="1600" dirty="0" smtClean="0">
                <a:solidFill>
                  <a:srgbClr val="0070C0"/>
                </a:solidFill>
              </a:rPr>
              <a:t>Tutkimuksessa oletettiin, että naisopiskelijat raportoivat miesopiskelijoita  enemmän tilastoahdistusta(LÄHDE</a:t>
            </a:r>
            <a:r>
              <a:rPr lang="fi-FI" sz="1900" dirty="0" smtClean="0">
                <a:solidFill>
                  <a:srgbClr val="0070C0"/>
                </a:solidFill>
              </a:rPr>
              <a:t>).</a:t>
            </a:r>
          </a:p>
          <a:p>
            <a:pPr lvl="1">
              <a:spcBef>
                <a:spcPts val="1200"/>
              </a:spcBef>
            </a:pPr>
            <a:r>
              <a:rPr lang="fi-FI" sz="2100" dirty="0" smtClean="0"/>
              <a:t>selittävissä tutkimuksissa</a:t>
            </a:r>
            <a:endParaRPr lang="fi-FI" sz="1900" dirty="0" smtClean="0"/>
          </a:p>
          <a:p>
            <a:pPr lvl="2">
              <a:spcBef>
                <a:spcPts val="600"/>
              </a:spcBef>
            </a:pPr>
            <a:r>
              <a:rPr lang="fi-FI" sz="1900" dirty="0"/>
              <a:t>mikä, kuinka paljon/usein, millainen, millainen yhteys on </a:t>
            </a:r>
            <a:r>
              <a:rPr lang="fi-FI" sz="1900" dirty="0" smtClean="0"/>
              <a:t>(muuttujien välillä)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fi-FI" sz="1600" dirty="0" smtClean="0">
                <a:solidFill>
                  <a:srgbClr val="0070C0"/>
                </a:solidFill>
              </a:rPr>
              <a:t>Oletimme, että opiskelijoiden korkea tilastoahdistus on yhteydessä heikompaan minäpystyvyyteen….(LÄHDE).</a:t>
            </a:r>
          </a:p>
          <a:p>
            <a:pPr lvl="1">
              <a:spcBef>
                <a:spcPts val="1200"/>
              </a:spcBef>
            </a:pPr>
            <a:r>
              <a:rPr lang="fi-FI" sz="2100" dirty="0" smtClean="0"/>
              <a:t>ennustavissa tutkimuksissa.</a:t>
            </a:r>
          </a:p>
          <a:p>
            <a:pPr lvl="2">
              <a:spcBef>
                <a:spcPts val="600"/>
              </a:spcBef>
            </a:pPr>
            <a:r>
              <a:rPr lang="fi-FI" sz="1900" dirty="0"/>
              <a:t>miksi, mistä erot </a:t>
            </a:r>
            <a:r>
              <a:rPr lang="fi-FI" sz="1900" dirty="0" smtClean="0"/>
              <a:t>johtuvat?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fi-FI" sz="1600" dirty="0" smtClean="0">
                <a:solidFill>
                  <a:srgbClr val="0070C0"/>
                </a:solidFill>
              </a:rPr>
              <a:t>Aiempien tutkimusten (LÄHTEET) perusteella oletettiin, että mitä kielteisempi asenne opiskelijalla on määrällisten menetelmien opiskelua kohtaan, sitä heikommin hän menestyy kurssilla.</a:t>
            </a:r>
            <a:endParaRPr lang="fi-FI" sz="16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652120" y="1196752"/>
            <a:ext cx="3312368" cy="49294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fi-FI" b="1" dirty="0"/>
              <a:t>Hyvä </a:t>
            </a:r>
            <a:r>
              <a:rPr lang="fi-FI" b="1" dirty="0" smtClean="0"/>
              <a:t>tutkimushypoteesi </a:t>
            </a:r>
          </a:p>
          <a:p>
            <a:pPr>
              <a:defRPr/>
            </a:pPr>
            <a:r>
              <a:rPr lang="fi-FI" sz="2400" dirty="0" smtClean="0"/>
              <a:t>ilmaistaan väitteen muodossa</a:t>
            </a:r>
            <a:endParaRPr lang="fi-FI" sz="2400" dirty="0"/>
          </a:p>
          <a:p>
            <a:pPr>
              <a:defRPr/>
            </a:pPr>
            <a:r>
              <a:rPr lang="fi-FI" sz="2400" dirty="0"/>
              <a:t>on tiivis ja käsitteistöltään selkeä</a:t>
            </a:r>
          </a:p>
          <a:p>
            <a:pPr>
              <a:defRPr/>
            </a:pPr>
            <a:r>
              <a:rPr lang="fi-FI" sz="2400" dirty="0"/>
              <a:t>on </a:t>
            </a:r>
            <a:r>
              <a:rPr lang="fi-FI" sz="2400" dirty="0" smtClean="0"/>
              <a:t>perusteltavissa teorialla ja/tai </a:t>
            </a:r>
            <a:r>
              <a:rPr lang="fi-FI" sz="2400" dirty="0"/>
              <a:t>aikaisemmalla </a:t>
            </a:r>
            <a:r>
              <a:rPr lang="fi-FI" sz="2400" dirty="0" smtClean="0"/>
              <a:t>tutkimustiedolla</a:t>
            </a:r>
            <a:endParaRPr lang="fi-FI" sz="2400" dirty="0"/>
          </a:p>
          <a:p>
            <a:pPr>
              <a:defRPr/>
            </a:pPr>
            <a:r>
              <a:rPr lang="fi-FI" sz="2400" dirty="0" smtClean="0"/>
              <a:t>osoittaa </a:t>
            </a:r>
            <a:r>
              <a:rPr lang="fi-FI" sz="2400" dirty="0"/>
              <a:t>tutkittavien muuttujien </a:t>
            </a:r>
            <a:r>
              <a:rPr lang="fi-FI" sz="2400" dirty="0" smtClean="0"/>
              <a:t>oletetun </a:t>
            </a:r>
            <a:r>
              <a:rPr lang="fi-FI" sz="2400" dirty="0"/>
              <a:t>suhteen </a:t>
            </a:r>
            <a:r>
              <a:rPr lang="fi-FI" sz="2400" dirty="0" smtClean="0"/>
              <a:t>yksiselitteisesti</a:t>
            </a:r>
            <a:endParaRPr lang="fi-FI" sz="2400" dirty="0"/>
          </a:p>
          <a:p>
            <a:pPr>
              <a:defRPr/>
            </a:pPr>
            <a:r>
              <a:rPr lang="fi-FI" sz="2400" dirty="0"/>
              <a:t>on testattavissa empiirisesti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918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isällön paikkamerkki 2"/>
          <p:cNvSpPr>
            <a:spLocks noGrp="1"/>
          </p:cNvSpPr>
          <p:nvPr>
            <p:ph sz="half" idx="1"/>
          </p:nvPr>
        </p:nvSpPr>
        <p:spPr>
          <a:xfrm>
            <a:off x="683567" y="1484784"/>
            <a:ext cx="8085909" cy="4891439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defRPr/>
            </a:pPr>
            <a:r>
              <a:rPr lang="fi-FI" dirty="0"/>
              <a:t>Tutkimusasetelma </a:t>
            </a:r>
            <a:endParaRPr lang="fi-FI" dirty="0" smtClean="0"/>
          </a:p>
          <a:p>
            <a:pPr lvl="1">
              <a:spcBef>
                <a:spcPts val="1200"/>
              </a:spcBef>
              <a:defRPr/>
            </a:pPr>
            <a:r>
              <a:rPr lang="fi-FI" dirty="0" smtClean="0"/>
              <a:t>ohjaa </a:t>
            </a:r>
            <a:r>
              <a:rPr lang="fi-FI" dirty="0"/>
              <a:t>tutkimuksen kulkua </a:t>
            </a:r>
          </a:p>
          <a:p>
            <a:pPr lvl="1">
              <a:spcBef>
                <a:spcPts val="1200"/>
              </a:spcBef>
              <a:defRPr/>
            </a:pPr>
            <a:r>
              <a:rPr lang="fi-FI" dirty="0" smtClean="0"/>
              <a:t>sisältää </a:t>
            </a:r>
            <a:r>
              <a:rPr lang="fi-FI" b="1" i="1" dirty="0">
                <a:solidFill>
                  <a:srgbClr val="FF0066"/>
                </a:solidFill>
              </a:rPr>
              <a:t>menettelytavat, joilla tutkimus aiotaan </a:t>
            </a:r>
            <a:r>
              <a:rPr lang="fi-FI" b="1" i="1" dirty="0" smtClean="0">
                <a:solidFill>
                  <a:srgbClr val="FF0066"/>
                </a:solidFill>
              </a:rPr>
              <a:t>toteuttaa</a:t>
            </a:r>
          </a:p>
          <a:p>
            <a:pPr>
              <a:spcBef>
                <a:spcPts val="1200"/>
              </a:spcBef>
              <a:defRPr/>
            </a:pPr>
            <a:r>
              <a:rPr lang="fi-FI" dirty="0" smtClean="0"/>
              <a:t>Tutkimusasetelman rakentamista ohjaa tutkimuksen tavoite.</a:t>
            </a:r>
            <a:endParaRPr lang="fi-FI" dirty="0"/>
          </a:p>
          <a:p>
            <a:pPr>
              <a:spcBef>
                <a:spcPts val="1200"/>
              </a:spcBef>
              <a:defRPr/>
            </a:pPr>
            <a:r>
              <a:rPr lang="fi-FI" dirty="0" smtClean="0"/>
              <a:t>Tavoitteena luoda tutkimusasetelma, jolla voidaan vastata </a:t>
            </a:r>
            <a:r>
              <a:rPr lang="fi-FI" dirty="0"/>
              <a:t>asetettuun tutkimusongelmaan mahdollisimman </a:t>
            </a:r>
            <a:r>
              <a:rPr lang="fi-FI" dirty="0" smtClean="0"/>
              <a:t>hyvin! </a:t>
            </a:r>
            <a:endParaRPr lang="fi-FI" dirty="0"/>
          </a:p>
          <a:p>
            <a:pPr>
              <a:spcBef>
                <a:spcPts val="1200"/>
              </a:spcBef>
              <a:defRPr/>
            </a:pPr>
            <a:endParaRPr lang="fi-FI" sz="2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9877" y="260648"/>
            <a:ext cx="8229600" cy="922114"/>
          </a:xfrm>
          <a:prstGeom prst="rect">
            <a:avLst/>
          </a:prstGeom>
          <a:solidFill>
            <a:srgbClr val="FFFF99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600" b="1" dirty="0" smtClean="0"/>
              <a:t>Tutkimusasetelma ja -menetelmä</a:t>
            </a: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294759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92088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fi-FI" sz="3600" b="1" dirty="0" smtClean="0"/>
              <a:t>Asetelmat ajan suhteen</a:t>
            </a:r>
            <a:endParaRPr lang="fi-FI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768" y="1484784"/>
            <a:ext cx="4014192" cy="2232248"/>
          </a:xfrm>
        </p:spPr>
        <p:txBody>
          <a:bodyPr>
            <a:normAutofit fontScale="92500" lnSpcReduction="20000"/>
          </a:bodyPr>
          <a:lstStyle/>
          <a:p>
            <a:r>
              <a:rPr lang="fi-FI" sz="2600" b="1" dirty="0" smtClean="0">
                <a:solidFill>
                  <a:srgbClr val="FF0066"/>
                </a:solidFill>
              </a:rPr>
              <a:t>Poikittaistutkimus</a:t>
            </a:r>
            <a:r>
              <a:rPr lang="fi-FI" sz="2600" dirty="0" smtClean="0"/>
              <a:t> (cross-sectional study)</a:t>
            </a:r>
          </a:p>
          <a:p>
            <a:pPr lvl="1"/>
            <a:r>
              <a:rPr lang="fi-FI" sz="2200" dirty="0" smtClean="0"/>
              <a:t>Tutkitaan samoja henkilöitä </a:t>
            </a:r>
            <a:r>
              <a:rPr lang="fi-FI" sz="2200" u="sng" dirty="0" smtClean="0"/>
              <a:t>yhtenä ajankohtana</a:t>
            </a:r>
          </a:p>
          <a:p>
            <a:pPr lvl="1"/>
            <a:r>
              <a:rPr lang="fi-FI" sz="2200" dirty="0" smtClean="0"/>
              <a:t>Ei anna tietoa kehityksestä tai syy-seuraussuhteista</a:t>
            </a:r>
            <a:endParaRPr lang="fi-FI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7984" y="1484784"/>
            <a:ext cx="4536504" cy="2803246"/>
          </a:xfrm>
        </p:spPr>
        <p:txBody>
          <a:bodyPr>
            <a:normAutofit fontScale="92500" lnSpcReduction="20000"/>
          </a:bodyPr>
          <a:lstStyle/>
          <a:p>
            <a:r>
              <a:rPr lang="fi-FI" sz="2600" b="1" dirty="0" smtClean="0">
                <a:solidFill>
                  <a:srgbClr val="FF0066"/>
                </a:solidFill>
              </a:rPr>
              <a:t>Pitkittäistutkimus, seurantatutkimus</a:t>
            </a:r>
            <a:r>
              <a:rPr lang="fi-FI" sz="2600" dirty="0" smtClean="0">
                <a:solidFill>
                  <a:srgbClr val="FF0066"/>
                </a:solidFill>
              </a:rPr>
              <a:t> </a:t>
            </a:r>
            <a:r>
              <a:rPr lang="fi-FI" sz="2600" dirty="0" smtClean="0"/>
              <a:t>(longitudinal study)</a:t>
            </a:r>
          </a:p>
          <a:p>
            <a:pPr lvl="1"/>
            <a:r>
              <a:rPr lang="fi-FI" sz="2200" dirty="0" smtClean="0"/>
              <a:t>Tutkitaan samoja henkilöitä </a:t>
            </a:r>
            <a:r>
              <a:rPr lang="fi-FI" sz="2200" u="sng" dirty="0" smtClean="0"/>
              <a:t>kahdella tai useammalla mittauskerralla</a:t>
            </a:r>
          </a:p>
          <a:p>
            <a:pPr lvl="1"/>
            <a:r>
              <a:rPr lang="fi-FI" sz="2200" dirty="0" smtClean="0"/>
              <a:t>Voidaan saada tieto kehityksestä ja suuntaa antavaa tietoa syy-seuraussuhteista</a:t>
            </a:r>
          </a:p>
          <a:p>
            <a:pPr lvl="1"/>
            <a:endParaRPr lang="fi-FI" dirty="0"/>
          </a:p>
        </p:txBody>
      </p:sp>
      <p:sp>
        <p:nvSpPr>
          <p:cNvPr id="6" name="Rectangle 5"/>
          <p:cNvSpPr/>
          <p:nvPr/>
        </p:nvSpPr>
        <p:spPr>
          <a:xfrm>
            <a:off x="194715" y="4105255"/>
            <a:ext cx="4572000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altLang="fi-FI" sz="2400" b="1" dirty="0" smtClean="0">
                <a:solidFill>
                  <a:srgbClr val="FF0066"/>
                </a:solidFill>
              </a:rPr>
              <a:t>Kohorttitutkimus </a:t>
            </a:r>
            <a:r>
              <a:rPr lang="fi-FI" altLang="fi-FI" sz="2400" dirty="0"/>
              <a:t>(</a:t>
            </a:r>
            <a:r>
              <a:rPr lang="fi-FI" altLang="fi-FI" sz="2400" dirty="0" err="1"/>
              <a:t>cohort</a:t>
            </a:r>
            <a:r>
              <a:rPr lang="fi-FI" altLang="fi-FI" sz="2400" dirty="0"/>
              <a:t> </a:t>
            </a:r>
            <a:r>
              <a:rPr lang="fi-FI" altLang="fi-FI" sz="2400" dirty="0" err="1"/>
              <a:t>study</a:t>
            </a:r>
            <a:r>
              <a:rPr lang="fi-FI" altLang="fi-FI" sz="2400" dirty="0"/>
              <a:t>, </a:t>
            </a:r>
            <a:r>
              <a:rPr lang="fi-FI" altLang="fi-FI" sz="2400" dirty="0" err="1"/>
              <a:t>panel</a:t>
            </a:r>
            <a:r>
              <a:rPr lang="fi-FI" altLang="fi-FI" sz="2400" dirty="0"/>
              <a:t> </a:t>
            </a:r>
            <a:r>
              <a:rPr lang="fi-FI" altLang="fi-FI" sz="2400" dirty="0" err="1"/>
              <a:t>study</a:t>
            </a:r>
            <a:r>
              <a:rPr lang="fi-FI" altLang="fi-FI" sz="2400" dirty="0"/>
              <a:t>)</a:t>
            </a:r>
            <a:r>
              <a:rPr lang="fi-FI" altLang="fi-FI" sz="2000" dirty="0"/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fi-FI" altLang="fi-FI" sz="2000" dirty="0"/>
              <a:t>Tutkittavat valittu jkn yhteisen piirteen, usein esim. </a:t>
            </a:r>
            <a:r>
              <a:rPr lang="fi-FI" altLang="fi-FI" sz="2000" dirty="0" smtClean="0"/>
              <a:t>syntymävuoden </a:t>
            </a:r>
            <a:r>
              <a:rPr lang="fi-FI" altLang="fi-FI" sz="2000" dirty="0"/>
              <a:t>perusteella. </a:t>
            </a:r>
            <a:endParaRPr lang="fi-FI" altLang="fi-FI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fi-FI" altLang="fi-FI" sz="2000" dirty="0" smtClean="0"/>
              <a:t>Asetelmaan </a:t>
            </a:r>
            <a:r>
              <a:rPr lang="fi-FI" altLang="fi-FI" sz="2000" dirty="0"/>
              <a:t>voi kuulua yksi tai useampi mittauskerta. </a:t>
            </a:r>
          </a:p>
        </p:txBody>
      </p:sp>
    </p:spTree>
    <p:extLst>
      <p:ext uri="{BB962C8B-B14F-4D97-AF65-F5344CB8AC3E}">
        <p14:creationId xmlns:p14="http://schemas.microsoft.com/office/powerpoint/2010/main" val="329484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936104"/>
          </a:xfrm>
          <a:solidFill>
            <a:srgbClr val="FFFF99"/>
          </a:solidFill>
        </p:spPr>
        <p:txBody>
          <a:bodyPr>
            <a:noAutofit/>
          </a:bodyPr>
          <a:lstStyle/>
          <a:p>
            <a:r>
              <a:rPr lang="fi-FI" sz="3600" b="1" dirty="0" smtClean="0"/>
              <a:t>Kokeellinen tutkimus </a:t>
            </a:r>
            <a:br>
              <a:rPr lang="fi-FI" sz="3600" b="1" dirty="0" smtClean="0"/>
            </a:br>
            <a:r>
              <a:rPr lang="fi-FI" sz="3600" dirty="0" smtClean="0"/>
              <a:t>(experimental study)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</p:spPr>
        <p:txBody>
          <a:bodyPr>
            <a:normAutofit fontScale="92500" lnSpcReduction="20000"/>
          </a:bodyPr>
          <a:lstStyle/>
          <a:p>
            <a:r>
              <a:rPr lang="fi-FI" sz="2600" dirty="0" smtClean="0"/>
              <a:t>Esimerkki: Halutaan tutkia, vaikuttaako opiskelijoiden </a:t>
            </a:r>
            <a:r>
              <a:rPr lang="fi-FI" sz="2600" dirty="0" err="1" smtClean="0"/>
              <a:t>minäpystyvyyden</a:t>
            </a:r>
            <a:r>
              <a:rPr lang="fi-FI" sz="2600" dirty="0" smtClean="0"/>
              <a:t> tukeminen määrällisten menetelmien kurssilla menestymiseen. </a:t>
            </a:r>
          </a:p>
          <a:p>
            <a:pPr lvl="1"/>
            <a:r>
              <a:rPr lang="fi-FI" sz="2200" dirty="0" smtClean="0"/>
              <a:t>Opintomenestystä mitataan oppimistehtävästä saadulla arvosanalla.</a:t>
            </a:r>
          </a:p>
          <a:p>
            <a:pPr lvl="1"/>
            <a:r>
              <a:rPr lang="fi-FI" sz="2200" dirty="0" smtClean="0"/>
              <a:t>Hypoteesi: </a:t>
            </a:r>
            <a:r>
              <a:rPr lang="fi-FI" sz="2200" dirty="0" err="1" smtClean="0"/>
              <a:t>Minäpystyvyyden</a:t>
            </a:r>
            <a:r>
              <a:rPr lang="fi-FI" sz="2200" dirty="0" smtClean="0"/>
              <a:t> vahvistuminen parantaa opintomenestystä. </a:t>
            </a:r>
          </a:p>
          <a:p>
            <a:pPr>
              <a:spcBef>
                <a:spcPts val="1800"/>
              </a:spcBef>
            </a:pPr>
            <a:r>
              <a:rPr lang="fi-FI" sz="2600" dirty="0" smtClean="0"/>
              <a:t>Käsitteitä:</a:t>
            </a:r>
          </a:p>
          <a:p>
            <a:pPr lvl="1"/>
            <a:r>
              <a:rPr lang="fi-FI" sz="2200" b="1" dirty="0"/>
              <a:t>Riippuva </a:t>
            </a:r>
            <a:r>
              <a:rPr lang="fi-FI" sz="2200" b="1" dirty="0" smtClean="0"/>
              <a:t>muuttuja, vastemuuttuja </a:t>
            </a:r>
            <a:r>
              <a:rPr lang="fi-FI" sz="2200" dirty="0"/>
              <a:t>(</a:t>
            </a:r>
            <a:r>
              <a:rPr lang="fi-FI" sz="2200" dirty="0" err="1"/>
              <a:t>dependent</a:t>
            </a:r>
            <a:r>
              <a:rPr lang="fi-FI" sz="2200" dirty="0"/>
              <a:t> </a:t>
            </a:r>
            <a:r>
              <a:rPr lang="fi-FI" sz="2200" dirty="0" err="1"/>
              <a:t>variable</a:t>
            </a:r>
            <a:r>
              <a:rPr lang="fi-FI" sz="2200" dirty="0"/>
              <a:t>): </a:t>
            </a:r>
          </a:p>
          <a:p>
            <a:pPr lvl="2"/>
            <a:r>
              <a:rPr lang="fi-FI" sz="1900" dirty="0"/>
              <a:t>Kiinnostava muuttuja, johon halutaan vaikuttaa</a:t>
            </a:r>
          </a:p>
          <a:p>
            <a:pPr lvl="2"/>
            <a:r>
              <a:rPr lang="fi-FI" sz="1900" dirty="0"/>
              <a:t>Esimerkissä opintomenestys</a:t>
            </a:r>
          </a:p>
          <a:p>
            <a:pPr lvl="1">
              <a:spcBef>
                <a:spcPts val="1200"/>
              </a:spcBef>
            </a:pPr>
            <a:r>
              <a:rPr lang="fi-FI" sz="2200" b="1" dirty="0"/>
              <a:t>Riippumaton muuttuja </a:t>
            </a:r>
            <a:r>
              <a:rPr lang="fi-FI" sz="2200" dirty="0"/>
              <a:t>(</a:t>
            </a:r>
            <a:r>
              <a:rPr lang="fi-FI" sz="2200" dirty="0" err="1"/>
              <a:t>independent</a:t>
            </a:r>
            <a:r>
              <a:rPr lang="fi-FI" sz="2200" dirty="0"/>
              <a:t> </a:t>
            </a:r>
            <a:r>
              <a:rPr lang="fi-FI" sz="2200" dirty="0" err="1"/>
              <a:t>variable</a:t>
            </a:r>
            <a:r>
              <a:rPr lang="fi-FI" sz="2200" dirty="0"/>
              <a:t>)</a:t>
            </a:r>
          </a:p>
          <a:p>
            <a:pPr lvl="2"/>
            <a:r>
              <a:rPr lang="fi-FI" sz="1900" dirty="0"/>
              <a:t>Muuttuja, jonka muutosta pidetään syynä riippuvassa muuttujassa tapahtuviin muutoksiin/eroihin</a:t>
            </a:r>
          </a:p>
          <a:p>
            <a:pPr lvl="2"/>
            <a:r>
              <a:rPr lang="fi-FI" sz="1900" dirty="0"/>
              <a:t>Esimerkissä </a:t>
            </a:r>
            <a:r>
              <a:rPr lang="fi-FI" sz="1900" dirty="0" err="1"/>
              <a:t>minäpystyvyyttä</a:t>
            </a:r>
            <a:r>
              <a:rPr lang="fi-FI" sz="1900" dirty="0"/>
              <a:t> tukeva opetus: </a:t>
            </a:r>
          </a:p>
          <a:p>
            <a:pPr lvl="3">
              <a:spcBef>
                <a:spcPts val="600"/>
              </a:spcBef>
            </a:pPr>
            <a:r>
              <a:rPr lang="fi-FI" sz="1700" dirty="0"/>
              <a:t>opiskelijat jaetaan kahteen ryhmään, koe- ja kontrolliryhmään </a:t>
            </a:r>
          </a:p>
          <a:p>
            <a:pPr lvl="4">
              <a:spcBef>
                <a:spcPts val="600"/>
              </a:spcBef>
            </a:pPr>
            <a:r>
              <a:rPr lang="fi-FI" sz="1700" b="1" dirty="0"/>
              <a:t>Kontrolliryhmä</a:t>
            </a:r>
            <a:r>
              <a:rPr lang="fi-FI" sz="1700" dirty="0"/>
              <a:t> (</a:t>
            </a:r>
            <a:r>
              <a:rPr lang="fi-FI" sz="1700" dirty="0" err="1"/>
              <a:t>control</a:t>
            </a:r>
            <a:r>
              <a:rPr lang="fi-FI" sz="1700" dirty="0"/>
              <a:t> </a:t>
            </a:r>
            <a:r>
              <a:rPr lang="fi-FI" sz="1700" dirty="0" err="1"/>
              <a:t>group</a:t>
            </a:r>
            <a:r>
              <a:rPr lang="fi-FI" sz="1700" dirty="0"/>
              <a:t>) osallistuu tavalliseen opetukseen </a:t>
            </a:r>
          </a:p>
          <a:p>
            <a:pPr lvl="4">
              <a:spcBef>
                <a:spcPts val="600"/>
              </a:spcBef>
            </a:pPr>
            <a:r>
              <a:rPr lang="fi-FI" sz="1700" b="1" dirty="0"/>
              <a:t>Koeryhmä</a:t>
            </a:r>
            <a:r>
              <a:rPr lang="fi-FI" sz="1700" dirty="0"/>
              <a:t> (</a:t>
            </a:r>
            <a:r>
              <a:rPr lang="fi-FI" sz="1700" dirty="0" err="1"/>
              <a:t>test</a:t>
            </a:r>
            <a:r>
              <a:rPr lang="fi-FI" sz="1700" dirty="0"/>
              <a:t> </a:t>
            </a:r>
            <a:r>
              <a:rPr lang="fi-FI" sz="1700" dirty="0" err="1"/>
              <a:t>group</a:t>
            </a:r>
            <a:r>
              <a:rPr lang="fi-FI" sz="1700" dirty="0"/>
              <a:t>) osallistuu opetukseen, jossa keskitytään sisältöasian lisäksi vahvistamaan opiskelijoiden </a:t>
            </a:r>
            <a:r>
              <a:rPr lang="fi-FI" sz="1700" dirty="0" err="1"/>
              <a:t>minäpystyvyyttä</a:t>
            </a:r>
            <a:r>
              <a:rPr lang="fi-FI" sz="1700" dirty="0"/>
              <a:t> tilastotieteen opiskelussa</a:t>
            </a:r>
            <a:endParaRPr lang="fi-FI" sz="2600" dirty="0"/>
          </a:p>
          <a:p>
            <a:endParaRPr lang="fi-FI" sz="2600" dirty="0" smtClean="0"/>
          </a:p>
          <a:p>
            <a:endParaRPr lang="fi-FI" sz="2600" dirty="0" smtClean="0"/>
          </a:p>
        </p:txBody>
      </p:sp>
    </p:spTree>
    <p:extLst>
      <p:ext uri="{BB962C8B-B14F-4D97-AF65-F5344CB8AC3E}">
        <p14:creationId xmlns:p14="http://schemas.microsoft.com/office/powerpoint/2010/main" val="428434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936104"/>
          </a:xfrm>
          <a:solidFill>
            <a:srgbClr val="FFFF99"/>
          </a:solidFill>
        </p:spPr>
        <p:txBody>
          <a:bodyPr>
            <a:noAutofit/>
          </a:bodyPr>
          <a:lstStyle/>
          <a:p>
            <a:r>
              <a:rPr lang="fi-FI" sz="3600" b="1" dirty="0" smtClean="0"/>
              <a:t>Kokeellinen tutkimus </a:t>
            </a:r>
            <a:br>
              <a:rPr lang="fi-FI" sz="3600" b="1" dirty="0" smtClean="0"/>
            </a:br>
            <a:r>
              <a:rPr lang="fi-FI" sz="3600" dirty="0" smtClean="0"/>
              <a:t>(experimental study)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fi-FI" sz="2400" b="1" dirty="0"/>
              <a:t>tavoitteena vakioida (kontrolloida) tutkimustilanne niin, että vain riippumaton muuttuja </a:t>
            </a:r>
            <a:r>
              <a:rPr lang="fi-FI" sz="2400" b="1" dirty="0" smtClean="0"/>
              <a:t>vaikuttaa </a:t>
            </a:r>
            <a:r>
              <a:rPr lang="fi-FI" sz="2400" b="1" dirty="0"/>
              <a:t>riippuvaan </a:t>
            </a:r>
            <a:r>
              <a:rPr lang="fi-FI" sz="2400" b="1" dirty="0" smtClean="0"/>
              <a:t>muuttujaan tutkimuksen aikana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mahdollistaa vahvat syy-seuraus -suhteita koskevat päätelmät</a:t>
            </a:r>
          </a:p>
          <a:p>
            <a:pPr lvl="1">
              <a:spcBef>
                <a:spcPts val="600"/>
              </a:spcBef>
            </a:pPr>
            <a:r>
              <a:rPr lang="fi-FI" sz="2000" dirty="0" smtClean="0"/>
              <a:t>Vain koeasetelmaan perustuvissa tutkimuksissa voi käyttää vaikuttaa- tai aiheuttaa -sanoja!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Interventiotutkimukset ovat usein kokeellisia tutkimuksia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Ei sovellu kaikkiin ilmiöihin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Tutkittavien määrä melko pieni 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Aikaavievää ja kallista</a:t>
            </a:r>
          </a:p>
        </p:txBody>
      </p:sp>
    </p:spTree>
    <p:extLst>
      <p:ext uri="{BB962C8B-B14F-4D97-AF65-F5344CB8AC3E}">
        <p14:creationId xmlns:p14="http://schemas.microsoft.com/office/powerpoint/2010/main" val="117221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06038" y="959206"/>
            <a:ext cx="302287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Tutkittavat satunnaistetaan</a:t>
            </a:r>
            <a:endParaRPr lang="fi-FI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815125" y="1833967"/>
            <a:ext cx="1245726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Koeryhmä</a:t>
            </a:r>
            <a:endParaRPr lang="fi-FI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013399" y="1879371"/>
            <a:ext cx="173457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Kontrolliryhmä</a:t>
            </a:r>
            <a:endParaRPr lang="fi-FI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827516" y="2795774"/>
            <a:ext cx="122264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Esitestaus</a:t>
            </a:r>
            <a:endParaRPr lang="fi-FI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272017" y="2823902"/>
            <a:ext cx="122264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Esitestaus</a:t>
            </a:r>
            <a:endParaRPr lang="fi-FI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022663" y="3794535"/>
            <a:ext cx="28104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Kokeellinen manipulointi</a:t>
            </a:r>
            <a:endParaRPr lang="fi-FI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155942" y="3816331"/>
            <a:ext cx="147764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Kontrollointi</a:t>
            </a:r>
            <a:endParaRPr lang="fi-FI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080535" y="4876906"/>
            <a:ext cx="162057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Loppumittaus</a:t>
            </a:r>
            <a:endParaRPr lang="fi-FI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618894" y="4860040"/>
            <a:ext cx="1620572" cy="40011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Loppumittaus</a:t>
            </a:r>
            <a:endParaRPr lang="fi-FI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56470" y="104787"/>
            <a:ext cx="8712968" cy="70788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 smtClean="0"/>
              <a:t>Klassinen koeasetelma: koe- ja kontrolliryhmä, vähintään 2 mittausta </a:t>
            </a:r>
          </a:p>
          <a:p>
            <a:pPr algn="ctr"/>
            <a:r>
              <a:rPr lang="fi-FI" sz="2000" b="1" dirty="0" smtClean="0"/>
              <a:t>vrt. interventiotutkimus</a:t>
            </a:r>
            <a:endParaRPr lang="fi-FI" sz="2000" b="1" dirty="0"/>
          </a:p>
        </p:txBody>
      </p:sp>
      <p:cxnSp>
        <p:nvCxnSpPr>
          <p:cNvPr id="14" name="Straight Arrow Connector 13"/>
          <p:cNvCxnSpPr>
            <a:stCxn id="3" idx="2"/>
            <a:endCxn id="4" idx="0"/>
          </p:cNvCxnSpPr>
          <p:nvPr/>
        </p:nvCxnSpPr>
        <p:spPr>
          <a:xfrm flipH="1">
            <a:off x="3437988" y="1359316"/>
            <a:ext cx="1479490" cy="47465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2"/>
            <a:endCxn id="5" idx="0"/>
          </p:cNvCxnSpPr>
          <p:nvPr/>
        </p:nvCxnSpPr>
        <p:spPr>
          <a:xfrm>
            <a:off x="4917478" y="1359316"/>
            <a:ext cx="1963210" cy="52005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2"/>
            <a:endCxn id="6" idx="0"/>
          </p:cNvCxnSpPr>
          <p:nvPr/>
        </p:nvCxnSpPr>
        <p:spPr>
          <a:xfrm>
            <a:off x="3437988" y="2234077"/>
            <a:ext cx="849" cy="5616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" idx="2"/>
            <a:endCxn id="8" idx="0"/>
          </p:cNvCxnSpPr>
          <p:nvPr/>
        </p:nvCxnSpPr>
        <p:spPr>
          <a:xfrm flipH="1">
            <a:off x="3427872" y="3195884"/>
            <a:ext cx="10965" cy="59865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8" idx="2"/>
            <a:endCxn id="11" idx="0"/>
          </p:cNvCxnSpPr>
          <p:nvPr/>
        </p:nvCxnSpPr>
        <p:spPr>
          <a:xfrm>
            <a:off x="3427872" y="4194645"/>
            <a:ext cx="1308" cy="66539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5" idx="2"/>
            <a:endCxn id="7" idx="0"/>
          </p:cNvCxnSpPr>
          <p:nvPr/>
        </p:nvCxnSpPr>
        <p:spPr>
          <a:xfrm>
            <a:off x="6880688" y="2279481"/>
            <a:ext cx="2650" cy="54442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7" idx="2"/>
            <a:endCxn id="9" idx="0"/>
          </p:cNvCxnSpPr>
          <p:nvPr/>
        </p:nvCxnSpPr>
        <p:spPr>
          <a:xfrm>
            <a:off x="6883338" y="3224012"/>
            <a:ext cx="11429" cy="59231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9" idx="2"/>
            <a:endCxn id="10" idx="0"/>
          </p:cNvCxnSpPr>
          <p:nvPr/>
        </p:nvCxnSpPr>
        <p:spPr>
          <a:xfrm flipH="1">
            <a:off x="6890821" y="4216441"/>
            <a:ext cx="3946" cy="6604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1586849" y="3389745"/>
            <a:ext cx="6809006" cy="2078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623973" y="4559706"/>
            <a:ext cx="6762645" cy="1229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607964" y="6075932"/>
            <a:ext cx="1620572" cy="70788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Viivästetty</a:t>
            </a:r>
          </a:p>
          <a:p>
            <a:r>
              <a:rPr lang="fi-FI" sz="2000" dirty="0" smtClean="0"/>
              <a:t>loppumittaus</a:t>
            </a:r>
            <a:endParaRPr lang="fi-FI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6072815" y="6048514"/>
            <a:ext cx="1620572" cy="70788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Viivästetty</a:t>
            </a:r>
          </a:p>
          <a:p>
            <a:r>
              <a:rPr lang="fi-FI" sz="2000" dirty="0" smtClean="0"/>
              <a:t>loppumittaus</a:t>
            </a:r>
            <a:endParaRPr lang="fi-FI" sz="2000" dirty="0"/>
          </a:p>
        </p:txBody>
      </p:sp>
      <p:cxnSp>
        <p:nvCxnSpPr>
          <p:cNvPr id="50" name="Straight Arrow Connector 49"/>
          <p:cNvCxnSpPr>
            <a:stCxn id="11" idx="2"/>
            <a:endCxn id="47" idx="0"/>
          </p:cNvCxnSpPr>
          <p:nvPr/>
        </p:nvCxnSpPr>
        <p:spPr>
          <a:xfrm flipH="1">
            <a:off x="3418250" y="5260150"/>
            <a:ext cx="10930" cy="81578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0" idx="2"/>
            <a:endCxn id="48" idx="0"/>
          </p:cNvCxnSpPr>
          <p:nvPr/>
        </p:nvCxnSpPr>
        <p:spPr>
          <a:xfrm flipH="1">
            <a:off x="6883101" y="5277016"/>
            <a:ext cx="7720" cy="77149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 rot="16200000">
            <a:off x="-98419" y="3162974"/>
            <a:ext cx="732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Aika</a:t>
            </a:r>
            <a:endParaRPr lang="fi-FI" sz="2000" dirty="0"/>
          </a:p>
        </p:txBody>
      </p:sp>
      <p:cxnSp>
        <p:nvCxnSpPr>
          <p:cNvPr id="82" name="Straight Arrow Connector 81"/>
          <p:cNvCxnSpPr/>
          <p:nvPr/>
        </p:nvCxnSpPr>
        <p:spPr>
          <a:xfrm flipH="1">
            <a:off x="481671" y="1055301"/>
            <a:ext cx="8540" cy="5470043"/>
          </a:xfrm>
          <a:prstGeom prst="straightConnector1">
            <a:avLst/>
          </a:prstGeom>
          <a:ln w="28575">
            <a:solidFill>
              <a:srgbClr val="9900CC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4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5257800"/>
          </a:xfrm>
        </p:spPr>
        <p:txBody>
          <a:bodyPr>
            <a:normAutofit/>
          </a:bodyPr>
          <a:lstStyle/>
          <a:p>
            <a:r>
              <a:rPr lang="fi-FI" sz="2600" dirty="0" smtClean="0"/>
              <a:t>aineisto </a:t>
            </a:r>
            <a:r>
              <a:rPr lang="fi-FI" sz="2600" dirty="0"/>
              <a:t>kerätään ilman, että tutkija aktiivisesti </a:t>
            </a:r>
            <a:r>
              <a:rPr lang="fi-FI" sz="2600" dirty="0" smtClean="0"/>
              <a:t>vaikuttaa </a:t>
            </a:r>
            <a:r>
              <a:rPr lang="fi-FI" sz="2600" dirty="0"/>
              <a:t>mitattavien muuttujien </a:t>
            </a:r>
            <a:r>
              <a:rPr lang="fi-FI" sz="2600" dirty="0" smtClean="0"/>
              <a:t>arvoihin (vrt. kokeellinen tutkimus). </a:t>
            </a:r>
            <a:endParaRPr lang="fi-FI" sz="2600" dirty="0" smtClean="0"/>
          </a:p>
          <a:p>
            <a:pPr>
              <a:spcBef>
                <a:spcPts val="1200"/>
              </a:spcBef>
            </a:pPr>
            <a:r>
              <a:rPr lang="fi-FI" sz="2600" dirty="0" smtClean="0"/>
              <a:t>Syyt </a:t>
            </a:r>
            <a:r>
              <a:rPr lang="fi-FI" sz="2600" dirty="0" smtClean="0"/>
              <a:t>valita ei-kokeellinen </a:t>
            </a:r>
            <a:r>
              <a:rPr lang="fi-FI" sz="2600" smtClean="0"/>
              <a:t>asetelma tutkimukseen: käytännöllisiä </a:t>
            </a:r>
            <a:r>
              <a:rPr lang="fi-FI" sz="2600" dirty="0" smtClean="0"/>
              <a:t>tai eettisiä</a:t>
            </a:r>
          </a:p>
          <a:p>
            <a:pPr>
              <a:spcBef>
                <a:spcPts val="1200"/>
              </a:spcBef>
            </a:pPr>
            <a:r>
              <a:rPr lang="fi-FI" sz="2600" dirty="0" smtClean="0"/>
              <a:t>Tutkitaan useita henkilöitä (esim. 50-1000) ja muuttujia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i-FI" sz="2600" i="1" dirty="0" smtClean="0"/>
              <a:t>=&gt; Johtopäätökset </a:t>
            </a:r>
            <a:r>
              <a:rPr lang="fi-FI" sz="2600" i="1" dirty="0"/>
              <a:t>muuttujien välisistä vaikutussuhteista ja kausaalisuudesta ovat </a:t>
            </a:r>
            <a:r>
              <a:rPr lang="fi-FI" sz="2600" i="1" dirty="0" smtClean="0"/>
              <a:t>rajoitetut</a:t>
            </a:r>
            <a:endParaRPr lang="fi-FI" sz="2600" i="1" dirty="0"/>
          </a:p>
          <a:p>
            <a:pPr>
              <a:spcBef>
                <a:spcPts val="1200"/>
              </a:spcBef>
            </a:pPr>
            <a:r>
              <a:rPr lang="fi-FI" sz="2600" dirty="0" smtClean="0"/>
              <a:t>Kysely, haastattelu, havainnointi, dokumenttiaineistot, …</a:t>
            </a:r>
          </a:p>
          <a:p>
            <a:pPr>
              <a:spcBef>
                <a:spcPts val="1200"/>
              </a:spcBef>
            </a:pPr>
            <a:r>
              <a:rPr lang="fi-FI" sz="2600" dirty="0" smtClean="0"/>
              <a:t>Erityistapaus: </a:t>
            </a:r>
            <a:r>
              <a:rPr lang="fi-FI" sz="2600" dirty="0" err="1" smtClean="0"/>
              <a:t>Korrelatiivinen</a:t>
            </a:r>
            <a:r>
              <a:rPr lang="fi-FI" sz="2600" dirty="0" smtClean="0"/>
              <a:t> </a:t>
            </a:r>
            <a:r>
              <a:rPr lang="fi-FI" sz="2600" dirty="0" smtClean="0"/>
              <a:t>asetelma</a:t>
            </a:r>
          </a:p>
          <a:p>
            <a:pPr lvl="1">
              <a:spcBef>
                <a:spcPts val="600"/>
              </a:spcBef>
            </a:pPr>
            <a:r>
              <a:rPr lang="fi-FI" sz="2000" dirty="0" smtClean="0"/>
              <a:t>tarkoituksena tarkastella kahden tai useamman muuttujan välisiä riippuvuuksia</a:t>
            </a:r>
          </a:p>
          <a:p>
            <a:pPr lvl="1">
              <a:spcBef>
                <a:spcPts val="1200"/>
              </a:spcBef>
            </a:pPr>
            <a:endParaRPr lang="fi-FI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30336" y="260648"/>
            <a:ext cx="8229600" cy="922114"/>
          </a:xfrm>
          <a:prstGeom prst="rect">
            <a:avLst/>
          </a:prstGeom>
          <a:solidFill>
            <a:srgbClr val="FFFF99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600" b="1" dirty="0" smtClean="0"/>
              <a:t>Ei-kokeellinen tutkimus</a:t>
            </a:r>
          </a:p>
          <a:p>
            <a:r>
              <a:rPr lang="fi-FI" sz="3600" dirty="0" smtClean="0"/>
              <a:t>(</a:t>
            </a:r>
            <a:r>
              <a:rPr lang="fi-FI" sz="3600" dirty="0" err="1" smtClean="0"/>
              <a:t>non-experimential</a:t>
            </a:r>
            <a:r>
              <a:rPr lang="fi-FI" sz="3600" dirty="0" smtClean="0"/>
              <a:t> </a:t>
            </a:r>
            <a:r>
              <a:rPr lang="fi-FI" sz="3600" dirty="0" err="1" smtClean="0"/>
              <a:t>study</a:t>
            </a:r>
            <a:r>
              <a:rPr lang="fi-FI" sz="3600" dirty="0" smtClean="0"/>
              <a:t>)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9297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Käsitteitä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3528392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Määrällisen tutkimuksen tavoitteena on </a:t>
            </a:r>
            <a:r>
              <a:rPr lang="fi-FI" sz="2400" b="1" dirty="0"/>
              <a:t>saada tietoa, joka on </a:t>
            </a:r>
            <a:r>
              <a:rPr lang="fi-FI" sz="2400" b="1" dirty="0" smtClean="0"/>
              <a:t>yleistettävissä </a:t>
            </a:r>
            <a:r>
              <a:rPr lang="fi-FI" sz="2400" b="1" dirty="0"/>
              <a:t>haluttuun </a:t>
            </a:r>
            <a:r>
              <a:rPr lang="fi-FI" sz="2400" b="1" dirty="0" smtClean="0"/>
              <a:t>joukkoon.</a:t>
            </a:r>
          </a:p>
          <a:p>
            <a:pPr>
              <a:lnSpc>
                <a:spcPct val="80000"/>
              </a:lnSpc>
              <a:spcBef>
                <a:spcPts val="1500"/>
              </a:spcBef>
            </a:pPr>
            <a:r>
              <a:rPr lang="fi-FI" altLang="fi-FI" sz="2400" b="1" i="1" dirty="0" smtClean="0"/>
              <a:t>Perusjoukko</a:t>
            </a:r>
            <a:r>
              <a:rPr lang="fi-FI" altLang="fi-FI" sz="2400" dirty="0" smtClean="0"/>
              <a:t> (kohderyhmä, </a:t>
            </a:r>
            <a:r>
              <a:rPr lang="fi-FI" altLang="fi-FI" sz="2400" dirty="0" err="1" smtClean="0"/>
              <a:t>population</a:t>
            </a:r>
            <a:r>
              <a:rPr lang="fi-FI" altLang="fi-FI" sz="2400" dirty="0" smtClean="0"/>
              <a:t>) on </a:t>
            </a:r>
            <a:r>
              <a:rPr lang="fi-FI" altLang="fi-FI" sz="2400" dirty="0"/>
              <a:t>tutkimuksen kohteena oleva joukko </a:t>
            </a:r>
            <a:r>
              <a:rPr lang="fi-FI" altLang="fi-FI" sz="2400" dirty="0" smtClean="0"/>
              <a:t>ihmisiä tai ihmisryhmiä. 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fi-FI" altLang="fi-FI" sz="2000" dirty="0" smtClean="0"/>
              <a:t>Suomalaiset, suomalaiset aikuiset, suomalaiset lukiolaiset/eskarilaiset/vauvat jne.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fi-FI" altLang="fi-FI" sz="2000" dirty="0" smtClean="0"/>
              <a:t>Perusjoukon kokoa merkitään </a:t>
            </a:r>
            <a:r>
              <a:rPr lang="fi-FI" altLang="fi-FI" sz="2000" i="1" dirty="0" smtClean="0"/>
              <a:t>N</a:t>
            </a:r>
            <a:endParaRPr lang="fi-FI" altLang="fi-FI" sz="2000" i="1" dirty="0"/>
          </a:p>
          <a:p>
            <a:pPr>
              <a:spcBef>
                <a:spcPts val="1200"/>
              </a:spcBef>
            </a:pPr>
            <a:r>
              <a:rPr lang="fi-FI" sz="2400" b="1" i="1" dirty="0" smtClean="0"/>
              <a:t>Havaintoyksikkö</a:t>
            </a:r>
            <a:r>
              <a:rPr lang="fi-FI" sz="2400" dirty="0" smtClean="0"/>
              <a:t> (tai tilastoyksikkö) on yksi perusjoukon jäsen.</a:t>
            </a:r>
          </a:p>
          <a:p>
            <a:pPr lvl="1"/>
            <a:r>
              <a:rPr lang="fi-FI" sz="2000" dirty="0" smtClean="0"/>
              <a:t>Yksi ihminen, aikuinen, lukiolainen, eskarilainen, vauva jne.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8549" y="5157192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/>
              <a:t>Tutkimusongelma määrittää perusjoukon!</a:t>
            </a:r>
          </a:p>
          <a:p>
            <a:pPr algn="ctr"/>
            <a:r>
              <a:rPr lang="fi-FI" sz="2400" dirty="0" smtClean="0"/>
              <a:t>=&gt; </a:t>
            </a:r>
            <a:r>
              <a:rPr lang="fi-FI" sz="2400" dirty="0" smtClean="0">
                <a:ea typeface="Arial" pitchFamily="34" charset="0"/>
                <a:sym typeface="Wingdings" pitchFamily="2" charset="2"/>
              </a:rPr>
              <a:t>Voiko tutkimus kohdistua </a:t>
            </a:r>
            <a:r>
              <a:rPr lang="fi-FI" sz="2400" dirty="0">
                <a:ea typeface="Arial" pitchFamily="34" charset="0"/>
                <a:sym typeface="Wingdings" pitchFamily="2" charset="2"/>
              </a:rPr>
              <a:t>kaikkiin perusjoukon jäseniin vai johonkin perusjoukon osaan</a:t>
            </a:r>
            <a:r>
              <a:rPr lang="fi-FI" sz="2400" dirty="0" smtClean="0">
                <a:ea typeface="Arial" pitchFamily="34" charset="0"/>
                <a:sym typeface="Wingdings" pitchFamily="2" charset="2"/>
              </a:rPr>
              <a:t>?</a:t>
            </a:r>
            <a:endParaRPr lang="fi-FI" sz="2400" dirty="0">
              <a:ea typeface="Arial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5553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Käsitteitä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196753"/>
            <a:ext cx="4334760" cy="2376263"/>
          </a:xfrm>
        </p:spPr>
        <p:txBody>
          <a:bodyPr>
            <a:normAutofit lnSpcReduction="10000"/>
          </a:bodyPr>
          <a:lstStyle/>
          <a:p>
            <a:r>
              <a:rPr lang="fi-FI" sz="2400" b="1" i="1" dirty="0"/>
              <a:t>Kokonaistutkimus </a:t>
            </a:r>
            <a:r>
              <a:rPr lang="fi-FI" sz="2400" dirty="0"/>
              <a:t>(</a:t>
            </a:r>
            <a:r>
              <a:rPr lang="fi-FI" sz="2400" dirty="0" err="1"/>
              <a:t>census</a:t>
            </a:r>
            <a:r>
              <a:rPr lang="fi-FI" sz="2400" dirty="0"/>
              <a:t>)</a:t>
            </a:r>
          </a:p>
          <a:p>
            <a:pPr lvl="1"/>
            <a:r>
              <a:rPr lang="fi-FI" sz="2000" dirty="0"/>
              <a:t>Tutkitaan kaikki perusjoukkoon kuuluvat </a:t>
            </a:r>
            <a:r>
              <a:rPr lang="fi-FI" sz="2000" dirty="0" smtClean="0"/>
              <a:t>henkilöt</a:t>
            </a:r>
          </a:p>
          <a:p>
            <a:pPr lvl="2"/>
            <a:r>
              <a:rPr lang="fi-FI" sz="1600" dirty="0" smtClean="0"/>
              <a:t>Esim. Childcare-tutkimus: pienet kunnat</a:t>
            </a:r>
            <a:r>
              <a:rPr lang="fi-FI" sz="1600" dirty="0"/>
              <a:t>	</a:t>
            </a:r>
            <a:r>
              <a:rPr lang="fi-FI" sz="1600" dirty="0" smtClean="0"/>
              <a:t>	</a:t>
            </a:r>
            <a:endParaRPr lang="fi-FI" sz="1600" dirty="0"/>
          </a:p>
          <a:p>
            <a:pPr lvl="1"/>
            <a:r>
              <a:rPr lang="fi-FI" sz="2000" dirty="0"/>
              <a:t>Ei useinkaan mahdollista tai järkevää</a:t>
            </a:r>
          </a:p>
          <a:p>
            <a:endParaRPr lang="fi-FI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6672" y="1268761"/>
            <a:ext cx="4297816" cy="2232247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fi-FI" altLang="fi-FI" sz="2400" b="1" i="1" dirty="0"/>
              <a:t>Otos</a:t>
            </a:r>
            <a:r>
              <a:rPr lang="fi-FI" altLang="fi-FI" sz="2400" dirty="0"/>
              <a:t> (</a:t>
            </a:r>
            <a:r>
              <a:rPr lang="fi-FI" altLang="fi-FI" sz="2400" dirty="0" err="1"/>
              <a:t>sample</a:t>
            </a:r>
            <a:r>
              <a:rPr lang="fi-FI" altLang="fi-FI" sz="2400" dirty="0"/>
              <a:t>) 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fi-FI" altLang="fi-FI" sz="2000" dirty="0"/>
              <a:t>perusjoukon osajoukko, joka poimitaan </a:t>
            </a:r>
            <a:r>
              <a:rPr lang="fi-FI" altLang="fi-FI" sz="2000" dirty="0" smtClean="0"/>
              <a:t>todennäköisyyteen perustuvia otantamenetelmiä </a:t>
            </a:r>
            <a:r>
              <a:rPr lang="fi-FI" altLang="fi-FI" sz="2000" dirty="0"/>
              <a:t>käyttäen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fi-FI" altLang="fi-FI" sz="2000" dirty="0"/>
              <a:t>tulisi vastata ominaisuuksiltaan (= edustaa) mahdollisimman hyvin perusjoukkoa!</a:t>
            </a:r>
          </a:p>
          <a:p>
            <a:endParaRPr lang="fi-FI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512" y="4005064"/>
            <a:ext cx="8784976" cy="2664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fi-FI" altLang="fi-FI" sz="2600" b="1" i="1" dirty="0"/>
              <a:t>Tulosten yleistettävyys:</a:t>
            </a:r>
            <a:r>
              <a:rPr lang="fi-FI" altLang="fi-FI" sz="2600" dirty="0"/>
              <a:t> Jos otos vastaa riittävän paljon perusjoukkoa, voidaan  </a:t>
            </a:r>
            <a:r>
              <a:rPr lang="fi-FI" altLang="fi-FI" sz="2600" dirty="0" smtClean="0"/>
              <a:t>tilastollista päättelyä </a:t>
            </a:r>
            <a:r>
              <a:rPr lang="fi-FI" altLang="fi-FI" sz="2600" dirty="0"/>
              <a:t>soveltaen tehdä otoksen perusteella  </a:t>
            </a:r>
            <a:r>
              <a:rPr lang="fi-FI" altLang="fi-FI" sz="2600" dirty="0" smtClean="0"/>
              <a:t>päätelmiä perusjoukosta.</a:t>
            </a:r>
            <a:endParaRPr lang="fi-FI" altLang="fi-FI" sz="2600" dirty="0"/>
          </a:p>
          <a:p>
            <a:pPr>
              <a:lnSpc>
                <a:spcPct val="80000"/>
              </a:lnSpc>
              <a:spcBef>
                <a:spcPts val="2400"/>
              </a:spcBef>
            </a:pPr>
            <a:r>
              <a:rPr lang="fi-FI" altLang="fi-FI" sz="2600" b="1" i="1" dirty="0" smtClean="0"/>
              <a:t>Näyte:</a:t>
            </a:r>
            <a:r>
              <a:rPr lang="fi-FI" altLang="fi-FI" sz="2600" dirty="0" smtClean="0"/>
              <a:t> perusjoukon </a:t>
            </a:r>
            <a:r>
              <a:rPr lang="fi-FI" altLang="fi-FI" sz="2600" dirty="0"/>
              <a:t>osajoukko, joka on koottu </a:t>
            </a:r>
            <a:r>
              <a:rPr lang="fi-FI" altLang="fi-FI" sz="2600" u="sng" dirty="0"/>
              <a:t>harkinnanvaraisesti</a:t>
            </a:r>
            <a:r>
              <a:rPr lang="fi-FI" altLang="fi-FI" sz="2600" dirty="0"/>
              <a:t>.</a:t>
            </a:r>
          </a:p>
          <a:p>
            <a:pPr lvl="1">
              <a:lnSpc>
                <a:spcPct val="80000"/>
              </a:lnSpc>
            </a:pPr>
            <a:r>
              <a:rPr lang="fi-FI" altLang="fi-FI" sz="2200" dirty="0"/>
              <a:t>Ei useinkaan edusta perusjoukkoa ja siten tulosten yleistäminen pohdittava aina erikseen</a:t>
            </a:r>
          </a:p>
          <a:p>
            <a:pPr lvl="1">
              <a:lnSpc>
                <a:spcPct val="80000"/>
              </a:lnSpc>
            </a:pPr>
            <a:r>
              <a:rPr lang="fi-FI" altLang="fi-FI" sz="2200" dirty="0" smtClean="0"/>
              <a:t>harkinnanvarainen </a:t>
            </a:r>
            <a:r>
              <a:rPr lang="fi-FI" altLang="fi-FI" sz="2200" dirty="0"/>
              <a:t>otanta, </a:t>
            </a:r>
            <a:r>
              <a:rPr lang="fi-FI" altLang="fi-FI" sz="2200" dirty="0" smtClean="0"/>
              <a:t>kiintiöotanta, lumipallo-otanta, mukavuusotanta </a:t>
            </a:r>
            <a:r>
              <a:rPr lang="fi-FI" altLang="fi-FI" sz="2200" b="1" dirty="0"/>
              <a:t>=&gt; kyseessä ei kuitenkaan ole otos!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742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Oppimistavoitteet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925144"/>
          </a:xfrm>
        </p:spPr>
        <p:txBody>
          <a:bodyPr>
            <a:normAutofit/>
          </a:bodyPr>
          <a:lstStyle/>
          <a:p>
            <a:r>
              <a:rPr lang="fi-FI" dirty="0" smtClean="0"/>
              <a:t>Opintojakson </a:t>
            </a:r>
            <a:r>
              <a:rPr lang="fi-FI" dirty="0"/>
              <a:t>suoritettuaan opiskelija</a:t>
            </a:r>
          </a:p>
          <a:p>
            <a:pPr lvl="1"/>
            <a:r>
              <a:rPr lang="fi-FI" dirty="0" smtClean="0"/>
              <a:t>kuvata tilastollisen tutkimuksen tavoitteita ja peruskäsitteitä </a:t>
            </a:r>
            <a:endParaRPr lang="fi-FI" dirty="0"/>
          </a:p>
          <a:p>
            <a:pPr lvl="1"/>
            <a:r>
              <a:rPr lang="fi-FI" dirty="0" smtClean="0"/>
              <a:t>kuvata määrällisen tutkimuksen tutkimusprosessin etenemisen periaatteet </a:t>
            </a:r>
          </a:p>
          <a:p>
            <a:pPr lvl="1"/>
            <a:r>
              <a:rPr lang="fi-FI" dirty="0" smtClean="0"/>
              <a:t>tunnistaa erilaisia tilastollisen tutkimuksen asetelmia ja niissä käytettäviä menetelmiä </a:t>
            </a:r>
          </a:p>
          <a:p>
            <a:pPr lvl="1"/>
            <a:r>
              <a:rPr lang="fi-FI" dirty="0" smtClean="0"/>
              <a:t>eritellä tilastollisen tutkimuksen tiedonkeruun ja mittaamisen tapoja</a:t>
            </a:r>
          </a:p>
        </p:txBody>
      </p:sp>
    </p:spTree>
    <p:extLst>
      <p:ext uri="{BB962C8B-B14F-4D97-AF65-F5344CB8AC3E}">
        <p14:creationId xmlns:p14="http://schemas.microsoft.com/office/powerpoint/2010/main" val="122109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Otantamenetelmät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1302396"/>
          </a:xfrm>
        </p:spPr>
        <p:txBody>
          <a:bodyPr>
            <a:normAutofit/>
          </a:bodyPr>
          <a:lstStyle/>
          <a:p>
            <a:r>
              <a:rPr lang="fi-FI" sz="2400" dirty="0" smtClean="0"/>
              <a:t>Joukko menetelmiä, joilla tutkittavien joukko poimitaan perusjoukosta.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38062" y="2257862"/>
            <a:ext cx="260481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2400" b="1" dirty="0" smtClean="0">
                <a:solidFill>
                  <a:srgbClr val="FF0000"/>
                </a:solidFill>
              </a:rPr>
              <a:t>Otantamenetelmiä</a:t>
            </a:r>
            <a:endParaRPr lang="fi-FI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6436" y="3242748"/>
            <a:ext cx="2298770" cy="10156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Todennäköisyyteen </a:t>
            </a:r>
          </a:p>
          <a:p>
            <a:pPr algn="ctr"/>
            <a:r>
              <a:rPr lang="fi-FI" sz="2000" b="1" dirty="0" smtClean="0"/>
              <a:t>perustuvat </a:t>
            </a:r>
          </a:p>
          <a:p>
            <a:pPr algn="ctr"/>
            <a:r>
              <a:rPr lang="fi-FI" sz="2000" dirty="0" smtClean="0"/>
              <a:t>(tuloksena otos)</a:t>
            </a:r>
            <a:endParaRPr lang="fi-FI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576524" y="3535136"/>
            <a:ext cx="1998689" cy="10156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Harkintaan </a:t>
            </a:r>
          </a:p>
          <a:p>
            <a:pPr algn="ctr"/>
            <a:r>
              <a:rPr lang="fi-FI" sz="2000" b="1" dirty="0" smtClean="0"/>
              <a:t>perustuvat </a:t>
            </a:r>
          </a:p>
          <a:p>
            <a:pPr algn="ctr"/>
            <a:r>
              <a:rPr lang="fi-FI" sz="2000" dirty="0" smtClean="0"/>
              <a:t>(tuloksena näyte)</a:t>
            </a:r>
            <a:endParaRPr lang="fi-FI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984272" y="3201030"/>
            <a:ext cx="1998689" cy="70788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Muut </a:t>
            </a:r>
          </a:p>
          <a:p>
            <a:pPr algn="ctr"/>
            <a:r>
              <a:rPr lang="fi-FI" sz="2000" dirty="0" smtClean="0"/>
              <a:t>(tuloksena näyte)</a:t>
            </a:r>
            <a:endParaRPr lang="fi-FI" sz="2000" dirty="0"/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 flipH="1">
            <a:off x="1795821" y="2719527"/>
            <a:ext cx="3644649" cy="52322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2"/>
            <a:endCxn id="6" idx="0"/>
          </p:cNvCxnSpPr>
          <p:nvPr/>
        </p:nvCxnSpPr>
        <p:spPr>
          <a:xfrm>
            <a:off x="5440470" y="2719527"/>
            <a:ext cx="135399" cy="81560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3"/>
            <a:endCxn id="7" idx="0"/>
          </p:cNvCxnSpPr>
          <p:nvPr/>
        </p:nvCxnSpPr>
        <p:spPr>
          <a:xfrm>
            <a:off x="6742878" y="2488695"/>
            <a:ext cx="1240739" cy="7123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541097" y="4419784"/>
            <a:ext cx="1510605" cy="11079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Ns. lumipallo-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otanta tai 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itsevalikoitunut 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näyte</a:t>
            </a:r>
            <a:endParaRPr lang="fi-FI" sz="1600" dirty="0">
              <a:solidFill>
                <a:srgbClr val="FF0066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52676" y="5868214"/>
            <a:ext cx="1104790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Harkinnan-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varainen 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otanta</a:t>
            </a:r>
            <a:endParaRPr lang="fi-FI" sz="1600" dirty="0">
              <a:solidFill>
                <a:srgbClr val="FF006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07147" y="5868214"/>
            <a:ext cx="777457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Kiintiö-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otanta</a:t>
            </a:r>
            <a:endParaRPr lang="fi-FI" sz="1600" dirty="0">
              <a:solidFill>
                <a:srgbClr val="FF006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463" y="5231065"/>
            <a:ext cx="1038746" cy="107721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Yksin-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kertainen </a:t>
            </a:r>
          </a:p>
          <a:p>
            <a:pPr algn="ctr"/>
            <a:r>
              <a:rPr lang="fi-FI" sz="1600" dirty="0" err="1" smtClean="0">
                <a:solidFill>
                  <a:srgbClr val="FF0066"/>
                </a:solidFill>
              </a:rPr>
              <a:t>satunnais</a:t>
            </a:r>
            <a:r>
              <a:rPr lang="fi-FI" sz="1600" dirty="0" smtClean="0">
                <a:solidFill>
                  <a:srgbClr val="FF0066"/>
                </a:solidFill>
              </a:rPr>
              <a:t>-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otanta</a:t>
            </a:r>
            <a:endParaRPr lang="fi-FI" sz="1600" dirty="0">
              <a:solidFill>
                <a:srgbClr val="FF006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80079" y="5498096"/>
            <a:ext cx="1040670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600" dirty="0" err="1" smtClean="0">
                <a:solidFill>
                  <a:srgbClr val="FF0066"/>
                </a:solidFill>
              </a:rPr>
              <a:t>Syste</a:t>
            </a:r>
            <a:r>
              <a:rPr lang="fi-FI" sz="1600" dirty="0" smtClean="0">
                <a:solidFill>
                  <a:srgbClr val="FF0066"/>
                </a:solidFill>
              </a:rPr>
              <a:t>-</a:t>
            </a:r>
          </a:p>
          <a:p>
            <a:pPr algn="ctr"/>
            <a:r>
              <a:rPr lang="fi-FI" sz="1600" dirty="0" err="1" smtClean="0">
                <a:solidFill>
                  <a:srgbClr val="FF0066"/>
                </a:solidFill>
              </a:rPr>
              <a:t>maattinen</a:t>
            </a:r>
            <a:endParaRPr lang="fi-FI" sz="1600" dirty="0" smtClean="0">
              <a:solidFill>
                <a:srgbClr val="FF0066"/>
              </a:solidFill>
            </a:endParaRP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otanta</a:t>
            </a:r>
            <a:endParaRPr lang="fi-FI" sz="1600" dirty="0">
              <a:solidFill>
                <a:srgbClr val="FF006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39086" y="5383070"/>
            <a:ext cx="858185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Ositettu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otanta</a:t>
            </a:r>
            <a:endParaRPr lang="fi-FI" sz="1600" dirty="0">
              <a:solidFill>
                <a:srgbClr val="FF006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81013" y="4990525"/>
            <a:ext cx="727570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Ryväs-</a:t>
            </a:r>
          </a:p>
          <a:p>
            <a:pPr algn="ctr"/>
            <a:r>
              <a:rPr lang="fi-FI" sz="1600" dirty="0" smtClean="0">
                <a:solidFill>
                  <a:srgbClr val="FF0066"/>
                </a:solidFill>
              </a:rPr>
              <a:t>otanta</a:t>
            </a:r>
            <a:endParaRPr lang="fi-FI" sz="1600" dirty="0">
              <a:solidFill>
                <a:srgbClr val="FF0066"/>
              </a:solidFill>
            </a:endParaRPr>
          </a:p>
        </p:txBody>
      </p:sp>
      <p:cxnSp>
        <p:nvCxnSpPr>
          <p:cNvPr id="26" name="Straight Arrow Connector 25"/>
          <p:cNvCxnSpPr>
            <a:stCxn id="7" idx="2"/>
            <a:endCxn id="18" idx="0"/>
          </p:cNvCxnSpPr>
          <p:nvPr/>
        </p:nvCxnSpPr>
        <p:spPr>
          <a:xfrm>
            <a:off x="7983617" y="3908916"/>
            <a:ext cx="312783" cy="51086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6" idx="2"/>
            <a:endCxn id="19" idx="0"/>
          </p:cNvCxnSpPr>
          <p:nvPr/>
        </p:nvCxnSpPr>
        <p:spPr>
          <a:xfrm flipH="1">
            <a:off x="5305071" y="4550799"/>
            <a:ext cx="270798" cy="131741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20" idx="0"/>
          </p:cNvCxnSpPr>
          <p:nvPr/>
        </p:nvCxnSpPr>
        <p:spPr>
          <a:xfrm>
            <a:off x="5575869" y="4550799"/>
            <a:ext cx="1220007" cy="131741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5" idx="2"/>
            <a:endCxn id="21" idx="0"/>
          </p:cNvCxnSpPr>
          <p:nvPr/>
        </p:nvCxnSpPr>
        <p:spPr>
          <a:xfrm flipH="1">
            <a:off x="610836" y="4258411"/>
            <a:ext cx="1184985" cy="97265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5" idx="2"/>
            <a:endCxn id="22" idx="0"/>
          </p:cNvCxnSpPr>
          <p:nvPr/>
        </p:nvCxnSpPr>
        <p:spPr>
          <a:xfrm>
            <a:off x="1795821" y="4258411"/>
            <a:ext cx="104593" cy="123968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5" idx="2"/>
            <a:endCxn id="23" idx="0"/>
          </p:cNvCxnSpPr>
          <p:nvPr/>
        </p:nvCxnSpPr>
        <p:spPr>
          <a:xfrm>
            <a:off x="1795821" y="4258411"/>
            <a:ext cx="1372358" cy="112465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5" idx="2"/>
            <a:endCxn id="24" idx="0"/>
          </p:cNvCxnSpPr>
          <p:nvPr/>
        </p:nvCxnSpPr>
        <p:spPr>
          <a:xfrm>
            <a:off x="1795821" y="4258411"/>
            <a:ext cx="2448977" cy="7321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26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Yksinkertainen satunnaisotanta</a:t>
            </a:r>
            <a:br>
              <a:rPr lang="fi-FI" sz="4000" b="1" dirty="0" smtClean="0"/>
            </a:br>
            <a:r>
              <a:rPr lang="fi-FI" sz="4000" dirty="0" smtClean="0"/>
              <a:t>(</a:t>
            </a:r>
            <a:r>
              <a:rPr lang="fi-FI" sz="4000" dirty="0" err="1" smtClean="0"/>
              <a:t>simple</a:t>
            </a:r>
            <a:r>
              <a:rPr lang="fi-FI" sz="4000" dirty="0" smtClean="0"/>
              <a:t> </a:t>
            </a:r>
            <a:r>
              <a:rPr lang="fi-FI" sz="4000" dirty="0" err="1" smtClean="0"/>
              <a:t>random</a:t>
            </a:r>
            <a:r>
              <a:rPr lang="fi-FI" sz="4000" dirty="0" smtClean="0"/>
              <a:t> </a:t>
            </a:r>
            <a:r>
              <a:rPr lang="fi-FI" sz="4000" dirty="0" err="1" smtClean="0"/>
              <a:t>sampling</a:t>
            </a:r>
            <a:r>
              <a:rPr lang="fi-FI" sz="4000" dirty="0" smtClean="0"/>
              <a:t>)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184576"/>
          </a:xfrm>
        </p:spPr>
        <p:txBody>
          <a:bodyPr>
            <a:normAutofit fontScale="92500"/>
          </a:bodyPr>
          <a:lstStyle/>
          <a:p>
            <a:r>
              <a:rPr lang="fi-FI" sz="2600" dirty="0" smtClean="0"/>
              <a:t>Tutkittavat poimitaan otokseen satunnaisesti</a:t>
            </a:r>
          </a:p>
          <a:p>
            <a:pPr lvl="1"/>
            <a:r>
              <a:rPr lang="fi-FI" sz="2400" dirty="0" smtClean="0"/>
              <a:t>Kaikilla perusjoukon jäsenillä sama todennäköisyys päätyä otokseen</a:t>
            </a:r>
          </a:p>
          <a:p>
            <a:pPr>
              <a:spcBef>
                <a:spcPts val="1800"/>
              </a:spcBef>
            </a:pPr>
            <a:r>
              <a:rPr lang="fi-FI" sz="2600" dirty="0" smtClean="0"/>
              <a:t>Menettely:</a:t>
            </a:r>
          </a:p>
          <a:p>
            <a:pPr lvl="1"/>
            <a:r>
              <a:rPr lang="fi-FI" sz="2200" dirty="0" smtClean="0"/>
              <a:t>Perusjoukon jäsenet järjestetään (esim. numeroidaan) </a:t>
            </a:r>
            <a:endParaRPr lang="fi-FI" sz="2200" dirty="0"/>
          </a:p>
          <a:p>
            <a:pPr lvl="1"/>
            <a:r>
              <a:rPr lang="fi-FI" sz="2200" dirty="0" smtClean="0"/>
              <a:t>Päätetään otoksen koko </a:t>
            </a:r>
            <a:r>
              <a:rPr lang="fi-FI" sz="2200" i="1" dirty="0" smtClean="0"/>
              <a:t>n</a:t>
            </a:r>
            <a:endParaRPr lang="fi-FI" sz="2200" i="1" dirty="0"/>
          </a:p>
          <a:p>
            <a:pPr lvl="1"/>
            <a:r>
              <a:rPr lang="fi-FI" sz="2200" dirty="0" smtClean="0"/>
              <a:t>Kerätään/luodaan satunnaislukuja yhtä paljon kuin on otoksen koko</a:t>
            </a:r>
          </a:p>
          <a:p>
            <a:pPr lvl="2"/>
            <a:r>
              <a:rPr lang="fi-FI" sz="1900" dirty="0" smtClean="0"/>
              <a:t>Esim. hatusta yksitellen nostamalla tai antamalla tietokoneen arpoa </a:t>
            </a:r>
            <a:endParaRPr lang="fi-FI" sz="1900" dirty="0"/>
          </a:p>
          <a:p>
            <a:pPr lvl="1"/>
            <a:r>
              <a:rPr lang="fi-FI" sz="2200" dirty="0" smtClean="0"/>
              <a:t>Poimitaan perusjoukosta satunnaislukujen mukaiset jäsenet otokseen</a:t>
            </a:r>
          </a:p>
          <a:p>
            <a:pPr>
              <a:spcBef>
                <a:spcPts val="1800"/>
              </a:spcBef>
            </a:pPr>
            <a:r>
              <a:rPr lang="fi-FI" sz="2600" dirty="0" smtClean="0"/>
              <a:t>Huomioitavaa:</a:t>
            </a:r>
          </a:p>
          <a:p>
            <a:pPr lvl="1"/>
            <a:r>
              <a:rPr lang="fi-FI" sz="2200" dirty="0" smtClean="0"/>
              <a:t>Helppo toteuttaa, jos on olemassa valmis numeroitu luettelo perusjoukosta eikä perusjoukko ole kovin suuri</a:t>
            </a:r>
          </a:p>
          <a:p>
            <a:pPr lvl="1"/>
            <a:r>
              <a:rPr lang="fi-FI" sz="2200" dirty="0" smtClean="0"/>
              <a:t>Otoksen koostumus saattaa vaihdella paljon, jos perusjoukko on kovin heterogeeninen</a:t>
            </a:r>
          </a:p>
          <a:p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35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Systemaattinen otanta</a:t>
            </a:r>
            <a:br>
              <a:rPr lang="fi-FI" sz="4000" b="1" dirty="0" smtClean="0"/>
            </a:br>
            <a:r>
              <a:rPr lang="fi-FI" sz="4000" dirty="0" smtClean="0"/>
              <a:t>(</a:t>
            </a:r>
            <a:r>
              <a:rPr lang="fi-FI" sz="4000" dirty="0" err="1" smtClean="0"/>
              <a:t>systematic</a:t>
            </a:r>
            <a:r>
              <a:rPr lang="fi-FI" sz="4000" dirty="0" smtClean="0"/>
              <a:t> </a:t>
            </a:r>
            <a:r>
              <a:rPr lang="fi-FI" sz="4000" dirty="0" err="1" smtClean="0"/>
              <a:t>random</a:t>
            </a:r>
            <a:r>
              <a:rPr lang="fi-FI" sz="4000" dirty="0" smtClean="0"/>
              <a:t> </a:t>
            </a:r>
            <a:r>
              <a:rPr lang="fi-FI" sz="4000" dirty="0" err="1" smtClean="0"/>
              <a:t>sampling</a:t>
            </a:r>
            <a:r>
              <a:rPr lang="fi-FI" sz="4000" dirty="0" smtClean="0"/>
              <a:t>)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84576"/>
          </a:xfrm>
        </p:spPr>
        <p:txBody>
          <a:bodyPr>
            <a:normAutofit fontScale="85000" lnSpcReduction="20000"/>
          </a:bodyPr>
          <a:lstStyle/>
          <a:p>
            <a:r>
              <a:rPr lang="fi-FI" sz="2800" dirty="0" smtClean="0"/>
              <a:t>Menettely:</a:t>
            </a:r>
          </a:p>
          <a:p>
            <a:pPr lvl="1"/>
            <a:r>
              <a:rPr lang="fi-FI" sz="2400" dirty="0" smtClean="0"/>
              <a:t>Perusjoukon jäsenet järjestetään jonoon (esim. numerointi) </a:t>
            </a:r>
            <a:endParaRPr lang="fi-FI" sz="2400" dirty="0"/>
          </a:p>
          <a:p>
            <a:pPr lvl="1"/>
            <a:r>
              <a:rPr lang="fi-FI" sz="2400" dirty="0" smtClean="0"/>
              <a:t>Päätetään otoksen koko </a:t>
            </a:r>
            <a:r>
              <a:rPr lang="fi-FI" sz="2400" i="1" dirty="0" smtClean="0"/>
              <a:t>n</a:t>
            </a:r>
            <a:endParaRPr lang="fi-FI" sz="2400" i="1" dirty="0"/>
          </a:p>
          <a:p>
            <a:pPr lvl="1">
              <a:spcBef>
                <a:spcPts val="600"/>
              </a:spcBef>
            </a:pPr>
            <a:r>
              <a:rPr lang="fi-FI" sz="2400" dirty="0" smtClean="0"/>
              <a:t>Poimintavälin </a:t>
            </a:r>
            <a:r>
              <a:rPr lang="fi-FI" sz="2400" i="1" dirty="0" smtClean="0"/>
              <a:t>k</a:t>
            </a:r>
            <a:r>
              <a:rPr lang="fi-FI" sz="2400" dirty="0" smtClean="0"/>
              <a:t> määrittäminen </a:t>
            </a:r>
          </a:p>
          <a:p>
            <a:pPr lvl="2"/>
            <a:r>
              <a:rPr lang="fi-FI" sz="2000" b="1" dirty="0"/>
              <a:t>Jos perusjoukon koko ei ole tunnettu</a:t>
            </a:r>
            <a:r>
              <a:rPr lang="fi-FI" sz="2000" dirty="0"/>
              <a:t>, valitaan itse haluttu väli, esim. </a:t>
            </a:r>
            <a:r>
              <a:rPr lang="fi-FI" sz="2000" i="1" dirty="0" smtClean="0"/>
              <a:t>k</a:t>
            </a:r>
            <a:r>
              <a:rPr lang="fi-FI" sz="2000" dirty="0" smtClean="0"/>
              <a:t> = 5</a:t>
            </a:r>
            <a:r>
              <a:rPr lang="fi-FI" sz="2000" dirty="0"/>
              <a:t>: =&gt; otokseen poimitaan perusjoukosta joka viides jäsen, kunnes otoskoko tulee täyteen</a:t>
            </a:r>
          </a:p>
          <a:p>
            <a:pPr lvl="2"/>
            <a:r>
              <a:rPr lang="fi-FI" sz="2000" b="1" dirty="0"/>
              <a:t>Jos perusjoukon koko </a:t>
            </a:r>
            <a:r>
              <a:rPr lang="fi-FI" sz="2000" b="1" i="1" dirty="0"/>
              <a:t>N</a:t>
            </a:r>
            <a:r>
              <a:rPr lang="fi-FI" sz="2000" b="1" dirty="0"/>
              <a:t> on tunnettu</a:t>
            </a:r>
            <a:r>
              <a:rPr lang="fi-FI" sz="2000" dirty="0"/>
              <a:t>, </a:t>
            </a:r>
            <a:r>
              <a:rPr lang="fi-FI" sz="2000" dirty="0" smtClean="0"/>
              <a:t>poimintaväli </a:t>
            </a:r>
            <a:r>
              <a:rPr lang="fi-FI" sz="2000" i="1" dirty="0" smtClean="0"/>
              <a:t>k</a:t>
            </a:r>
            <a:r>
              <a:rPr lang="fi-FI" sz="2000" dirty="0" smtClean="0"/>
              <a:t> = </a:t>
            </a:r>
            <a:r>
              <a:rPr lang="fi-FI" sz="2000" i="1" dirty="0" smtClean="0"/>
              <a:t>N</a:t>
            </a:r>
            <a:r>
              <a:rPr lang="fi-FI" sz="2000" dirty="0" smtClean="0"/>
              <a:t>/</a:t>
            </a:r>
            <a:r>
              <a:rPr lang="fi-FI" sz="2000" i="1" dirty="0" smtClean="0"/>
              <a:t>n </a:t>
            </a:r>
            <a:r>
              <a:rPr lang="fi-FI" sz="2000" dirty="0"/>
              <a:t>(tulos pyöristetään lähimpään kokonaislukuun</a:t>
            </a:r>
            <a:r>
              <a:rPr lang="fi-FI" sz="2000" dirty="0" smtClean="0"/>
              <a:t>)</a:t>
            </a:r>
            <a:endParaRPr lang="fi-FI" sz="2400" dirty="0" smtClean="0"/>
          </a:p>
          <a:p>
            <a:pPr lvl="1">
              <a:spcBef>
                <a:spcPts val="900"/>
              </a:spcBef>
            </a:pPr>
            <a:r>
              <a:rPr lang="fi-FI" sz="2400" dirty="0" smtClean="0"/>
              <a:t>Kuka on 1. mukaan poimittava tutkittava? =&gt; Arvotaan tutkittava perusjoukosta väliltä 1 - </a:t>
            </a:r>
            <a:r>
              <a:rPr lang="fi-FI" sz="2400" i="1" dirty="0" smtClean="0"/>
              <a:t>k</a:t>
            </a:r>
          </a:p>
          <a:p>
            <a:pPr lvl="1">
              <a:spcBef>
                <a:spcPts val="900"/>
              </a:spcBef>
            </a:pPr>
            <a:r>
              <a:rPr lang="fi-FI" sz="2400" dirty="0" smtClean="0"/>
              <a:t>Tämän jälkeen otokseen poimitaan tasavälisesti joka </a:t>
            </a:r>
            <a:r>
              <a:rPr lang="fi-FI" sz="2400" i="1" dirty="0" smtClean="0"/>
              <a:t>k</a:t>
            </a:r>
            <a:r>
              <a:rPr lang="fi-FI" sz="2400" dirty="0" smtClean="0"/>
              <a:t>:s tutkittava mukaan, kunnes haluttu otoskoko </a:t>
            </a:r>
            <a:r>
              <a:rPr lang="fi-FI" sz="2400" i="1" dirty="0" smtClean="0"/>
              <a:t>n</a:t>
            </a:r>
            <a:r>
              <a:rPr lang="fi-FI" sz="2400" dirty="0" smtClean="0"/>
              <a:t> on täynnä </a:t>
            </a:r>
          </a:p>
          <a:p>
            <a:pPr>
              <a:spcBef>
                <a:spcPts val="1800"/>
              </a:spcBef>
            </a:pPr>
            <a:r>
              <a:rPr lang="fi-FI" sz="2800" dirty="0" smtClean="0"/>
              <a:t>Huomioitavaa:</a:t>
            </a:r>
          </a:p>
          <a:p>
            <a:pPr lvl="1"/>
            <a:r>
              <a:rPr lang="fi-FI" sz="2400" dirty="0" smtClean="0"/>
              <a:t>Helppo toteuttaa, jos on olemassa valmis luettelo perusjoukosta eikä perusjoukko ole kovin suuri</a:t>
            </a:r>
          </a:p>
          <a:p>
            <a:pPr lvl="1"/>
            <a:r>
              <a:rPr lang="fi-FI" sz="2400" dirty="0"/>
              <a:t>Otoksen koostumus saattaa vaihdella paljon, jos perusjoukko on kovin </a:t>
            </a:r>
            <a:r>
              <a:rPr lang="fi-FI" sz="2400" dirty="0" smtClean="0"/>
              <a:t>heterogeeninen</a:t>
            </a:r>
          </a:p>
          <a:p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4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Ositettu otanta</a:t>
            </a:r>
            <a:br>
              <a:rPr lang="fi-FI" sz="4000" b="1" dirty="0" smtClean="0"/>
            </a:br>
            <a:r>
              <a:rPr lang="fi-FI" sz="4000" dirty="0" smtClean="0"/>
              <a:t>(</a:t>
            </a:r>
            <a:r>
              <a:rPr lang="fi-FI" sz="4000" dirty="0" err="1" smtClean="0"/>
              <a:t>Stratified</a:t>
            </a:r>
            <a:r>
              <a:rPr lang="fi-FI" sz="4000" dirty="0" smtClean="0"/>
              <a:t> </a:t>
            </a:r>
            <a:r>
              <a:rPr lang="fi-FI" sz="4000" dirty="0" err="1" smtClean="0"/>
              <a:t>sampling</a:t>
            </a:r>
            <a:r>
              <a:rPr lang="fi-FI" sz="4000" dirty="0" smtClean="0"/>
              <a:t>)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72608"/>
          </a:xfrm>
        </p:spPr>
        <p:txBody>
          <a:bodyPr>
            <a:normAutofit fontScale="92500" lnSpcReduction="20000"/>
          </a:bodyPr>
          <a:lstStyle/>
          <a:p>
            <a:r>
              <a:rPr lang="fi-FI" sz="2600" dirty="0" smtClean="0"/>
              <a:t>Menettely:</a:t>
            </a:r>
          </a:p>
          <a:p>
            <a:pPr lvl="1"/>
            <a:r>
              <a:rPr lang="fi-FI" sz="2200" dirty="0" smtClean="0"/>
              <a:t>Perusjoukko jaetaan ositteisiin (</a:t>
            </a:r>
            <a:r>
              <a:rPr lang="fi-FI" sz="2200" dirty="0" err="1" smtClean="0"/>
              <a:t>strata</a:t>
            </a:r>
            <a:r>
              <a:rPr lang="fi-FI" sz="2200" dirty="0" smtClean="0"/>
              <a:t>) siten, että </a:t>
            </a:r>
          </a:p>
          <a:p>
            <a:pPr lvl="2"/>
            <a:r>
              <a:rPr lang="fi-FI" sz="1900" dirty="0" smtClean="0"/>
              <a:t>kukin perusjoukon jäsen voi kuulua vain yhteen ositteeseen   </a:t>
            </a:r>
          </a:p>
          <a:p>
            <a:pPr lvl="2"/>
            <a:r>
              <a:rPr lang="fi-FI" sz="1900" dirty="0" smtClean="0"/>
              <a:t>Ositteet ovat tutkittavan asian suhteen mahd. homogeenisia</a:t>
            </a:r>
            <a:endParaRPr lang="fi-FI" sz="1900" dirty="0"/>
          </a:p>
          <a:p>
            <a:pPr lvl="1">
              <a:spcBef>
                <a:spcPts val="900"/>
              </a:spcBef>
            </a:pPr>
            <a:r>
              <a:rPr lang="fi-FI" sz="2200" dirty="0" smtClean="0"/>
              <a:t>Otos poimitaan kustakin ositteesta erikseen jotain todennäköisyyteen perustuvaa otantamenetelmää käyttäen</a:t>
            </a:r>
          </a:p>
          <a:p>
            <a:pPr lvl="1">
              <a:spcBef>
                <a:spcPts val="900"/>
              </a:spcBef>
            </a:pPr>
            <a:r>
              <a:rPr lang="fi-FI" sz="2200" dirty="0" smtClean="0"/>
              <a:t>Otos poimitaan kustakin ositteesta samalla logiikalla, esim. </a:t>
            </a:r>
          </a:p>
          <a:p>
            <a:pPr lvl="2"/>
            <a:r>
              <a:rPr lang="fi-FI" sz="1900" dirty="0" smtClean="0"/>
              <a:t>Kustakin ositteesta poimitaan sama määrä tutkittavia mukaan </a:t>
            </a:r>
          </a:p>
          <a:p>
            <a:pPr lvl="2"/>
            <a:r>
              <a:rPr lang="fi-FI" sz="1900" dirty="0" smtClean="0"/>
              <a:t>Kustakin ositteesta poimitaan sama %-osuus tutkittavia mukaan  </a:t>
            </a:r>
            <a:endParaRPr lang="fi-FI" sz="1900" dirty="0"/>
          </a:p>
          <a:p>
            <a:pPr lvl="1">
              <a:spcBef>
                <a:spcPts val="900"/>
              </a:spcBef>
            </a:pPr>
            <a:r>
              <a:rPr lang="fi-FI" sz="2200" dirty="0" smtClean="0"/>
              <a:t>Lopullinen otoskoko </a:t>
            </a:r>
            <a:r>
              <a:rPr lang="fi-FI" sz="2200" i="1" dirty="0" smtClean="0"/>
              <a:t>n </a:t>
            </a:r>
            <a:r>
              <a:rPr lang="fi-FI" sz="2200" dirty="0" smtClean="0"/>
              <a:t>on kaikista ositteista poimittujen tutkittavien yhteenlaskettu määrä</a:t>
            </a:r>
          </a:p>
          <a:p>
            <a:pPr>
              <a:spcBef>
                <a:spcPts val="1800"/>
              </a:spcBef>
            </a:pPr>
            <a:r>
              <a:rPr lang="fi-FI" sz="2600" dirty="0" smtClean="0"/>
              <a:t>Huomioitavaa</a:t>
            </a:r>
          </a:p>
          <a:p>
            <a:pPr lvl="1"/>
            <a:r>
              <a:rPr lang="fi-FI" sz="2200" dirty="0" smtClean="0"/>
              <a:t>Perusjoukko on tunnettava etukäteen, jotta ositteisiin jakaminen onnistuu halutulla tavalla</a:t>
            </a:r>
          </a:p>
          <a:p>
            <a:pPr lvl="1"/>
            <a:r>
              <a:rPr lang="fi-FI" sz="2200" dirty="0" smtClean="0"/>
              <a:t>Jos perusjoukon ositus onnistuu järkevästi, ositettu otanta antaa tarkempia tuloksia kuin yksinkertainen satunnaisotanta</a:t>
            </a:r>
          </a:p>
          <a:p>
            <a:pPr lvl="2"/>
            <a:r>
              <a:rPr lang="fi-FI" sz="1900" dirty="0" smtClean="0"/>
              <a:t>Voidaan  varmistaa esim. erilaisten vähemmistöryhmien mukanaolo</a:t>
            </a:r>
          </a:p>
          <a:p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8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Ryväsotanta</a:t>
            </a:r>
            <a:br>
              <a:rPr lang="fi-FI" sz="4000" b="1" dirty="0" smtClean="0"/>
            </a:br>
            <a:r>
              <a:rPr lang="fi-FI" sz="4000" dirty="0" smtClean="0"/>
              <a:t>(Cluster </a:t>
            </a:r>
            <a:r>
              <a:rPr lang="fi-FI" sz="4000" dirty="0" err="1" smtClean="0"/>
              <a:t>sampling</a:t>
            </a:r>
            <a:r>
              <a:rPr lang="fi-FI" sz="4000" dirty="0" smtClean="0"/>
              <a:t>)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72608"/>
          </a:xfrm>
        </p:spPr>
        <p:txBody>
          <a:bodyPr>
            <a:normAutofit fontScale="85000" lnSpcReduction="20000"/>
          </a:bodyPr>
          <a:lstStyle/>
          <a:p>
            <a:r>
              <a:rPr lang="fi-FI" sz="2800" dirty="0" smtClean="0"/>
              <a:t>Perusjoukko jaetaan toisensa poissulkeviin joukkoihin eli rypäisiin </a:t>
            </a:r>
          </a:p>
          <a:p>
            <a:pPr lvl="1"/>
            <a:r>
              <a:rPr lang="fi-FI" sz="2400" dirty="0" smtClean="0"/>
              <a:t>Kunkin rypään tulisi olla ominaisuuksiltaan samanlainen  kuin  perusjoukko</a:t>
            </a:r>
          </a:p>
          <a:p>
            <a:pPr lvl="1"/>
            <a:r>
              <a:rPr lang="fi-FI" sz="2400" dirty="0" smtClean="0"/>
              <a:t>Esim. Suomessa rypäitä voisivat olla vaalipiirit, kaupungit, koulut, …</a:t>
            </a:r>
          </a:p>
          <a:p>
            <a:pPr>
              <a:spcBef>
                <a:spcPts val="1200"/>
              </a:spcBef>
            </a:pPr>
            <a:r>
              <a:rPr lang="fi-FI" sz="2800" dirty="0"/>
              <a:t>Menettely:</a:t>
            </a:r>
            <a:endParaRPr lang="fi-FI" sz="2800" dirty="0" smtClean="0"/>
          </a:p>
          <a:p>
            <a:pPr lvl="1"/>
            <a:r>
              <a:rPr lang="fi-FI" sz="2400" dirty="0" smtClean="0"/>
              <a:t>Päätetään rypäitä koskeva otoskoko (esim. 50 suomalaista kaupunkia).</a:t>
            </a:r>
          </a:p>
          <a:p>
            <a:pPr lvl="1">
              <a:spcBef>
                <a:spcPts val="900"/>
              </a:spcBef>
            </a:pPr>
            <a:r>
              <a:rPr lang="fi-FI" sz="2400" dirty="0" smtClean="0"/>
              <a:t>Poimitaan jollakin todennäköisyyteen perustuvalla otantamenetelmällä halutun kokoinen </a:t>
            </a:r>
            <a:r>
              <a:rPr lang="fi-FI" sz="2400" u="sng" dirty="0" smtClean="0"/>
              <a:t>otos rypäistä</a:t>
            </a:r>
            <a:r>
              <a:rPr lang="fi-FI" sz="2400" dirty="0" smtClean="0"/>
              <a:t>.</a:t>
            </a:r>
          </a:p>
          <a:p>
            <a:pPr lvl="1">
              <a:spcBef>
                <a:spcPts val="900"/>
              </a:spcBef>
            </a:pPr>
            <a:r>
              <a:rPr lang="fi-FI" sz="2400" dirty="0" smtClean="0"/>
              <a:t>Tämän jälkeen  2 vaihtoehtoa:</a:t>
            </a:r>
          </a:p>
          <a:p>
            <a:pPr lvl="2"/>
            <a:r>
              <a:rPr lang="fi-FI" sz="2100" dirty="0" smtClean="0"/>
              <a:t>Tehdään kokonaistutkimus poimituista rypäistä. </a:t>
            </a:r>
          </a:p>
          <a:p>
            <a:pPr lvl="3"/>
            <a:r>
              <a:rPr lang="fi-FI" sz="1700" dirty="0" smtClean="0"/>
              <a:t>Esim. jos ryväs on kaupunki ja otokseen on poimittu mukaan satunnaisesti 50 kaupunkia Suomesta, kokonaisotantaa noudattaen tutkimuksen lopulliseen otokseen tulee mukaan näiden 50 kaupungin </a:t>
            </a:r>
            <a:r>
              <a:rPr lang="fi-FI" sz="1700" u="sng" dirty="0" smtClean="0"/>
              <a:t>kaikki asukkaat</a:t>
            </a:r>
            <a:r>
              <a:rPr lang="fi-FI" sz="1700" dirty="0" smtClean="0"/>
              <a:t>.</a:t>
            </a:r>
          </a:p>
          <a:p>
            <a:pPr lvl="2">
              <a:spcBef>
                <a:spcPts val="1200"/>
              </a:spcBef>
            </a:pPr>
            <a:r>
              <a:rPr lang="fi-FI" sz="2100" dirty="0" smtClean="0"/>
              <a:t>Tehdään vielä otanta rypäiden sisällä </a:t>
            </a:r>
          </a:p>
          <a:p>
            <a:pPr lvl="3">
              <a:spcBef>
                <a:spcPts val="600"/>
              </a:spcBef>
            </a:pPr>
            <a:r>
              <a:rPr lang="fi-FI" sz="1700" dirty="0" smtClean="0"/>
              <a:t>esim. kustakin em. 50 kaupungista poimitaan jollakin otantamenetelmällä mukaan vaikkapa 200 aikuista. =&gt; lopullinen tutkittavien määrä on tällöin 50*200 = 10000 aikuista.</a:t>
            </a:r>
          </a:p>
          <a:p>
            <a:pPr>
              <a:spcBef>
                <a:spcPts val="1800"/>
              </a:spcBef>
            </a:pPr>
            <a:r>
              <a:rPr lang="fi-FI" sz="2800" dirty="0" smtClean="0"/>
              <a:t>Huomioitavaa</a:t>
            </a:r>
          </a:p>
          <a:p>
            <a:pPr lvl="1"/>
            <a:r>
              <a:rPr lang="fi-FI" sz="2400" dirty="0" smtClean="0"/>
              <a:t>Rypäät eivät aina ole keskenään homogeenisia (vrt. ositettu otanta) tai edusta perusjoukkoa</a:t>
            </a:r>
          </a:p>
        </p:txBody>
      </p:sp>
    </p:spTree>
    <p:extLst>
      <p:ext uri="{BB962C8B-B14F-4D97-AF65-F5344CB8AC3E}">
        <p14:creationId xmlns:p14="http://schemas.microsoft.com/office/powerpoint/2010/main" val="316182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Harkinnanvarainen otanta</a:t>
            </a:r>
            <a:br>
              <a:rPr lang="fi-FI" sz="4000" b="1" dirty="0" smtClean="0"/>
            </a:br>
            <a:r>
              <a:rPr lang="fi-FI" sz="4000" dirty="0" smtClean="0"/>
              <a:t>(</a:t>
            </a:r>
            <a:r>
              <a:rPr lang="fi-FI" sz="4000" dirty="0" err="1" smtClean="0"/>
              <a:t>convenience</a:t>
            </a:r>
            <a:r>
              <a:rPr lang="fi-FI" sz="4000" dirty="0" smtClean="0"/>
              <a:t> </a:t>
            </a:r>
            <a:r>
              <a:rPr lang="fi-FI" sz="4000" dirty="0" err="1" smtClean="0"/>
              <a:t>sampling</a:t>
            </a:r>
            <a:r>
              <a:rPr lang="fi-FI" sz="4000" dirty="0" smtClean="0"/>
              <a:t>)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006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fi-FI" sz="2400" b="1" dirty="0" smtClean="0"/>
              <a:t>Tutkittavat valitaan näytteeseen harkitusti, mutta kuitenkin niin, että pyritään mahd. objektiiviseen ja tasapuoliseen tulokseen</a:t>
            </a:r>
            <a:r>
              <a:rPr lang="fi-FI" sz="2400" dirty="0" smtClean="0"/>
              <a:t>.</a:t>
            </a:r>
          </a:p>
          <a:p>
            <a:pPr lvl="1">
              <a:spcBef>
                <a:spcPts val="1200"/>
              </a:spcBef>
            </a:pPr>
            <a:r>
              <a:rPr lang="fi-FI" sz="2000" dirty="0"/>
              <a:t>Kyseessä ei ole otos vaan </a:t>
            </a:r>
            <a:r>
              <a:rPr lang="fi-FI" sz="2000" dirty="0" smtClean="0"/>
              <a:t>näyte!</a:t>
            </a:r>
          </a:p>
          <a:p>
            <a:pPr>
              <a:spcBef>
                <a:spcPts val="1800"/>
              </a:spcBef>
            </a:pPr>
            <a:r>
              <a:rPr lang="fi-FI" sz="2400" dirty="0" smtClean="0"/>
              <a:t>Voidaan saada aikaiseksi perusjoukkoa edustava joukko tutkittavia, ja siten </a:t>
            </a:r>
            <a:r>
              <a:rPr lang="fi-FI" sz="2400" dirty="0" err="1" smtClean="0"/>
              <a:t>tälläiseen</a:t>
            </a:r>
            <a:r>
              <a:rPr lang="fi-FI" sz="2400" dirty="0" smtClean="0"/>
              <a:t> näytteeseen perustuvat tulokset voivat olla melko luotettavia.</a:t>
            </a:r>
          </a:p>
          <a:p>
            <a:pPr lvl="1">
              <a:spcBef>
                <a:spcPts val="1800"/>
              </a:spcBef>
            </a:pPr>
            <a:r>
              <a:rPr lang="fi-FI" sz="2000" dirty="0" smtClean="0"/>
              <a:t>Esim. Childcare-hankkeen v. </a:t>
            </a:r>
            <a:r>
              <a:rPr lang="fi-FI" sz="2000" dirty="0"/>
              <a:t>2016 kyselytutkimus </a:t>
            </a:r>
            <a:r>
              <a:rPr lang="fi-FI" sz="2000" dirty="0" smtClean="0">
                <a:hlinkClick r:id="rId2"/>
              </a:rPr>
              <a:t>http</a:t>
            </a:r>
            <a:r>
              <a:rPr lang="fi-FI" sz="2000" dirty="0">
                <a:hlinkClick r:id="rId2"/>
              </a:rPr>
              <a:t>://</a:t>
            </a:r>
            <a:r>
              <a:rPr lang="fi-FI" sz="2000" dirty="0" smtClean="0">
                <a:hlinkClick r:id="rId2"/>
              </a:rPr>
              <a:t>www.julkari.fi/bitstream/handle/10024/132438/URN_ISBN_978-952-302-869-2.pdf?sequence=1</a:t>
            </a:r>
            <a:endParaRPr lang="fi-FI" sz="2000" dirty="0" smtClean="0"/>
          </a:p>
          <a:p>
            <a:pPr>
              <a:spcBef>
                <a:spcPts val="1800"/>
              </a:spcBef>
            </a:pPr>
            <a:r>
              <a:rPr lang="fi-FI" sz="2400" b="1" dirty="0" smtClean="0"/>
              <a:t>Mukavuusotanta</a:t>
            </a:r>
            <a:r>
              <a:rPr lang="fi-FI" sz="2400" dirty="0" smtClean="0"/>
              <a:t>: valitaan tutkittavat helpoimmalla mahdollisella tavalla</a:t>
            </a:r>
          </a:p>
          <a:p>
            <a:pPr lvl="1">
              <a:spcBef>
                <a:spcPts val="1200"/>
              </a:spcBef>
            </a:pPr>
            <a:r>
              <a:rPr lang="fi-FI" sz="2000" dirty="0" smtClean="0"/>
              <a:t>Esim. halutaan tutkia yläkoulun oppilaita, ja tutkija tuntee erään ison yläkoulun rehtorin hyvin. Niinpä tutkija ottaa yhteyttä tuttavarehtoriin ja pyytää lupaa kerätä aineistoa tämän koulusta.</a:t>
            </a:r>
          </a:p>
        </p:txBody>
      </p:sp>
    </p:spTree>
    <p:extLst>
      <p:ext uri="{BB962C8B-B14F-4D97-AF65-F5344CB8AC3E}">
        <p14:creationId xmlns:p14="http://schemas.microsoft.com/office/powerpoint/2010/main" val="54499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Kiintiöotanta</a:t>
            </a:r>
            <a:br>
              <a:rPr lang="fi-FI" sz="4000" b="1" dirty="0" smtClean="0"/>
            </a:br>
            <a:r>
              <a:rPr lang="fi-FI" sz="4000" dirty="0" smtClean="0"/>
              <a:t>(</a:t>
            </a:r>
            <a:r>
              <a:rPr lang="fi-FI" sz="4000" dirty="0" err="1" smtClean="0"/>
              <a:t>Quota</a:t>
            </a:r>
            <a:r>
              <a:rPr lang="fi-FI" sz="4000" dirty="0" smtClean="0"/>
              <a:t> </a:t>
            </a:r>
            <a:r>
              <a:rPr lang="fi-FI" sz="4000" dirty="0" err="1" smtClean="0"/>
              <a:t>sampling</a:t>
            </a:r>
            <a:r>
              <a:rPr lang="fi-FI" sz="4000" dirty="0" smtClean="0"/>
              <a:t>)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70360"/>
            <a:ext cx="8784976" cy="5112568"/>
          </a:xfrm>
        </p:spPr>
        <p:txBody>
          <a:bodyPr>
            <a:normAutofit/>
          </a:bodyPr>
          <a:lstStyle/>
          <a:p>
            <a:r>
              <a:rPr lang="fi-FI" sz="2400" dirty="0" smtClean="0"/>
              <a:t>Perusjoukko jaetaan luokkiin/kiintiöihin (</a:t>
            </a:r>
            <a:r>
              <a:rPr lang="fi-FI" sz="2400" dirty="0" err="1" smtClean="0"/>
              <a:t>quota</a:t>
            </a:r>
            <a:r>
              <a:rPr lang="fi-FI" sz="2400" dirty="0" smtClean="0"/>
              <a:t>) jonkin/joidenkin tutkittavien asioiden suhteen.</a:t>
            </a:r>
          </a:p>
          <a:p>
            <a:pPr lvl="1"/>
            <a:r>
              <a:rPr lang="fi-FI" sz="2000" dirty="0" smtClean="0"/>
              <a:t>Esim. sukupuoli, ikä tai bruttotulot</a:t>
            </a:r>
          </a:p>
          <a:p>
            <a:pPr lvl="1"/>
            <a:r>
              <a:rPr lang="fi-FI" sz="2000" dirty="0" smtClean="0"/>
              <a:t>Kyseessä näyte, ei otos!</a:t>
            </a:r>
          </a:p>
          <a:p>
            <a:pPr>
              <a:spcBef>
                <a:spcPts val="1800"/>
              </a:spcBef>
            </a:pPr>
            <a:r>
              <a:rPr lang="fi-FI" sz="2400" dirty="0" smtClean="0"/>
              <a:t>Päätetään haluttu tutkittavien kokonaismäärä ja kuhunkin kiintiöön otettavien tutkittavien määrä </a:t>
            </a:r>
          </a:p>
          <a:p>
            <a:pPr>
              <a:spcBef>
                <a:spcPts val="1800"/>
              </a:spcBef>
            </a:pPr>
            <a:r>
              <a:rPr lang="fi-FI" sz="2400" dirty="0" smtClean="0"/>
              <a:t>Poimitaan kustakin </a:t>
            </a:r>
            <a:r>
              <a:rPr lang="fi-FI" sz="2400" dirty="0"/>
              <a:t> </a:t>
            </a:r>
            <a:r>
              <a:rPr lang="fi-FI" sz="2400" dirty="0" smtClean="0"/>
              <a:t>kiintiöstä haluttu määrä tutkittavia.</a:t>
            </a:r>
          </a:p>
          <a:p>
            <a:pPr lvl="1"/>
            <a:r>
              <a:rPr lang="fi-FI" sz="2000" dirty="0" smtClean="0"/>
              <a:t>Esim. miesten kiintiöstä valitaan tutkittavia niin kauan, kunnes haluttu määrä miehiä on saatu kasaan. Tämän jälkeen miehiä ei voi poimia enää näytteeseen.</a:t>
            </a:r>
          </a:p>
          <a:p>
            <a:pPr lvl="1"/>
            <a:r>
              <a:rPr lang="fi-FI" sz="2000" dirty="0" smtClean="0"/>
              <a:t>Poimintaa jatketaan, kunnes jokainen haluttu kiintiö on täynnä. </a:t>
            </a:r>
          </a:p>
        </p:txBody>
      </p:sp>
    </p:spTree>
    <p:extLst>
      <p:ext uri="{BB962C8B-B14F-4D97-AF65-F5344CB8AC3E}">
        <p14:creationId xmlns:p14="http://schemas.microsoft.com/office/powerpoint/2010/main" val="26953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Kato</a:t>
            </a:r>
            <a:br>
              <a:rPr lang="fi-FI" sz="4000" b="1" dirty="0" smtClean="0"/>
            </a:br>
            <a:r>
              <a:rPr lang="fi-FI" sz="4000" dirty="0" smtClean="0"/>
              <a:t>(</a:t>
            </a:r>
            <a:r>
              <a:rPr lang="fi-FI" sz="4000" dirty="0" err="1" smtClean="0"/>
              <a:t>non-response</a:t>
            </a:r>
            <a:r>
              <a:rPr lang="fi-FI" sz="4000" dirty="0" smtClean="0"/>
              <a:t>)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472608"/>
          </a:xfrm>
        </p:spPr>
        <p:txBody>
          <a:bodyPr>
            <a:normAutofit fontScale="92500" lnSpcReduction="10000"/>
          </a:bodyPr>
          <a:lstStyle/>
          <a:p>
            <a:r>
              <a:rPr lang="fi-FI" sz="2600" dirty="0" smtClean="0"/>
              <a:t>Katoa eli vastaamattomuutta/tavoittamattomuutta voi tapahtua useista eri syistä.</a:t>
            </a:r>
          </a:p>
          <a:p>
            <a:pPr lvl="1"/>
            <a:r>
              <a:rPr lang="fi-FI" sz="2200" dirty="0" smtClean="0"/>
              <a:t>Otoksessa mukana olevaa tutkittavaa ei tavoiteta</a:t>
            </a:r>
          </a:p>
          <a:p>
            <a:pPr lvl="1"/>
            <a:r>
              <a:rPr lang="fi-FI" sz="2200" dirty="0" smtClean="0"/>
              <a:t>Otoksessa mukana oleva tutkittava on tavoitettu, mutta</a:t>
            </a:r>
          </a:p>
          <a:p>
            <a:pPr lvl="2"/>
            <a:r>
              <a:rPr lang="fi-FI" sz="1900" dirty="0" smtClean="0"/>
              <a:t>Hän ei halua osallistua tutkimukseen</a:t>
            </a:r>
          </a:p>
          <a:p>
            <a:pPr lvl="2"/>
            <a:r>
              <a:rPr lang="fi-FI" sz="1900" dirty="0" smtClean="0"/>
              <a:t>Hän osallistuu tutkimukseen, mutta vastaa vain osaan kysymyksistä</a:t>
            </a:r>
          </a:p>
          <a:p>
            <a:pPr>
              <a:spcBef>
                <a:spcPts val="1200"/>
              </a:spcBef>
            </a:pPr>
            <a:r>
              <a:rPr lang="fi-FI" sz="2600" dirty="0" smtClean="0"/>
              <a:t>Kadon vuoksi lopullinen otos on pienempi kuin alkuperäinen otos.</a:t>
            </a:r>
          </a:p>
          <a:p>
            <a:pPr>
              <a:spcBef>
                <a:spcPts val="1200"/>
              </a:spcBef>
            </a:pPr>
            <a:r>
              <a:rPr lang="fi-FI" sz="2600" dirty="0" smtClean="0">
                <a:solidFill>
                  <a:srgbClr val="000000"/>
                </a:solidFill>
              </a:rPr>
              <a:t>Kato </a:t>
            </a:r>
            <a:r>
              <a:rPr lang="fi-FI" sz="2600" dirty="0">
                <a:solidFill>
                  <a:srgbClr val="000000"/>
                </a:solidFill>
              </a:rPr>
              <a:t>tuottaa ongelmia, jos se on </a:t>
            </a:r>
            <a:r>
              <a:rPr lang="fi-FI" sz="2600" dirty="0" smtClean="0">
                <a:solidFill>
                  <a:srgbClr val="000000"/>
                </a:solidFill>
              </a:rPr>
              <a:t>systemaattista!</a:t>
            </a:r>
          </a:p>
          <a:p>
            <a:pPr lvl="1"/>
            <a:r>
              <a:rPr lang="fi-FI" sz="2200" dirty="0" smtClean="0"/>
              <a:t>Vastaako lopullinen otos perusjoukkoa?</a:t>
            </a:r>
          </a:p>
          <a:p>
            <a:pPr lvl="1"/>
            <a:r>
              <a:rPr lang="fi-FI" sz="2200" dirty="0" smtClean="0"/>
              <a:t>Vastaamatta </a:t>
            </a:r>
            <a:r>
              <a:rPr lang="fi-FI" sz="2200" dirty="0"/>
              <a:t>jättäneet voivat olla erilaisia kuin vastanneet.</a:t>
            </a:r>
          </a:p>
          <a:p>
            <a:pPr>
              <a:spcBef>
                <a:spcPts val="1200"/>
              </a:spcBef>
            </a:pPr>
            <a:r>
              <a:rPr lang="fi-FI" sz="2600" dirty="0" smtClean="0"/>
              <a:t>Jos lopullinen otos ei vastaa perusjoukkoa, pitää poikkeavuudet raportoida ja perusjoukko (keneen  tulokset voidaan yleistää) määritellä uudelleen.</a:t>
            </a:r>
          </a:p>
          <a:p>
            <a:pPr>
              <a:spcBef>
                <a:spcPts val="1200"/>
              </a:spcBef>
            </a:pPr>
            <a:r>
              <a:rPr lang="fi-FI" sz="2600" dirty="0" smtClean="0"/>
              <a:t>Kato aina kuvattava tutkimusraportissa!</a:t>
            </a:r>
            <a:endParaRPr lang="fi-FI" sz="2200" dirty="0" smtClean="0"/>
          </a:p>
        </p:txBody>
      </p:sp>
    </p:spTree>
    <p:extLst>
      <p:ext uri="{BB962C8B-B14F-4D97-AF65-F5344CB8AC3E}">
        <p14:creationId xmlns:p14="http://schemas.microsoft.com/office/powerpoint/2010/main" val="61361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fi-FI" sz="4000" b="1" dirty="0" smtClean="0"/>
              <a:t>Otoskoko </a:t>
            </a:r>
            <a:r>
              <a:rPr lang="fi-FI" sz="4000" b="1" i="1" dirty="0" smtClean="0"/>
              <a:t>n</a:t>
            </a:r>
            <a:r>
              <a:rPr lang="fi-FI" sz="4000" b="1" dirty="0" smtClean="0"/>
              <a:t/>
            </a:r>
            <a:br>
              <a:rPr lang="fi-FI" sz="4000" b="1" dirty="0" smtClean="0"/>
            </a:br>
            <a:r>
              <a:rPr lang="fi-FI" sz="4000" dirty="0" smtClean="0"/>
              <a:t>(</a:t>
            </a:r>
            <a:r>
              <a:rPr lang="fi-FI" sz="4000" dirty="0" err="1" smtClean="0"/>
              <a:t>sample</a:t>
            </a:r>
            <a:r>
              <a:rPr lang="fi-FI" sz="4000" dirty="0" smtClean="0"/>
              <a:t> </a:t>
            </a:r>
            <a:r>
              <a:rPr lang="fi-FI" sz="4000" dirty="0" err="1" smtClean="0"/>
              <a:t>size</a:t>
            </a:r>
            <a:r>
              <a:rPr lang="fi-FI" sz="4000" dirty="0" smtClean="0"/>
              <a:t>)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328592"/>
          </a:xfrm>
        </p:spPr>
        <p:txBody>
          <a:bodyPr>
            <a:normAutofit fontScale="92500" lnSpcReduction="10000"/>
          </a:bodyPr>
          <a:lstStyle/>
          <a:p>
            <a:r>
              <a:rPr lang="fi-FI" sz="2400" dirty="0"/>
              <a:t>Riippuu tutkimusongelmasta, tutkimusasetelmasta ja resursseista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Ei </a:t>
            </a:r>
            <a:r>
              <a:rPr lang="fi-FI" sz="2400" dirty="0"/>
              <a:t>voi sanoa tarkasti, kuinka paljon tutkittavia pitää olla </a:t>
            </a:r>
            <a:r>
              <a:rPr lang="fi-FI" sz="2400" dirty="0" smtClean="0"/>
              <a:t>tutkimuksessa, mutta n</a:t>
            </a:r>
            <a:r>
              <a:rPr lang="fi-FI" sz="2400" dirty="0" smtClean="0">
                <a:ea typeface="MS PGothic" pitchFamily="34" charset="-128"/>
              </a:rPr>
              <a:t>yrkkisääntöjä on olemassa</a:t>
            </a:r>
          </a:p>
          <a:p>
            <a:pPr lvl="1">
              <a:defRPr/>
            </a:pPr>
            <a:r>
              <a:rPr lang="fi-FI" sz="2000" dirty="0"/>
              <a:t>Perusjoukon heterogeenisuus</a:t>
            </a:r>
          </a:p>
          <a:p>
            <a:pPr lvl="2">
              <a:defRPr/>
            </a:pPr>
            <a:r>
              <a:rPr lang="fi-FI" sz="1800" dirty="0"/>
              <a:t>Mitä monimuotoisempi perusjoukko, sitä suurempi otos</a:t>
            </a:r>
          </a:p>
          <a:p>
            <a:pPr lvl="2">
              <a:defRPr/>
            </a:pPr>
            <a:r>
              <a:rPr lang="fi-FI" sz="1800" dirty="0"/>
              <a:t>Mitä enemmän hajontaa tutkittavissa ominaisuuksissa esiintyy, sitä suurempi otoksen tulee olla. </a:t>
            </a:r>
          </a:p>
          <a:p>
            <a:pPr lvl="1">
              <a:spcBef>
                <a:spcPts val="600"/>
              </a:spcBef>
            </a:pPr>
            <a:r>
              <a:rPr lang="fi-FI" sz="2000" dirty="0" smtClean="0">
                <a:ea typeface="MS PGothic" pitchFamily="34" charset="-128"/>
              </a:rPr>
              <a:t>Kuinka yksityiskohtaisia tietoja halutaan?</a:t>
            </a:r>
          </a:p>
          <a:p>
            <a:pPr lvl="2"/>
            <a:r>
              <a:rPr lang="fi-FI" sz="1800" dirty="0" smtClean="0">
                <a:ea typeface="MS PGothic" pitchFamily="34" charset="-128"/>
              </a:rPr>
              <a:t>Karkeiden </a:t>
            </a:r>
            <a:r>
              <a:rPr lang="fi-FI" sz="1800" dirty="0">
                <a:ea typeface="MS PGothic" pitchFamily="34" charset="-128"/>
              </a:rPr>
              <a:t>erojen selvittäminen mahdollista pienelläkin </a:t>
            </a:r>
            <a:r>
              <a:rPr lang="fi-FI" sz="1800" dirty="0" smtClean="0">
                <a:ea typeface="MS PGothic" pitchFamily="34" charset="-128"/>
              </a:rPr>
              <a:t>aineistolla</a:t>
            </a:r>
          </a:p>
          <a:p>
            <a:pPr lvl="2"/>
            <a:r>
              <a:rPr lang="fi-FI" sz="1800" dirty="0" smtClean="0">
                <a:ea typeface="MS PGothic" pitchFamily="34" charset="-128"/>
              </a:rPr>
              <a:t>Yksityiskohtainen </a:t>
            </a:r>
            <a:r>
              <a:rPr lang="fi-FI" sz="1800" dirty="0">
                <a:ea typeface="MS PGothic" pitchFamily="34" charset="-128"/>
              </a:rPr>
              <a:t>analyysi ja erilaisiin osaryhmiin jakaminen edellyttää </a:t>
            </a:r>
            <a:r>
              <a:rPr lang="fi-FI" sz="1800" dirty="0" smtClean="0">
                <a:ea typeface="MS PGothic" pitchFamily="34" charset="-128"/>
              </a:rPr>
              <a:t>suurehkoa </a:t>
            </a:r>
            <a:r>
              <a:rPr lang="fi-FI" sz="1800" dirty="0">
                <a:ea typeface="MS PGothic" pitchFamily="34" charset="-128"/>
              </a:rPr>
              <a:t>aineistoa </a:t>
            </a:r>
          </a:p>
          <a:p>
            <a:pPr>
              <a:spcBef>
                <a:spcPts val="1200"/>
              </a:spcBef>
            </a:pPr>
            <a:r>
              <a:rPr lang="fi-FI" altLang="fi-FI" sz="2400" dirty="0"/>
              <a:t>Otoskoko ei ole kiinni perusjoukon koosta, eikä otoksen koon kasvattaminen automaattisesti lisää sen edustavuutta</a:t>
            </a:r>
            <a:r>
              <a:rPr lang="fi-FI" altLang="fi-FI" sz="24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fi-FI" altLang="fi-FI" sz="2400" dirty="0" smtClean="0"/>
              <a:t>Katoa kannattaa ennakoida otoskokoa päätettäessä =&gt; lopullisen otoksen tulisi vielä mahdollistaa tutkimusongelmaan vastaamiseen tarvittavat tilastolliset analyysit.</a:t>
            </a:r>
            <a:endParaRPr lang="fi-FI" altLang="fi-FI" sz="2400" dirty="0"/>
          </a:p>
        </p:txBody>
      </p:sp>
    </p:spTree>
    <p:extLst>
      <p:ext uri="{BB962C8B-B14F-4D97-AF65-F5344CB8AC3E}">
        <p14:creationId xmlns:p14="http://schemas.microsoft.com/office/powerpoint/2010/main" val="55304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026"/>
          </a:xfrm>
          <a:solidFill>
            <a:srgbClr val="FFFF99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fi-FI" sz="4000" b="1" dirty="0" smtClean="0">
                <a:latin typeface="+mj-lt"/>
              </a:rPr>
              <a:t>Otoskoko </a:t>
            </a:r>
            <a:r>
              <a:rPr lang="fi-FI" sz="4000" b="1" i="1" dirty="0" smtClean="0">
                <a:latin typeface="+mj-lt"/>
              </a:rPr>
              <a:t>n</a:t>
            </a:r>
          </a:p>
        </p:txBody>
      </p:sp>
      <p:sp>
        <p:nvSpPr>
          <p:cNvPr id="8195" name="Sisällön paikkamerkki 2"/>
          <p:cNvSpPr>
            <a:spLocks noGrp="1"/>
          </p:cNvSpPr>
          <p:nvPr>
            <p:ph sz="half" idx="1"/>
          </p:nvPr>
        </p:nvSpPr>
        <p:spPr>
          <a:xfrm>
            <a:off x="444110" y="2659153"/>
            <a:ext cx="4106008" cy="38884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sz="2400" dirty="0" smtClean="0"/>
              <a:t>Alle 15 tutkittavaa</a:t>
            </a:r>
          </a:p>
          <a:p>
            <a:pPr lvl="1">
              <a:defRPr/>
            </a:pPr>
            <a:r>
              <a:rPr lang="fi-FI" sz="2000" dirty="0" smtClean="0"/>
              <a:t>Esitutkimus (pilotti), alustava testaus</a:t>
            </a:r>
          </a:p>
          <a:p>
            <a:pPr>
              <a:defRPr/>
            </a:pPr>
            <a:r>
              <a:rPr lang="fi-FI" sz="2400" dirty="0" smtClean="0"/>
              <a:t>15</a:t>
            </a:r>
            <a:r>
              <a:rPr lang="fi-FI" sz="2400" dirty="0"/>
              <a:t>–</a:t>
            </a:r>
            <a:r>
              <a:rPr lang="fi-FI" sz="2400" dirty="0" smtClean="0"/>
              <a:t>100</a:t>
            </a:r>
          </a:p>
          <a:p>
            <a:pPr lvl="1">
              <a:defRPr/>
            </a:pPr>
            <a:r>
              <a:rPr lang="fi-FI" sz="2000" dirty="0" smtClean="0"/>
              <a:t>kokeellinen tutkimus</a:t>
            </a:r>
          </a:p>
          <a:p>
            <a:pPr>
              <a:defRPr/>
            </a:pPr>
            <a:r>
              <a:rPr lang="fi-FI" sz="2400" dirty="0" smtClean="0"/>
              <a:t>100–300</a:t>
            </a:r>
          </a:p>
          <a:p>
            <a:pPr lvl="1">
              <a:defRPr/>
            </a:pPr>
            <a:r>
              <a:rPr lang="fi-FI" sz="2000" dirty="0" smtClean="0"/>
              <a:t>kun kohderyhmä suppea ja tuloksia tarkastellaan kokonaistasolla</a:t>
            </a:r>
          </a:p>
        </p:txBody>
      </p:sp>
      <p:sp>
        <p:nvSpPr>
          <p:cNvPr id="24580" name="Sisällön paikkamerkki 1"/>
          <p:cNvSpPr>
            <a:spLocks noGrp="1"/>
          </p:cNvSpPr>
          <p:nvPr>
            <p:ph sz="half" idx="2"/>
          </p:nvPr>
        </p:nvSpPr>
        <p:spPr>
          <a:xfrm>
            <a:off x="4696181" y="2733775"/>
            <a:ext cx="4107474" cy="3816403"/>
          </a:xfrm>
        </p:spPr>
        <p:txBody>
          <a:bodyPr>
            <a:normAutofit/>
          </a:bodyPr>
          <a:lstStyle/>
          <a:p>
            <a:r>
              <a:rPr lang="fi-FI" altLang="fi-FI" sz="2400" dirty="0" smtClean="0">
                <a:solidFill>
                  <a:srgbClr val="000000"/>
                </a:solidFill>
              </a:rPr>
              <a:t>300–1000</a:t>
            </a:r>
          </a:p>
          <a:p>
            <a:pPr lvl="1"/>
            <a:r>
              <a:rPr lang="fi-FI" altLang="fi-FI" sz="2000" dirty="0" smtClean="0">
                <a:solidFill>
                  <a:srgbClr val="000000"/>
                </a:solidFill>
              </a:rPr>
              <a:t>kyselytutkimukset</a:t>
            </a:r>
          </a:p>
          <a:p>
            <a:r>
              <a:rPr lang="fi-FI" altLang="fi-FI" sz="2400" dirty="0" smtClean="0">
                <a:solidFill>
                  <a:srgbClr val="000000"/>
                </a:solidFill>
              </a:rPr>
              <a:t>Yli 1000</a:t>
            </a:r>
          </a:p>
          <a:p>
            <a:pPr lvl="1"/>
            <a:r>
              <a:rPr lang="fi-FI" altLang="fi-FI" sz="2000" dirty="0" smtClean="0">
                <a:solidFill>
                  <a:srgbClr val="000000"/>
                </a:solidFill>
              </a:rPr>
              <a:t>suuret kansainväliset vertailututkimukset</a:t>
            </a:r>
          </a:p>
          <a:p>
            <a:endParaRPr lang="fi-FI" altLang="fi-FI" dirty="0" smtClean="0"/>
          </a:p>
        </p:txBody>
      </p:sp>
      <p:sp>
        <p:nvSpPr>
          <p:cNvPr id="24581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■"/>
              <a:defRPr sz="2215">
                <a:solidFill>
                  <a:schemeClr val="tx1"/>
                </a:solidFill>
                <a:latin typeface="HelveticaNeueLT Std Lt Cn" panose="020B0406020202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685817" indent="-263776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846">
                <a:solidFill>
                  <a:schemeClr val="tx1"/>
                </a:solidFill>
                <a:latin typeface="HelveticaNeueLT Std Lt Cn" panose="020B040602020203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055103" indent="-211021" eaLnBrk="0" hangingPunct="0">
              <a:spcBef>
                <a:spcPct val="20000"/>
              </a:spcBef>
              <a:buChar char="•"/>
              <a:defRPr sz="1846">
                <a:solidFill>
                  <a:schemeClr val="tx1"/>
                </a:solidFill>
                <a:latin typeface="HelveticaNeueLT Std Lt Cn" panose="020B040602020203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477145" indent="-211021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846">
                <a:solidFill>
                  <a:schemeClr val="tx1"/>
                </a:solidFill>
                <a:latin typeface="HelveticaNeueLT Std Lt Cn" panose="020B040602020203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99186" indent="-211021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846">
                <a:solidFill>
                  <a:schemeClr val="tx1"/>
                </a:solidFill>
                <a:latin typeface="HelveticaNeueLT Std Lt Cn" panose="020B040602020203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321227" indent="-21102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46">
                <a:solidFill>
                  <a:schemeClr val="tx1"/>
                </a:solidFill>
                <a:latin typeface="HelveticaNeueLT Std Lt Cn" panose="020B040602020203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743269" indent="-21102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46">
                <a:solidFill>
                  <a:schemeClr val="tx1"/>
                </a:solidFill>
                <a:latin typeface="HelveticaNeueLT Std Lt Cn" panose="020B040602020203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165310" indent="-21102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46">
                <a:solidFill>
                  <a:schemeClr val="tx1"/>
                </a:solidFill>
                <a:latin typeface="HelveticaNeueLT Std Lt Cn" panose="020B040602020203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587351" indent="-21102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46">
                <a:solidFill>
                  <a:schemeClr val="tx1"/>
                </a:solidFill>
                <a:latin typeface="HelveticaNeueLT Std Lt Cn" panose="020B040602020203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76D1338-9138-494A-A309-F6E94C625784}" type="slidenum">
              <a:rPr lang="en-US" altLang="fi-FI" sz="1108">
                <a:latin typeface="Helvetica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39</a:t>
            </a:fld>
            <a:endParaRPr lang="en-US" altLang="fi-FI" sz="1108">
              <a:latin typeface="Helvetica" panose="020B0604020202020204" pitchFamily="34" charset="0"/>
            </a:endParaRPr>
          </a:p>
        </p:txBody>
      </p:sp>
      <p:sp>
        <p:nvSpPr>
          <p:cNvPr id="6" name="Sisällön paikkamerkki 1"/>
          <p:cNvSpPr txBox="1">
            <a:spLocks/>
          </p:cNvSpPr>
          <p:nvPr/>
        </p:nvSpPr>
        <p:spPr>
          <a:xfrm>
            <a:off x="2497114" y="1582607"/>
            <a:ext cx="4022104" cy="78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altLang="fi-FI" dirty="0" smtClean="0">
                <a:solidFill>
                  <a:srgbClr val="000000"/>
                </a:solidFill>
              </a:rPr>
              <a:t>Summittaisia sääntöjä:</a:t>
            </a:r>
          </a:p>
        </p:txBody>
      </p:sp>
    </p:spTree>
    <p:extLst>
      <p:ext uri="{BB962C8B-B14F-4D97-AF65-F5344CB8AC3E}">
        <p14:creationId xmlns:p14="http://schemas.microsoft.com/office/powerpoint/2010/main" val="155977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Monivalintatehtävät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328592"/>
          </a:xfrm>
        </p:spPr>
        <p:txBody>
          <a:bodyPr>
            <a:normAutofit/>
          </a:bodyPr>
          <a:lstStyle/>
          <a:p>
            <a:r>
              <a:rPr lang="fi-FI" dirty="0" smtClean="0"/>
              <a:t>Tehdään yksin.</a:t>
            </a:r>
          </a:p>
          <a:p>
            <a:r>
              <a:rPr lang="fi-FI" dirty="0"/>
              <a:t>Tehtävät</a:t>
            </a:r>
          </a:p>
          <a:p>
            <a:pPr lvl="1"/>
            <a:r>
              <a:rPr lang="fi-FI" dirty="0" smtClean="0"/>
              <a:t>pohjautuvat luentoihin ja kurssikirjallisuudessa mainittuihin artikkeleihin </a:t>
            </a:r>
          </a:p>
          <a:p>
            <a:pPr lvl="1"/>
            <a:r>
              <a:rPr lang="fi-FI" dirty="0" smtClean="0"/>
              <a:t>3 erillistä tehtäväsarjaa, joissa yhteensä </a:t>
            </a:r>
          </a:p>
          <a:p>
            <a:pPr marL="457200" lvl="1" indent="0">
              <a:buNone/>
            </a:pPr>
            <a:r>
              <a:rPr lang="fi-FI" dirty="0" smtClean="0"/>
              <a:t>20 + 20 + 10 = 50 tehtävää</a:t>
            </a:r>
          </a:p>
          <a:p>
            <a:r>
              <a:rPr lang="fi-FI" dirty="0" smtClean="0"/>
              <a:t>Arviointi</a:t>
            </a:r>
          </a:p>
          <a:p>
            <a:pPr lvl="1"/>
            <a:r>
              <a:rPr lang="fi-FI" dirty="0" smtClean="0"/>
              <a:t>Jokaisesta kolmesta tehtäväsarjasta saatava kustakin 50 % oikein </a:t>
            </a:r>
            <a:endParaRPr lang="fi-FI" dirty="0">
              <a:solidFill>
                <a:srgbClr val="FF0000"/>
              </a:solidFill>
            </a:endParaRPr>
          </a:p>
          <a:p>
            <a:pPr lvl="1"/>
            <a:r>
              <a:rPr lang="fi-FI" dirty="0" smtClean="0"/>
              <a:t>Uusintamahdollisuus </a:t>
            </a:r>
          </a:p>
        </p:txBody>
      </p:sp>
    </p:spTree>
    <p:extLst>
      <p:ext uri="{BB962C8B-B14F-4D97-AF65-F5344CB8AC3E}">
        <p14:creationId xmlns:p14="http://schemas.microsoft.com/office/powerpoint/2010/main" val="159228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Otantavirhe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472608"/>
          </a:xfrm>
        </p:spPr>
        <p:txBody>
          <a:bodyPr>
            <a:normAutofit/>
          </a:bodyPr>
          <a:lstStyle/>
          <a:p>
            <a:r>
              <a:rPr lang="fi-FI" sz="2400" dirty="0"/>
              <a:t>Tilastollinen päättely tarkoittaa perusjoukkoa koskevien päätelmien tekemistä perusjoukosta poimitun otoksen perusteella. </a:t>
            </a:r>
            <a:endParaRPr lang="fi-FI" sz="2400" dirty="0" smtClean="0"/>
          </a:p>
          <a:p>
            <a:pPr lvl="1"/>
            <a:r>
              <a:rPr lang="fi-FI" sz="2000" dirty="0" smtClean="0"/>
              <a:t>Jotta päättely olisi luotettavaa, otos tulisi valita satunnaisesti jotain todennäköisyyteen perustuvaa otantamenetelmää </a:t>
            </a:r>
            <a:r>
              <a:rPr lang="fi-FI" sz="2000" dirty="0"/>
              <a:t>käyttäen. </a:t>
            </a:r>
            <a:endParaRPr lang="fi-FI" sz="2000" dirty="0" smtClean="0"/>
          </a:p>
          <a:p>
            <a:r>
              <a:rPr lang="fi-FI" sz="2400" dirty="0" smtClean="0"/>
              <a:t>Otoksen kokoonpano riippuu sattumasta.</a:t>
            </a:r>
          </a:p>
          <a:p>
            <a:pPr lvl="1"/>
            <a:r>
              <a:rPr lang="fi-FI" sz="2000" dirty="0" smtClean="0"/>
              <a:t>Jos otetaan useita saman suuruisia otoksia perusjoukosta, </a:t>
            </a:r>
            <a:r>
              <a:rPr lang="fi-FI" altLang="fi-FI" sz="2000" dirty="0" smtClean="0"/>
              <a:t>osa </a:t>
            </a:r>
            <a:r>
              <a:rPr lang="fi-FI" altLang="fi-FI" sz="2000" dirty="0"/>
              <a:t>otoksista on </a:t>
            </a:r>
            <a:r>
              <a:rPr lang="fi-FI" altLang="fi-FI" sz="2000" dirty="0" smtClean="0"/>
              <a:t>hyvinkin </a:t>
            </a:r>
            <a:r>
              <a:rPr lang="fi-FI" altLang="fi-FI" sz="2000" dirty="0"/>
              <a:t>vääristyneitä </a:t>
            </a:r>
            <a:r>
              <a:rPr lang="fi-FI" altLang="fi-FI" sz="2000" dirty="0" smtClean="0"/>
              <a:t>ja </a:t>
            </a:r>
            <a:r>
              <a:rPr lang="fi-FI" altLang="fi-FI" sz="2000" dirty="0"/>
              <a:t>kuvaavat huonosti </a:t>
            </a:r>
            <a:r>
              <a:rPr lang="fi-FI" altLang="fi-FI" sz="2000" dirty="0" smtClean="0"/>
              <a:t>perusjoukkoa.</a:t>
            </a:r>
          </a:p>
          <a:p>
            <a:pPr marL="457200" lvl="1" indent="0">
              <a:buNone/>
            </a:pPr>
            <a:endParaRPr lang="fi-FI" altLang="fi-FI" sz="2000" dirty="0"/>
          </a:p>
          <a:p>
            <a:pPr>
              <a:buFont typeface="Symbol" panose="05050102010706020507" pitchFamily="18" charset="2"/>
              <a:buChar char="Þ"/>
            </a:pPr>
            <a:r>
              <a:rPr lang="fi-FI" sz="2800" dirty="0" smtClean="0"/>
              <a:t>Otannassa on mukana aina otantavirhettä!</a:t>
            </a:r>
          </a:p>
          <a:p>
            <a:pPr lvl="1"/>
            <a:r>
              <a:rPr lang="fi-FI" sz="2000" dirty="0"/>
              <a:t>Mitä suurempi otoskoko, sitä pienempi otantavirhe</a:t>
            </a:r>
            <a:r>
              <a:rPr lang="fi-FI" sz="2000" dirty="0" smtClean="0"/>
              <a:t>!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i-FI" sz="2800" dirty="0" smtClean="0"/>
              <a:t>Otoksesta tehdyissä perusjoukkoa koskevissa päätelmissä on aina jonkin verran virhettä!</a:t>
            </a:r>
          </a:p>
          <a:p>
            <a:pPr lvl="1">
              <a:defRPr/>
            </a:pPr>
            <a:endParaRPr lang="fi-F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10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i-FI" sz="3600" b="1" dirty="0" smtClean="0"/>
              <a:t>Lähteet</a:t>
            </a:r>
            <a:endParaRPr lang="fi-FI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>
                <a:solidFill>
                  <a:srgbClr val="FF0000"/>
                </a:solidFill>
              </a:rPr>
              <a:t>Alastalo, M. </a:t>
            </a:r>
            <a:r>
              <a:rPr lang="fi-FI" sz="2400" dirty="0">
                <a:solidFill>
                  <a:srgbClr val="FF0000"/>
                </a:solidFill>
              </a:rPr>
              <a:t>&amp; </a:t>
            </a:r>
            <a:r>
              <a:rPr lang="fi-FI" sz="2400" dirty="0" smtClean="0">
                <a:solidFill>
                  <a:srgbClr val="FF0000"/>
                </a:solidFill>
              </a:rPr>
              <a:t>Borg, S.</a:t>
            </a:r>
          </a:p>
          <a:p>
            <a:pPr marL="0" indent="0">
              <a:buNone/>
            </a:pPr>
            <a:r>
              <a:rPr lang="fi-FI" sz="2400" dirty="0" smtClean="0"/>
              <a:t>Heikkilä</a:t>
            </a:r>
            <a:r>
              <a:rPr lang="fi-FI" sz="2400" dirty="0"/>
              <a:t>, T. (2001 tai uudempi). </a:t>
            </a:r>
            <a:r>
              <a:rPr lang="fi-FI" sz="2400" i="1" dirty="0"/>
              <a:t>Tilastollinen tutkimus</a:t>
            </a:r>
            <a:r>
              <a:rPr lang="fi-FI" sz="2400" dirty="0"/>
              <a:t>. Helsinki: Edita.</a:t>
            </a:r>
          </a:p>
          <a:p>
            <a:pPr marL="0" indent="0">
              <a:buNone/>
            </a:pPr>
            <a:r>
              <a:rPr lang="fi-FI" sz="2400" dirty="0" smtClean="0"/>
              <a:t>Hirsjärvi, S., Remes, P. &amp; Sajavaara, P. (2004). </a:t>
            </a:r>
            <a:r>
              <a:rPr lang="fi-FI" sz="2400" i="1" dirty="0" smtClean="0"/>
              <a:t>Tutkija ja kirjoita</a:t>
            </a:r>
            <a:r>
              <a:rPr lang="fi-FI" sz="2400" dirty="0" smtClean="0"/>
              <a:t>. Jyväskylä: Gummerus.</a:t>
            </a:r>
          </a:p>
          <a:p>
            <a:pPr marL="0" indent="0">
              <a:buNone/>
            </a:pPr>
            <a:r>
              <a:rPr lang="fi-FI" sz="2400" dirty="0" smtClean="0"/>
              <a:t>Metsämuuronen</a:t>
            </a:r>
            <a:r>
              <a:rPr lang="fi-FI" sz="2400" dirty="0"/>
              <a:t>, J. (2011). </a:t>
            </a:r>
            <a:r>
              <a:rPr lang="fi-FI" sz="2400" i="1" dirty="0"/>
              <a:t>Tutkimuksen tekemisen perusteet ihmistieteissä</a:t>
            </a:r>
            <a:r>
              <a:rPr lang="fi-FI" sz="2400" dirty="0"/>
              <a:t>. Helsinki: International Methelp. e-kirja.  </a:t>
            </a:r>
          </a:p>
          <a:p>
            <a:pPr marL="0" indent="0">
              <a:buNone/>
            </a:pPr>
            <a:r>
              <a:rPr lang="fi-FI" sz="2400" dirty="0"/>
              <a:t>Nummenmaa, L. (2009 tai uudempi). </a:t>
            </a:r>
            <a:r>
              <a:rPr lang="fi-FI" sz="2400" i="1" dirty="0"/>
              <a:t>Käyttäytymistieteiden tilastolliset menetelmät</a:t>
            </a:r>
            <a:r>
              <a:rPr lang="fi-FI" sz="2400" dirty="0"/>
              <a:t>. Helsinki: Tammi</a:t>
            </a:r>
            <a:r>
              <a:rPr lang="fi-FI" sz="2400" dirty="0" smtClean="0"/>
              <a:t>.</a:t>
            </a:r>
          </a:p>
          <a:p>
            <a:pPr marL="0" indent="0">
              <a:buNone/>
            </a:pPr>
            <a:r>
              <a:rPr lang="fi-FI" sz="2400" dirty="0" smtClean="0">
                <a:solidFill>
                  <a:srgbClr val="FF0000"/>
                </a:solidFill>
              </a:rPr>
              <a:t>Taanila, A. (2014).</a:t>
            </a:r>
          </a:p>
          <a:p>
            <a:pPr marL="0" indent="0">
              <a:buNone/>
            </a:pPr>
            <a:r>
              <a:rPr lang="fi-FI" sz="2400" dirty="0" smtClean="0"/>
              <a:t>Vilkka, H. (2012). </a:t>
            </a:r>
            <a:r>
              <a:rPr lang="fi-FI" sz="2400" i="1" dirty="0" smtClean="0"/>
              <a:t>Tutki ja mittaa. Määrällisen tutkimuksen perusteet</a:t>
            </a:r>
            <a:r>
              <a:rPr lang="fi-FI" sz="2400" dirty="0" smtClean="0"/>
              <a:t>. Helsinki: Tammi.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94630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Oppimistehtävä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328592"/>
          </a:xfrm>
        </p:spPr>
        <p:txBody>
          <a:bodyPr>
            <a:normAutofit/>
          </a:bodyPr>
          <a:lstStyle/>
          <a:p>
            <a:r>
              <a:rPr lang="fi-FI" dirty="0" smtClean="0"/>
              <a:t>Tehdään </a:t>
            </a:r>
            <a:r>
              <a:rPr lang="fi-FI" b="1" dirty="0" smtClean="0"/>
              <a:t>pareittain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Halutessa voi tehdä yksin, mutta ei kolmen hengen ryhmässä</a:t>
            </a:r>
          </a:p>
          <a:p>
            <a:r>
              <a:rPr lang="fi-FI" dirty="0" smtClean="0"/>
              <a:t>Tarkempi ohjeistus ja arviointikriteerit Moodlessa.</a:t>
            </a:r>
          </a:p>
          <a:p>
            <a:pPr lvl="1"/>
            <a:r>
              <a:rPr lang="fi-FI" dirty="0" smtClean="0"/>
              <a:t>Palautettava </a:t>
            </a:r>
            <a:r>
              <a:rPr lang="fi-FI" dirty="0" smtClean="0"/>
              <a:t>25.9.2017 mennessä.</a:t>
            </a:r>
            <a:endParaRPr lang="fi-FI" dirty="0" smtClean="0"/>
          </a:p>
          <a:p>
            <a:r>
              <a:rPr lang="fi-FI" dirty="0" smtClean="0"/>
              <a:t>Arviointi: hyväksytty/hylätty</a:t>
            </a:r>
          </a:p>
        </p:txBody>
      </p:sp>
    </p:spTree>
    <p:extLst>
      <p:ext uri="{BB962C8B-B14F-4D97-AF65-F5344CB8AC3E}">
        <p14:creationId xmlns:p14="http://schemas.microsoft.com/office/powerpoint/2010/main" val="238521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  <a:solidFill>
            <a:srgbClr val="CCFFCC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fi-FI" sz="3600" b="1" dirty="0" smtClean="0">
                <a:latin typeface="+mn-lt"/>
              </a:rPr>
              <a:t>Numerolukutaito</a:t>
            </a:r>
            <a:endParaRPr lang="fi-FI" sz="3600" b="1" dirty="0">
              <a:latin typeface="+mn-lt"/>
            </a:endParaRPr>
          </a:p>
        </p:txBody>
      </p:sp>
      <p:sp>
        <p:nvSpPr>
          <p:cNvPr id="15363" name="Sisällön paikkamerkki 2"/>
          <p:cNvSpPr>
            <a:spLocks noGrp="1"/>
          </p:cNvSpPr>
          <p:nvPr>
            <p:ph sz="half" idx="1"/>
          </p:nvPr>
        </p:nvSpPr>
        <p:spPr>
          <a:xfrm>
            <a:off x="193580" y="2684123"/>
            <a:ext cx="3960440" cy="3024336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fi-FI" dirty="0"/>
              <a:t>Numerotiedon lukutaitoa tarvitaan yhteiskunnassa yhä useammin eri yhteyksissä. </a:t>
            </a:r>
            <a:endParaRPr lang="fi-FI" dirty="0" smtClean="0"/>
          </a:p>
          <a:p>
            <a:pPr lvl="1">
              <a:defRPr/>
            </a:pPr>
            <a:r>
              <a:rPr lang="fi-FI" dirty="0" smtClean="0"/>
              <a:t>Tieto </a:t>
            </a:r>
            <a:r>
              <a:rPr lang="fi-FI" dirty="0"/>
              <a:t>on tavallisesti numeromuodossa esim. </a:t>
            </a:r>
            <a:r>
              <a:rPr lang="fi-FI" dirty="0" smtClean="0"/>
              <a:t>taulukoina.</a:t>
            </a:r>
          </a:p>
          <a:p>
            <a:pPr lvl="1">
              <a:defRPr/>
            </a:pPr>
            <a:r>
              <a:rPr lang="fi-FI" dirty="0" smtClean="0"/>
              <a:t>Aineistot </a:t>
            </a:r>
            <a:r>
              <a:rPr lang="fi-FI" dirty="0"/>
              <a:t>on kerätty usein </a:t>
            </a:r>
            <a:r>
              <a:rPr lang="fi-FI" dirty="0" smtClean="0"/>
              <a:t>kyselytutkimuksen menetelmillä 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2"/>
          </p:nvPr>
        </p:nvSpPr>
        <p:spPr>
          <a:xfrm>
            <a:off x="4427984" y="2626182"/>
            <a:ext cx="4536504" cy="4185523"/>
          </a:xfrm>
        </p:spPr>
        <p:txBody>
          <a:bodyPr>
            <a:no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fi-FI" dirty="0">
                <a:ea typeface="MS PGothic" pitchFamily="34" charset="-128"/>
              </a:rPr>
              <a:t>Numerolukutaito edellyttää numerotiedon </a:t>
            </a:r>
            <a:r>
              <a:rPr lang="fi-FI" i="1" dirty="0">
                <a:ea typeface="MS PGothic" pitchFamily="34" charset="-128"/>
              </a:rPr>
              <a:t>tuotantoprosessin</a:t>
            </a:r>
            <a:r>
              <a:rPr lang="fi-FI" dirty="0">
                <a:ea typeface="MS PGothic" pitchFamily="34" charset="-128"/>
              </a:rPr>
              <a:t> hyvää </a:t>
            </a:r>
            <a:r>
              <a:rPr lang="fi-FI" dirty="0" smtClean="0">
                <a:ea typeface="MS PGothic" pitchFamily="34" charset="-128"/>
              </a:rPr>
              <a:t>tuntemusta. </a:t>
            </a:r>
          </a:p>
          <a:p>
            <a:pPr marL="742950" lvl="2" indent="-342900">
              <a:defRPr/>
            </a:pPr>
            <a:r>
              <a:rPr lang="fi-FI" dirty="0" smtClean="0">
                <a:ea typeface="MS PGothic" pitchFamily="34" charset="-128"/>
              </a:rPr>
              <a:t>Numerotietojen esittäjien (tutkijoiden ym. asiantuntijoiden) </a:t>
            </a:r>
            <a:r>
              <a:rPr lang="fi-FI" dirty="0">
                <a:ea typeface="MS PGothic" pitchFamily="34" charset="-128"/>
              </a:rPr>
              <a:t>tulee tuottaa ja raportoida tiedot </a:t>
            </a:r>
            <a:r>
              <a:rPr lang="fi-FI" dirty="0" smtClean="0">
                <a:ea typeface="MS PGothic" pitchFamily="34" charset="-128"/>
              </a:rPr>
              <a:t>oikein.</a:t>
            </a:r>
          </a:p>
          <a:p>
            <a:pPr marL="742950" lvl="2" indent="-342900">
              <a:defRPr/>
            </a:pPr>
            <a:r>
              <a:rPr lang="fi-FI" dirty="0" smtClean="0">
                <a:ea typeface="MS PGothic" pitchFamily="34" charset="-128"/>
              </a:rPr>
              <a:t>Numerotietojen </a:t>
            </a:r>
            <a:r>
              <a:rPr lang="fi-FI" dirty="0">
                <a:ea typeface="MS PGothic" pitchFamily="34" charset="-128"/>
              </a:rPr>
              <a:t>käyttäjien pitää kyetä arvioimaan tietojen oikeellisuutta ja luotettavuutta riittävästi. </a:t>
            </a:r>
          </a:p>
          <a:p>
            <a:pPr>
              <a:defRPr/>
            </a:pPr>
            <a:endParaRPr lang="fi-FI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61825" y="1124744"/>
            <a:ext cx="82089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taito </a:t>
            </a:r>
            <a:r>
              <a:rPr lang="fi-FI" sz="2400" dirty="0"/>
              <a:t>ymmärtää, tulkita ja arvioida numeerisen tiedon </a:t>
            </a:r>
            <a:endParaRPr lang="fi-FI" sz="2400" dirty="0" smtClean="0"/>
          </a:p>
          <a:p>
            <a:r>
              <a:rPr lang="fi-FI" sz="2400" dirty="0" smtClean="0"/>
              <a:t>luotettavuutta </a:t>
            </a:r>
            <a:r>
              <a:rPr lang="fi-FI" sz="2400" dirty="0"/>
              <a:t>ja käyttökelpoisuutta. </a:t>
            </a: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207358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  <a:solidFill>
            <a:srgbClr val="CCFFCC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Määrällinen tutkimus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400600"/>
          </a:xfrm>
        </p:spPr>
        <p:txBody>
          <a:bodyPr>
            <a:normAutofit/>
          </a:bodyPr>
          <a:lstStyle/>
          <a:p>
            <a:r>
              <a:rPr lang="fi-FI" dirty="0" smtClean="0"/>
              <a:t>Useita käytettyjä termejä</a:t>
            </a:r>
          </a:p>
          <a:p>
            <a:pPr lvl="1"/>
            <a:r>
              <a:rPr lang="fi-FI" dirty="0" smtClean="0"/>
              <a:t>tilastollinen tutkimus, määrällinen tutkimus, kvantitatiivinen tutkimus</a:t>
            </a:r>
          </a:p>
          <a:p>
            <a:pPr lvl="1"/>
            <a:r>
              <a:rPr lang="fi-FI" dirty="0" smtClean="0"/>
              <a:t>engl. quantitative research/study</a:t>
            </a:r>
          </a:p>
          <a:p>
            <a:pPr>
              <a:spcBef>
                <a:spcPts val="1200"/>
              </a:spcBef>
            </a:pPr>
            <a:r>
              <a:rPr lang="fi-FI" b="1" dirty="0" smtClean="0"/>
              <a:t>Tilastotiede</a:t>
            </a:r>
            <a:r>
              <a:rPr lang="fi-FI" dirty="0" smtClean="0"/>
              <a:t> on tieteenala, joka tutkii, miten erilaisiin havaintoihin ja mittauksiin perustuva tutkimus pitää suorittaa.</a:t>
            </a:r>
          </a:p>
          <a:p>
            <a:pPr>
              <a:spcBef>
                <a:spcPts val="1800"/>
              </a:spcBef>
            </a:pPr>
            <a:r>
              <a:rPr lang="fi-FI" dirty="0" smtClean="0"/>
              <a:t>Määrällinen tutkimus on </a:t>
            </a:r>
            <a:r>
              <a:rPr lang="fi-FI" b="1" dirty="0" smtClean="0"/>
              <a:t>empiiristä tutkimusta</a:t>
            </a:r>
            <a:r>
              <a:rPr lang="fi-FI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618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  <a:solidFill>
            <a:srgbClr val="CCFFCC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Määrällinen tutkimus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89248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i="1" dirty="0" smtClean="0">
                <a:ea typeface="MS PGothic" pitchFamily="34" charset="-128"/>
              </a:rPr>
              <a:t>= Kokemusperäisten </a:t>
            </a:r>
            <a:r>
              <a:rPr lang="fi-FI" sz="2400" b="1" i="1" dirty="0">
                <a:ea typeface="MS PGothic" pitchFamily="34" charset="-128"/>
              </a:rPr>
              <a:t>tietojen keräämistä, esittämistä, analysoimista ja johtopäätösten tekemistä tilastollisen päättelyn avulla. 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Tavoitteena tehdä </a:t>
            </a:r>
            <a:r>
              <a:rPr lang="fi-FI" sz="2400" dirty="0"/>
              <a:t>päätelmiä tutkittavasta ilmiöstä.</a:t>
            </a:r>
          </a:p>
          <a:p>
            <a:pPr lvl="1"/>
            <a:r>
              <a:rPr lang="fi-FI" sz="2000" dirty="0" smtClean="0"/>
              <a:t>pyritään löytämään ilmiöistä säännönmukaisia ja toisaalta satunnaisia tekijöitä </a:t>
            </a:r>
          </a:p>
          <a:p>
            <a:pPr lvl="1"/>
            <a:r>
              <a:rPr lang="fi-FI" sz="2000" dirty="0" smtClean="0"/>
              <a:t>arvioidaan ilmiöiden välisiä yhteyksiä </a:t>
            </a:r>
          </a:p>
          <a:p>
            <a:pPr lvl="1"/>
            <a:r>
              <a:rPr lang="fi-FI" sz="2000" dirty="0" smtClean="0"/>
              <a:t>pyritään erottamaan ilmiöt toisistaan</a:t>
            </a:r>
          </a:p>
          <a:p>
            <a:pPr lvl="1"/>
            <a:r>
              <a:rPr lang="fi-FI" sz="2000" dirty="0" smtClean="0"/>
              <a:t>Voidaan tiivistää tietoa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Hyödyntää </a:t>
            </a:r>
          </a:p>
          <a:p>
            <a:pPr lvl="1">
              <a:spcBef>
                <a:spcPts val="600"/>
              </a:spcBef>
            </a:pPr>
            <a:r>
              <a:rPr lang="fi-FI" sz="2000" dirty="0" smtClean="0"/>
              <a:t>havaintoaineistoja, joissa tutkittavilta kerätty tieto on numeerisessa eli määrällisessä muodossa.</a:t>
            </a:r>
          </a:p>
          <a:p>
            <a:pPr lvl="1"/>
            <a:r>
              <a:rPr lang="fi-FI" sz="2000" dirty="0" smtClean="0">
                <a:ea typeface="MS PGothic" pitchFamily="34" charset="-128"/>
              </a:rPr>
              <a:t>erilaisia </a:t>
            </a:r>
            <a:r>
              <a:rPr lang="fi-FI" sz="2000" dirty="0">
                <a:ea typeface="MS PGothic" pitchFamily="34" charset="-128"/>
              </a:rPr>
              <a:t>tietojenkäsittelymenetelmiä kuten </a:t>
            </a:r>
            <a:r>
              <a:rPr lang="fi-FI" sz="2000" dirty="0" smtClean="0">
                <a:ea typeface="MS PGothic" pitchFamily="34" charset="-128"/>
              </a:rPr>
              <a:t>SPSS-ohjelmistoa</a:t>
            </a:r>
            <a:endParaRPr lang="fi-FI" sz="2000" dirty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85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  <a:solidFill>
            <a:srgbClr val="CCFFCC"/>
          </a:solidFill>
        </p:spPr>
        <p:txBody>
          <a:bodyPr/>
          <a:lstStyle/>
          <a:p>
            <a:r>
              <a:rPr lang="fi-FI" b="1" dirty="0" smtClean="0"/>
              <a:t>Määrällisen tutkimuksen piirteitä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256584"/>
          </a:xfrm>
        </p:spPr>
        <p:txBody>
          <a:bodyPr>
            <a:normAutofit/>
          </a:bodyPr>
          <a:lstStyle/>
          <a:p>
            <a:r>
              <a:rPr lang="fi-FI" b="1" dirty="0" smtClean="0">
                <a:solidFill>
                  <a:srgbClr val="FF0066"/>
                </a:solidFill>
              </a:rPr>
              <a:t>Tiedon käsittely &amp; esittäminen numeroin</a:t>
            </a:r>
          </a:p>
          <a:p>
            <a:pPr lvl="1"/>
            <a:r>
              <a:rPr lang="fi-FI" dirty="0" smtClean="0"/>
              <a:t>Tutkittavia asioita käsitellään numeroiden avulla</a:t>
            </a:r>
          </a:p>
          <a:p>
            <a:pPr lvl="1">
              <a:spcBef>
                <a:spcPts val="1200"/>
              </a:spcBef>
              <a:buFont typeface="Symbol"/>
              <a:buChar char="Þ"/>
            </a:pPr>
            <a:r>
              <a:rPr lang="fi-FI" sz="2400" dirty="0" smtClean="0"/>
              <a:t>Aineisto numeroina taulukkomuodossa </a:t>
            </a:r>
          </a:p>
          <a:p>
            <a:pPr lvl="1">
              <a:buFont typeface="Symbol"/>
              <a:buChar char="Þ"/>
            </a:pPr>
            <a:r>
              <a:rPr lang="fi-FI" sz="2400" dirty="0" smtClean="0"/>
              <a:t>Tulokset esitetään numeroina</a:t>
            </a:r>
            <a:r>
              <a:rPr lang="fi-FI" sz="2400" dirty="0"/>
              <a:t> </a:t>
            </a:r>
            <a:r>
              <a:rPr lang="fi-FI" sz="2400" dirty="0" smtClean="0"/>
              <a:t>(tekstissä/taulukossa/kuviona)</a:t>
            </a:r>
          </a:p>
          <a:p>
            <a:pPr lvl="1">
              <a:buFont typeface="Symbol"/>
              <a:buChar char="Þ"/>
            </a:pPr>
            <a:r>
              <a:rPr lang="fi-FI" sz="2400" dirty="0" smtClean="0"/>
              <a:t>Tutkija tulkitsee olennaisen numerotiedon sanallisesti</a:t>
            </a:r>
          </a:p>
          <a:p>
            <a:pPr lvl="1">
              <a:spcBef>
                <a:spcPts val="1800"/>
              </a:spcBef>
            </a:pPr>
            <a:r>
              <a:rPr lang="fi-FI" dirty="0" smtClean="0"/>
              <a:t>Kuinka paljon? Kuinka usein? Kuinka moni? Kuinka vahva? ...</a:t>
            </a:r>
            <a:endParaRPr lang="fi-FI" dirty="0"/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60517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2311</TotalTime>
  <Words>2608</Words>
  <Application>Microsoft Office PowerPoint</Application>
  <PresentationFormat>On-screen Show (4:3)</PresentationFormat>
  <Paragraphs>451</Paragraphs>
  <Slides>41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ＭＳ Ｐゴシック</vt:lpstr>
      <vt:lpstr>ＭＳ Ｐゴシック</vt:lpstr>
      <vt:lpstr>Arial</vt:lpstr>
      <vt:lpstr>Calibri</vt:lpstr>
      <vt:lpstr>Helvetica</vt:lpstr>
      <vt:lpstr>Symbol</vt:lpstr>
      <vt:lpstr>Wingdings</vt:lpstr>
      <vt:lpstr>Office Theme</vt:lpstr>
      <vt:lpstr>KTKO105  Johdatus tilastolliseen tutkimukseen 2 op</vt:lpstr>
      <vt:lpstr>Yleistä kurssista</vt:lpstr>
      <vt:lpstr>Oppimistavoitteet</vt:lpstr>
      <vt:lpstr>Monivalintatehtävät</vt:lpstr>
      <vt:lpstr>Oppimistehtävä</vt:lpstr>
      <vt:lpstr>Numerolukutaito</vt:lpstr>
      <vt:lpstr>Määrällinen tutkimus</vt:lpstr>
      <vt:lpstr>Määrällinen tutkimus</vt:lpstr>
      <vt:lpstr>Määrällisen tutkimuksen piirteitä</vt:lpstr>
      <vt:lpstr>Määrällisen tutkimuksen piirteitä</vt:lpstr>
      <vt:lpstr>Määrällisen tutkimuksen piirteitä</vt:lpstr>
      <vt:lpstr>Määrällisen tutkimuksen piirteitä</vt:lpstr>
      <vt:lpstr>Määrällisen tutkimuksen piirteitä</vt:lpstr>
      <vt:lpstr>Määrällisen tutkimuksen piirteitä</vt:lpstr>
      <vt:lpstr>PowerPoint Presentation</vt:lpstr>
      <vt:lpstr>Milloin määrällistä tutkimusta?</vt:lpstr>
      <vt:lpstr>Määrällinen tutkimus ja teoria</vt:lpstr>
      <vt:lpstr>Milloin määrällistä tutkimusta?</vt:lpstr>
      <vt:lpstr>Tutkimuskysymysten tyypit</vt:lpstr>
      <vt:lpstr>Tutkimuskysymysten tyypit</vt:lpstr>
      <vt:lpstr>Tutkimushypoteesi</vt:lpstr>
      <vt:lpstr>PowerPoint Presentation</vt:lpstr>
      <vt:lpstr>Asetelmat ajan suhteen</vt:lpstr>
      <vt:lpstr>Kokeellinen tutkimus  (experimental study)</vt:lpstr>
      <vt:lpstr>Kokeellinen tutkimus  (experimental study)</vt:lpstr>
      <vt:lpstr>PowerPoint Presentation</vt:lpstr>
      <vt:lpstr>PowerPoint Presentation</vt:lpstr>
      <vt:lpstr>Käsitteitä</vt:lpstr>
      <vt:lpstr>Käsitteitä</vt:lpstr>
      <vt:lpstr>Otantamenetelmät</vt:lpstr>
      <vt:lpstr>Yksinkertainen satunnaisotanta (simple random sampling)</vt:lpstr>
      <vt:lpstr>Systemaattinen otanta (systematic random sampling)</vt:lpstr>
      <vt:lpstr>Ositettu otanta (Stratified sampling)</vt:lpstr>
      <vt:lpstr>Ryväsotanta (Cluster sampling)</vt:lpstr>
      <vt:lpstr>Harkinnanvarainen otanta (convenience sampling)</vt:lpstr>
      <vt:lpstr>Kiintiöotanta (Quota sampling)</vt:lpstr>
      <vt:lpstr>Kato (non-response)</vt:lpstr>
      <vt:lpstr>Otoskoko n (sample size)</vt:lpstr>
      <vt:lpstr>Otoskoko n</vt:lpstr>
      <vt:lpstr>Otantavirhe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KTKO105  Johdatus tilastolliseen tutkimukseen 2 op</dc:title>
  <dc:creator>EIJA RÄIKKÖNEN</dc:creator>
  <cp:lastModifiedBy>Räikkönen, Eija</cp:lastModifiedBy>
  <cp:revision>268</cp:revision>
  <dcterms:created xsi:type="dcterms:W3CDTF">2017-07-24T12:03:12Z</dcterms:created>
  <dcterms:modified xsi:type="dcterms:W3CDTF">2017-09-05T10:06:52Z</dcterms:modified>
</cp:coreProperties>
</file>