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9"/>
  </p:notesMasterIdLst>
  <p:handoutMasterIdLst>
    <p:handoutMasterId r:id="rId10"/>
  </p:handoutMasterIdLst>
  <p:sldIdLst>
    <p:sldId id="317" r:id="rId5"/>
    <p:sldId id="552" r:id="rId6"/>
    <p:sldId id="554" r:id="rId7"/>
    <p:sldId id="553" r:id="rId8"/>
  </p:sldIdLst>
  <p:sldSz cx="9144000" cy="6858000" type="screen4x3"/>
  <p:notesSz cx="6858000" cy="9926638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82B0"/>
    <a:srgbClr val="AECFE2"/>
    <a:srgbClr val="B4BBD6"/>
    <a:srgbClr val="C29D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49"/>
  </p:normalViewPr>
  <p:slideViewPr>
    <p:cSldViewPr snapToGrid="0" snapToObjects="1" showGuides="1">
      <p:cViewPr varScale="1">
        <p:scale>
          <a:sx n="71" d="100"/>
          <a:sy n="71" d="100"/>
        </p:scale>
        <p:origin x="365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0656535B-4070-4810-B9F6-07C1A0E927B9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BBA85CC8-8242-420D-B54A-EF2760D8E7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523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13314F4D-3B18-764E-B32A-00C1D3093C4E}" type="datetimeFigureOut">
              <a:rPr lang="fi-FI" smtClean="0"/>
              <a:pPr/>
              <a:t>24.8.2020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71800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D1B6B73F-CFB5-9D4F-9E0D-F2C3CD4A0C2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26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4600" y="1249363"/>
            <a:ext cx="4494213" cy="33702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6B73F-CFB5-9D4F-9E0D-F2C3CD4A0C21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935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57422"/>
            <a:ext cx="6858000" cy="2386800"/>
          </a:xfrm>
        </p:spPr>
        <p:txBody>
          <a:bodyPr anchor="b"/>
          <a:lstStyle>
            <a:lvl1pPr algn="ctr">
              <a:defRPr sz="4500">
                <a:solidFill>
                  <a:schemeClr val="bg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345821"/>
            <a:ext cx="6858000" cy="900388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875" indent="0" algn="ctr">
              <a:buNone/>
              <a:defRPr sz="1500"/>
            </a:lvl2pPr>
            <a:lvl3pPr marL="685749" indent="0" algn="ctr">
              <a:buNone/>
              <a:defRPr sz="1350"/>
            </a:lvl3pPr>
            <a:lvl4pPr marL="1028624" indent="0" algn="ctr">
              <a:buNone/>
              <a:defRPr sz="1200"/>
            </a:lvl4pPr>
            <a:lvl5pPr marL="1371498" indent="0" algn="ctr">
              <a:buNone/>
              <a:defRPr sz="1200"/>
            </a:lvl5pPr>
            <a:lvl6pPr marL="1714373" indent="0" algn="ctr">
              <a:buNone/>
              <a:defRPr sz="1200"/>
            </a:lvl6pPr>
            <a:lvl7pPr marL="2057246" indent="0" algn="ctr">
              <a:buNone/>
              <a:defRPr sz="1200"/>
            </a:lvl7pPr>
            <a:lvl8pPr marL="2400120" indent="0" algn="ctr">
              <a:buNone/>
              <a:defRPr sz="1200"/>
            </a:lvl8pPr>
            <a:lvl9pPr marL="2742995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7863848" y="788416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8" y="7721602"/>
            <a:ext cx="184731" cy="248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013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DFBAC1D-1D2F-4B57-A491-AA5E50145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70929" y="5222388"/>
            <a:ext cx="1800000" cy="971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92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5" y="529949"/>
            <a:ext cx="7203017" cy="99591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5867"/>
            <a:ext cx="7886700" cy="4447369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AA220AAC-81F5-4624-B523-3632397900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42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997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3868340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3868340" cy="36858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7" y="1525868"/>
            <a:ext cx="3887391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7" y="2144881"/>
            <a:ext cx="3887391" cy="38283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04079-6FA0-8F42-A0E0-93A554C8F316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0E8806D1-1CCB-4475-986F-324C0BC5C9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3125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29949"/>
            <a:ext cx="7201826" cy="99591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25868"/>
            <a:ext cx="7885508" cy="61901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49" indent="0">
              <a:buNone/>
              <a:defRPr sz="1350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3" indent="0">
              <a:buNone/>
              <a:defRPr sz="1200" b="1"/>
            </a:lvl6pPr>
            <a:lvl7pPr marL="2057246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5" indent="0">
              <a:buNone/>
              <a:defRPr sz="12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87351"/>
            <a:ext cx="7885508" cy="368588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B90C-C3B6-654A-9159-F786CF172E91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CD8DC24-1463-4652-A5A5-C7DB18939AF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3472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85" userDrawn="1">
          <p15:clr>
            <a:srgbClr val="FBAE40"/>
          </p15:clr>
        </p15:guide>
        <p15:guide id="2" orient="horz" pos="4997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E673F-6EB7-8443-8693-F2EF12496ED8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C75AB-37F2-194C-B2B6-38235384CF06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7F30BAF-D8CD-46C4-BC09-1FF6528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8543" y="759350"/>
            <a:ext cx="373067" cy="557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90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>
            <a:extLst>
              <a:ext uri="{FF2B5EF4-FFF2-40B4-BE49-F238E27FC236}">
                <a16:creationId xmlns:a16="http://schemas.microsoft.com/office/drawing/2014/main" id="{3A0E0802-BCE5-425F-B622-59E8AB6E983B}"/>
              </a:ext>
            </a:extLst>
          </p:cNvPr>
          <p:cNvSpPr>
            <a:spLocks/>
          </p:cNvSpPr>
          <p:nvPr userDrawn="1"/>
        </p:nvSpPr>
        <p:spPr bwMode="auto">
          <a:xfrm>
            <a:off x="2972811" y="4920420"/>
            <a:ext cx="3273204" cy="1027854"/>
          </a:xfrm>
          <a:custGeom>
            <a:avLst/>
            <a:gdLst>
              <a:gd name="T0" fmla="*/ 405 w 487"/>
              <a:gd name="T1" fmla="*/ 73 h 153"/>
              <a:gd name="T2" fmla="*/ 278 w 487"/>
              <a:gd name="T3" fmla="*/ 92 h 153"/>
              <a:gd name="T4" fmla="*/ 105 w 487"/>
              <a:gd name="T5" fmla="*/ 55 h 153"/>
              <a:gd name="T6" fmla="*/ 118 w 487"/>
              <a:gd name="T7" fmla="*/ 28 h 153"/>
              <a:gd name="T8" fmla="*/ 118 w 487"/>
              <a:gd name="T9" fmla="*/ 28 h 153"/>
              <a:gd name="T10" fmla="*/ 120 w 487"/>
              <a:gd name="T11" fmla="*/ 26 h 153"/>
              <a:gd name="T12" fmla="*/ 108 w 487"/>
              <a:gd name="T13" fmla="*/ 3 h 153"/>
              <a:gd name="T14" fmla="*/ 86 w 487"/>
              <a:gd name="T15" fmla="*/ 14 h 153"/>
              <a:gd name="T16" fmla="*/ 97 w 487"/>
              <a:gd name="T17" fmla="*/ 37 h 153"/>
              <a:gd name="T18" fmla="*/ 99 w 487"/>
              <a:gd name="T19" fmla="*/ 37 h 153"/>
              <a:gd name="T20" fmla="*/ 93 w 487"/>
              <a:gd name="T21" fmla="*/ 49 h 153"/>
              <a:gd name="T22" fmla="*/ 14 w 487"/>
              <a:gd name="T23" fmla="*/ 0 h 153"/>
              <a:gd name="T24" fmla="*/ 0 w 487"/>
              <a:gd name="T25" fmla="*/ 18 h 153"/>
              <a:gd name="T26" fmla="*/ 76 w 487"/>
              <a:gd name="T27" fmla="*/ 82 h 153"/>
              <a:gd name="T28" fmla="*/ 60 w 487"/>
              <a:gd name="T29" fmla="*/ 113 h 153"/>
              <a:gd name="T30" fmla="*/ 60 w 487"/>
              <a:gd name="T31" fmla="*/ 113 h 153"/>
              <a:gd name="T32" fmla="*/ 59 w 487"/>
              <a:gd name="T33" fmla="*/ 115 h 153"/>
              <a:gd name="T34" fmla="*/ 70 w 487"/>
              <a:gd name="T35" fmla="*/ 138 h 153"/>
              <a:gd name="T36" fmla="*/ 93 w 487"/>
              <a:gd name="T37" fmla="*/ 127 h 153"/>
              <a:gd name="T38" fmla="*/ 82 w 487"/>
              <a:gd name="T39" fmla="*/ 104 h 153"/>
              <a:gd name="T40" fmla="*/ 80 w 487"/>
              <a:gd name="T41" fmla="*/ 103 h 153"/>
              <a:gd name="T42" fmla="*/ 87 w 487"/>
              <a:gd name="T43" fmla="*/ 89 h 153"/>
              <a:gd name="T44" fmla="*/ 312 w 487"/>
              <a:gd name="T45" fmla="*/ 153 h 153"/>
              <a:gd name="T46" fmla="*/ 487 w 487"/>
              <a:gd name="T47" fmla="*/ 116 h 153"/>
              <a:gd name="T48" fmla="*/ 477 w 487"/>
              <a:gd name="T49" fmla="*/ 117 h 153"/>
              <a:gd name="T50" fmla="*/ 405 w 487"/>
              <a:gd name="T51" fmla="*/ 73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7" h="153">
                <a:moveTo>
                  <a:pt x="405" y="73"/>
                </a:moveTo>
                <a:cubicBezTo>
                  <a:pt x="365" y="85"/>
                  <a:pt x="322" y="92"/>
                  <a:pt x="278" y="92"/>
                </a:cubicBezTo>
                <a:cubicBezTo>
                  <a:pt x="216" y="92"/>
                  <a:pt x="158" y="78"/>
                  <a:pt x="105" y="55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8" y="28"/>
                  <a:pt x="118" y="28"/>
                  <a:pt x="118" y="28"/>
                </a:cubicBezTo>
                <a:cubicBezTo>
                  <a:pt x="119" y="28"/>
                  <a:pt x="119" y="27"/>
                  <a:pt x="120" y="26"/>
                </a:cubicBezTo>
                <a:cubicBezTo>
                  <a:pt x="123" y="16"/>
                  <a:pt x="118" y="6"/>
                  <a:pt x="108" y="3"/>
                </a:cubicBezTo>
                <a:cubicBezTo>
                  <a:pt x="99" y="0"/>
                  <a:pt x="89" y="5"/>
                  <a:pt x="86" y="14"/>
                </a:cubicBezTo>
                <a:cubicBezTo>
                  <a:pt x="82" y="23"/>
                  <a:pt x="87" y="34"/>
                  <a:pt x="97" y="37"/>
                </a:cubicBezTo>
                <a:cubicBezTo>
                  <a:pt x="97" y="37"/>
                  <a:pt x="98" y="37"/>
                  <a:pt x="99" y="37"/>
                </a:cubicBezTo>
                <a:cubicBezTo>
                  <a:pt x="93" y="49"/>
                  <a:pt x="93" y="49"/>
                  <a:pt x="93" y="49"/>
                </a:cubicBezTo>
                <a:cubicBezTo>
                  <a:pt x="65" y="36"/>
                  <a:pt x="38" y="19"/>
                  <a:pt x="14" y="0"/>
                </a:cubicBezTo>
                <a:cubicBezTo>
                  <a:pt x="0" y="18"/>
                  <a:pt x="0" y="18"/>
                  <a:pt x="0" y="18"/>
                </a:cubicBezTo>
                <a:cubicBezTo>
                  <a:pt x="23" y="42"/>
                  <a:pt x="48" y="64"/>
                  <a:pt x="76" y="82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3"/>
                  <a:pt x="60" y="113"/>
                </a:cubicBezTo>
                <a:cubicBezTo>
                  <a:pt x="60" y="113"/>
                  <a:pt x="60" y="114"/>
                  <a:pt x="59" y="115"/>
                </a:cubicBezTo>
                <a:cubicBezTo>
                  <a:pt x="56" y="124"/>
                  <a:pt x="61" y="135"/>
                  <a:pt x="70" y="138"/>
                </a:cubicBezTo>
                <a:cubicBezTo>
                  <a:pt x="80" y="141"/>
                  <a:pt x="90" y="136"/>
                  <a:pt x="93" y="127"/>
                </a:cubicBezTo>
                <a:cubicBezTo>
                  <a:pt x="96" y="117"/>
                  <a:pt x="91" y="107"/>
                  <a:pt x="82" y="104"/>
                </a:cubicBezTo>
                <a:cubicBezTo>
                  <a:pt x="81" y="104"/>
                  <a:pt x="81" y="104"/>
                  <a:pt x="80" y="103"/>
                </a:cubicBezTo>
                <a:cubicBezTo>
                  <a:pt x="87" y="89"/>
                  <a:pt x="87" y="89"/>
                  <a:pt x="87" y="89"/>
                </a:cubicBezTo>
                <a:cubicBezTo>
                  <a:pt x="153" y="130"/>
                  <a:pt x="230" y="153"/>
                  <a:pt x="312" y="153"/>
                </a:cubicBezTo>
                <a:cubicBezTo>
                  <a:pt x="374" y="153"/>
                  <a:pt x="433" y="140"/>
                  <a:pt x="487" y="116"/>
                </a:cubicBezTo>
                <a:cubicBezTo>
                  <a:pt x="484" y="116"/>
                  <a:pt x="480" y="117"/>
                  <a:pt x="477" y="117"/>
                </a:cubicBezTo>
                <a:cubicBezTo>
                  <a:pt x="446" y="117"/>
                  <a:pt x="419" y="99"/>
                  <a:pt x="405" y="73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FA6E1258-6CFC-4F12-BB12-170ED929E89E}"/>
              </a:ext>
            </a:extLst>
          </p:cNvPr>
          <p:cNvSpPr>
            <a:spLocks/>
          </p:cNvSpPr>
          <p:nvPr userDrawn="1"/>
        </p:nvSpPr>
        <p:spPr bwMode="auto">
          <a:xfrm>
            <a:off x="2940573" y="1357066"/>
            <a:ext cx="1263009" cy="713050"/>
          </a:xfrm>
          <a:custGeom>
            <a:avLst/>
            <a:gdLst>
              <a:gd name="T0" fmla="*/ 24 w 188"/>
              <a:gd name="T1" fmla="*/ 82 h 106"/>
              <a:gd name="T2" fmla="*/ 30 w 188"/>
              <a:gd name="T3" fmla="*/ 76 h 106"/>
              <a:gd name="T4" fmla="*/ 36 w 188"/>
              <a:gd name="T5" fmla="*/ 75 h 106"/>
              <a:gd name="T6" fmla="*/ 37 w 188"/>
              <a:gd name="T7" fmla="*/ 77 h 106"/>
              <a:gd name="T8" fmla="*/ 37 w 188"/>
              <a:gd name="T9" fmla="*/ 77 h 106"/>
              <a:gd name="T10" fmla="*/ 56 w 188"/>
              <a:gd name="T11" fmla="*/ 99 h 106"/>
              <a:gd name="T12" fmla="*/ 72 w 188"/>
              <a:gd name="T13" fmla="*/ 100 h 106"/>
              <a:gd name="T14" fmla="*/ 80 w 188"/>
              <a:gd name="T15" fmla="*/ 97 h 106"/>
              <a:gd name="T16" fmla="*/ 96 w 188"/>
              <a:gd name="T17" fmla="*/ 64 h 106"/>
              <a:gd name="T18" fmla="*/ 96 w 188"/>
              <a:gd name="T19" fmla="*/ 64 h 106"/>
              <a:gd name="T20" fmla="*/ 96 w 188"/>
              <a:gd name="T21" fmla="*/ 64 h 106"/>
              <a:gd name="T22" fmla="*/ 99 w 188"/>
              <a:gd name="T23" fmla="*/ 63 h 106"/>
              <a:gd name="T24" fmla="*/ 100 w 188"/>
              <a:gd name="T25" fmla="*/ 106 h 106"/>
              <a:gd name="T26" fmla="*/ 123 w 188"/>
              <a:gd name="T27" fmla="*/ 101 h 106"/>
              <a:gd name="T28" fmla="*/ 111 w 188"/>
              <a:gd name="T29" fmla="*/ 70 h 106"/>
              <a:gd name="T30" fmla="*/ 175 w 188"/>
              <a:gd name="T31" fmla="*/ 58 h 106"/>
              <a:gd name="T32" fmla="*/ 188 w 188"/>
              <a:gd name="T33" fmla="*/ 18 h 106"/>
              <a:gd name="T34" fmla="*/ 104 w 188"/>
              <a:gd name="T35" fmla="*/ 34 h 106"/>
              <a:gd name="T36" fmla="*/ 104 w 188"/>
              <a:gd name="T37" fmla="*/ 0 h 106"/>
              <a:gd name="T38" fmla="*/ 81 w 188"/>
              <a:gd name="T39" fmla="*/ 4 h 106"/>
              <a:gd name="T40" fmla="*/ 95 w 188"/>
              <a:gd name="T41" fmla="*/ 44 h 106"/>
              <a:gd name="T42" fmla="*/ 92 w 188"/>
              <a:gd name="T43" fmla="*/ 45 h 106"/>
              <a:gd name="T44" fmla="*/ 91 w 188"/>
              <a:gd name="T45" fmla="*/ 40 h 106"/>
              <a:gd name="T46" fmla="*/ 91 w 188"/>
              <a:gd name="T47" fmla="*/ 39 h 106"/>
              <a:gd name="T48" fmla="*/ 90 w 188"/>
              <a:gd name="T49" fmla="*/ 38 h 106"/>
              <a:gd name="T50" fmla="*/ 90 w 188"/>
              <a:gd name="T51" fmla="*/ 36 h 106"/>
              <a:gd name="T52" fmla="*/ 78 w 188"/>
              <a:gd name="T53" fmla="*/ 33 h 106"/>
              <a:gd name="T54" fmla="*/ 74 w 188"/>
              <a:gd name="T55" fmla="*/ 37 h 106"/>
              <a:gd name="T56" fmla="*/ 64 w 188"/>
              <a:gd name="T57" fmla="*/ 35 h 106"/>
              <a:gd name="T58" fmla="*/ 60 w 188"/>
              <a:gd name="T59" fmla="*/ 40 h 106"/>
              <a:gd name="T60" fmla="*/ 50 w 188"/>
              <a:gd name="T61" fmla="*/ 38 h 106"/>
              <a:gd name="T62" fmla="*/ 46 w 188"/>
              <a:gd name="T63" fmla="*/ 43 h 106"/>
              <a:gd name="T64" fmla="*/ 36 w 188"/>
              <a:gd name="T65" fmla="*/ 41 h 106"/>
              <a:gd name="T66" fmla="*/ 31 w 188"/>
              <a:gd name="T67" fmla="*/ 50 h 106"/>
              <a:gd name="T68" fmla="*/ 32 w 188"/>
              <a:gd name="T69" fmla="*/ 56 h 106"/>
              <a:gd name="T70" fmla="*/ 27 w 188"/>
              <a:gd name="T71" fmla="*/ 57 h 106"/>
              <a:gd name="T72" fmla="*/ 10 w 188"/>
              <a:gd name="T73" fmla="*/ 56 h 106"/>
              <a:gd name="T74" fmla="*/ 4 w 188"/>
              <a:gd name="T75" fmla="*/ 76 h 106"/>
              <a:gd name="T76" fmla="*/ 24 w 188"/>
              <a:gd name="T77" fmla="*/ 82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88" h="106">
                <a:moveTo>
                  <a:pt x="24" y="82"/>
                </a:moveTo>
                <a:cubicBezTo>
                  <a:pt x="27" y="81"/>
                  <a:pt x="29" y="79"/>
                  <a:pt x="30" y="76"/>
                </a:cubicBezTo>
                <a:cubicBezTo>
                  <a:pt x="36" y="75"/>
                  <a:pt x="36" y="75"/>
                  <a:pt x="36" y="75"/>
                </a:cubicBezTo>
                <a:cubicBezTo>
                  <a:pt x="37" y="77"/>
                  <a:pt x="37" y="77"/>
                  <a:pt x="37" y="77"/>
                </a:cubicBezTo>
                <a:cubicBezTo>
                  <a:pt x="37" y="77"/>
                  <a:pt x="37" y="77"/>
                  <a:pt x="37" y="77"/>
                </a:cubicBezTo>
                <a:cubicBezTo>
                  <a:pt x="39" y="87"/>
                  <a:pt x="46" y="95"/>
                  <a:pt x="56" y="99"/>
                </a:cubicBezTo>
                <a:cubicBezTo>
                  <a:pt x="61" y="101"/>
                  <a:pt x="67" y="101"/>
                  <a:pt x="72" y="100"/>
                </a:cubicBezTo>
                <a:cubicBezTo>
                  <a:pt x="75" y="100"/>
                  <a:pt x="78" y="99"/>
                  <a:pt x="80" y="97"/>
                </a:cubicBezTo>
                <a:cubicBezTo>
                  <a:pt x="92" y="91"/>
                  <a:pt x="99" y="78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6" y="64"/>
                  <a:pt x="96" y="64"/>
                  <a:pt x="96" y="64"/>
                </a:cubicBezTo>
                <a:cubicBezTo>
                  <a:pt x="99" y="63"/>
                  <a:pt x="99" y="63"/>
                  <a:pt x="99" y="63"/>
                </a:cubicBezTo>
                <a:cubicBezTo>
                  <a:pt x="101" y="78"/>
                  <a:pt x="101" y="92"/>
                  <a:pt x="100" y="106"/>
                </a:cubicBezTo>
                <a:cubicBezTo>
                  <a:pt x="123" y="101"/>
                  <a:pt x="123" y="101"/>
                  <a:pt x="123" y="101"/>
                </a:cubicBezTo>
                <a:cubicBezTo>
                  <a:pt x="118" y="91"/>
                  <a:pt x="114" y="81"/>
                  <a:pt x="111" y="70"/>
                </a:cubicBezTo>
                <a:cubicBezTo>
                  <a:pt x="175" y="58"/>
                  <a:pt x="175" y="58"/>
                  <a:pt x="175" y="58"/>
                </a:cubicBezTo>
                <a:cubicBezTo>
                  <a:pt x="182" y="45"/>
                  <a:pt x="186" y="32"/>
                  <a:pt x="188" y="18"/>
                </a:cubicBezTo>
                <a:cubicBezTo>
                  <a:pt x="104" y="34"/>
                  <a:pt x="104" y="34"/>
                  <a:pt x="104" y="34"/>
                </a:cubicBezTo>
                <a:cubicBezTo>
                  <a:pt x="103" y="22"/>
                  <a:pt x="103" y="11"/>
                  <a:pt x="104" y="0"/>
                </a:cubicBezTo>
                <a:cubicBezTo>
                  <a:pt x="81" y="4"/>
                  <a:pt x="81" y="4"/>
                  <a:pt x="81" y="4"/>
                </a:cubicBezTo>
                <a:cubicBezTo>
                  <a:pt x="87" y="17"/>
                  <a:pt x="92" y="30"/>
                  <a:pt x="95" y="44"/>
                </a:cubicBezTo>
                <a:cubicBezTo>
                  <a:pt x="92" y="45"/>
                  <a:pt x="92" y="45"/>
                  <a:pt x="92" y="45"/>
                </a:cubicBezTo>
                <a:cubicBezTo>
                  <a:pt x="91" y="40"/>
                  <a:pt x="91" y="40"/>
                  <a:pt x="91" y="40"/>
                </a:cubicBezTo>
                <a:cubicBezTo>
                  <a:pt x="91" y="39"/>
                  <a:pt x="91" y="39"/>
                  <a:pt x="91" y="39"/>
                </a:cubicBezTo>
                <a:cubicBezTo>
                  <a:pt x="90" y="38"/>
                  <a:pt x="90" y="38"/>
                  <a:pt x="90" y="38"/>
                </a:cubicBezTo>
                <a:cubicBezTo>
                  <a:pt x="90" y="38"/>
                  <a:pt x="90" y="37"/>
                  <a:pt x="90" y="36"/>
                </a:cubicBezTo>
                <a:cubicBezTo>
                  <a:pt x="88" y="32"/>
                  <a:pt x="82" y="30"/>
                  <a:pt x="78" y="33"/>
                </a:cubicBezTo>
                <a:cubicBezTo>
                  <a:pt x="76" y="34"/>
                  <a:pt x="75" y="35"/>
                  <a:pt x="74" y="37"/>
                </a:cubicBezTo>
                <a:cubicBezTo>
                  <a:pt x="71" y="34"/>
                  <a:pt x="67" y="34"/>
                  <a:pt x="64" y="35"/>
                </a:cubicBezTo>
                <a:cubicBezTo>
                  <a:pt x="62" y="36"/>
                  <a:pt x="61" y="38"/>
                  <a:pt x="60" y="40"/>
                </a:cubicBezTo>
                <a:cubicBezTo>
                  <a:pt x="57" y="37"/>
                  <a:pt x="53" y="36"/>
                  <a:pt x="50" y="38"/>
                </a:cubicBezTo>
                <a:cubicBezTo>
                  <a:pt x="48" y="39"/>
                  <a:pt x="47" y="41"/>
                  <a:pt x="46" y="43"/>
                </a:cubicBezTo>
                <a:cubicBezTo>
                  <a:pt x="43" y="40"/>
                  <a:pt x="39" y="39"/>
                  <a:pt x="36" y="41"/>
                </a:cubicBezTo>
                <a:cubicBezTo>
                  <a:pt x="32" y="43"/>
                  <a:pt x="31" y="47"/>
                  <a:pt x="31" y="50"/>
                </a:cubicBezTo>
                <a:cubicBezTo>
                  <a:pt x="32" y="56"/>
                  <a:pt x="32" y="56"/>
                  <a:pt x="32" y="56"/>
                </a:cubicBezTo>
                <a:cubicBezTo>
                  <a:pt x="27" y="57"/>
                  <a:pt x="27" y="57"/>
                  <a:pt x="27" y="57"/>
                </a:cubicBezTo>
                <a:cubicBezTo>
                  <a:pt x="22" y="53"/>
                  <a:pt x="15" y="53"/>
                  <a:pt x="10" y="56"/>
                </a:cubicBezTo>
                <a:cubicBezTo>
                  <a:pt x="3" y="60"/>
                  <a:pt x="0" y="69"/>
                  <a:pt x="4" y="76"/>
                </a:cubicBezTo>
                <a:cubicBezTo>
                  <a:pt x="8" y="83"/>
                  <a:pt x="17" y="86"/>
                  <a:pt x="24" y="8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" name="Freeform 15">
            <a:extLst>
              <a:ext uri="{FF2B5EF4-FFF2-40B4-BE49-F238E27FC236}">
                <a16:creationId xmlns:a16="http://schemas.microsoft.com/office/drawing/2014/main" id="{0E42BCCD-6454-4538-9894-35FA0C17A4E2}"/>
              </a:ext>
            </a:extLst>
          </p:cNvPr>
          <p:cNvSpPr>
            <a:spLocks/>
          </p:cNvSpPr>
          <p:nvPr userDrawn="1"/>
        </p:nvSpPr>
        <p:spPr bwMode="auto">
          <a:xfrm>
            <a:off x="3826195" y="1954434"/>
            <a:ext cx="530995" cy="269290"/>
          </a:xfrm>
          <a:custGeom>
            <a:avLst/>
            <a:gdLst>
              <a:gd name="T0" fmla="*/ 30 w 79"/>
              <a:gd name="T1" fmla="*/ 1 h 40"/>
              <a:gd name="T2" fmla="*/ 19 w 79"/>
              <a:gd name="T3" fmla="*/ 0 h 40"/>
              <a:gd name="T4" fmla="*/ 1 w 79"/>
              <a:gd name="T5" fmla="*/ 20 h 40"/>
              <a:gd name="T6" fmla="*/ 21 w 79"/>
              <a:gd name="T7" fmla="*/ 39 h 40"/>
              <a:gd name="T8" fmla="*/ 79 w 79"/>
              <a:gd name="T9" fmla="*/ 18 h 40"/>
              <a:gd name="T10" fmla="*/ 32 w 79"/>
              <a:gd name="T11" fmla="*/ 25 h 40"/>
              <a:gd name="T12" fmla="*/ 20 w 79"/>
              <a:gd name="T13" fmla="*/ 13 h 40"/>
              <a:gd name="T14" fmla="*/ 30 w 79"/>
              <a:gd name="T15" fmla="*/ 1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9" h="40">
                <a:moveTo>
                  <a:pt x="30" y="1"/>
                </a:moveTo>
                <a:cubicBezTo>
                  <a:pt x="25" y="0"/>
                  <a:pt x="21" y="0"/>
                  <a:pt x="19" y="0"/>
                </a:cubicBezTo>
                <a:cubicBezTo>
                  <a:pt x="8" y="0"/>
                  <a:pt x="0" y="10"/>
                  <a:pt x="1" y="20"/>
                </a:cubicBezTo>
                <a:cubicBezTo>
                  <a:pt x="1" y="31"/>
                  <a:pt x="10" y="40"/>
                  <a:pt x="21" y="39"/>
                </a:cubicBezTo>
                <a:cubicBezTo>
                  <a:pt x="30" y="39"/>
                  <a:pt x="68" y="22"/>
                  <a:pt x="79" y="18"/>
                </a:cubicBezTo>
                <a:cubicBezTo>
                  <a:pt x="66" y="20"/>
                  <a:pt x="37" y="25"/>
                  <a:pt x="32" y="25"/>
                </a:cubicBezTo>
                <a:cubicBezTo>
                  <a:pt x="25" y="25"/>
                  <a:pt x="20" y="20"/>
                  <a:pt x="20" y="13"/>
                </a:cubicBezTo>
                <a:cubicBezTo>
                  <a:pt x="19" y="7"/>
                  <a:pt x="24" y="2"/>
                  <a:pt x="30" y="1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" name="Freeform 16">
            <a:extLst>
              <a:ext uri="{FF2B5EF4-FFF2-40B4-BE49-F238E27FC236}">
                <a16:creationId xmlns:a16="http://schemas.microsoft.com/office/drawing/2014/main" id="{62342304-5326-4D1A-B40C-B831FFD07DF1}"/>
              </a:ext>
            </a:extLst>
          </p:cNvPr>
          <p:cNvSpPr>
            <a:spLocks/>
          </p:cNvSpPr>
          <p:nvPr userDrawn="1"/>
        </p:nvSpPr>
        <p:spPr bwMode="auto">
          <a:xfrm>
            <a:off x="4417875" y="865895"/>
            <a:ext cx="1613846" cy="853385"/>
          </a:xfrm>
          <a:custGeom>
            <a:avLst/>
            <a:gdLst>
              <a:gd name="T0" fmla="*/ 0 w 240"/>
              <a:gd name="T1" fmla="*/ 69 h 127"/>
              <a:gd name="T2" fmla="*/ 23 w 240"/>
              <a:gd name="T3" fmla="*/ 81 h 127"/>
              <a:gd name="T4" fmla="*/ 55 w 240"/>
              <a:gd name="T5" fmla="*/ 98 h 127"/>
              <a:gd name="T6" fmla="*/ 74 w 240"/>
              <a:gd name="T7" fmla="*/ 108 h 127"/>
              <a:gd name="T8" fmla="*/ 74 w 240"/>
              <a:gd name="T9" fmla="*/ 108 h 127"/>
              <a:gd name="T10" fmla="*/ 109 w 240"/>
              <a:gd name="T11" fmla="*/ 127 h 127"/>
              <a:gd name="T12" fmla="*/ 110 w 240"/>
              <a:gd name="T13" fmla="*/ 127 h 127"/>
              <a:gd name="T14" fmla="*/ 150 w 240"/>
              <a:gd name="T15" fmla="*/ 94 h 127"/>
              <a:gd name="T16" fmla="*/ 159 w 240"/>
              <a:gd name="T17" fmla="*/ 92 h 127"/>
              <a:gd name="T18" fmla="*/ 226 w 240"/>
              <a:gd name="T19" fmla="*/ 80 h 127"/>
              <a:gd name="T20" fmla="*/ 240 w 240"/>
              <a:gd name="T21" fmla="*/ 58 h 127"/>
              <a:gd name="T22" fmla="*/ 219 w 240"/>
              <a:gd name="T23" fmla="*/ 44 h 127"/>
              <a:gd name="T24" fmla="*/ 152 w 240"/>
              <a:gd name="T25" fmla="*/ 57 h 127"/>
              <a:gd name="T26" fmla="*/ 111 w 240"/>
              <a:gd name="T27" fmla="*/ 64 h 127"/>
              <a:gd name="T28" fmla="*/ 118 w 240"/>
              <a:gd name="T29" fmla="*/ 73 h 127"/>
              <a:gd name="T30" fmla="*/ 119 w 240"/>
              <a:gd name="T31" fmla="*/ 74 h 127"/>
              <a:gd name="T32" fmla="*/ 119 w 240"/>
              <a:gd name="T33" fmla="*/ 75 h 127"/>
              <a:gd name="T34" fmla="*/ 119 w 240"/>
              <a:gd name="T35" fmla="*/ 76 h 127"/>
              <a:gd name="T36" fmla="*/ 119 w 240"/>
              <a:gd name="T37" fmla="*/ 77 h 127"/>
              <a:gd name="T38" fmla="*/ 120 w 240"/>
              <a:gd name="T39" fmla="*/ 79 h 127"/>
              <a:gd name="T40" fmla="*/ 120 w 240"/>
              <a:gd name="T41" fmla="*/ 79 h 127"/>
              <a:gd name="T42" fmla="*/ 120 w 240"/>
              <a:gd name="T43" fmla="*/ 81 h 127"/>
              <a:gd name="T44" fmla="*/ 119 w 240"/>
              <a:gd name="T45" fmla="*/ 85 h 127"/>
              <a:gd name="T46" fmla="*/ 119 w 240"/>
              <a:gd name="T47" fmla="*/ 85 h 127"/>
              <a:gd name="T48" fmla="*/ 119 w 240"/>
              <a:gd name="T49" fmla="*/ 87 h 127"/>
              <a:gd name="T50" fmla="*/ 112 w 240"/>
              <a:gd name="T51" fmla="*/ 97 h 127"/>
              <a:gd name="T52" fmla="*/ 110 w 240"/>
              <a:gd name="T53" fmla="*/ 99 h 127"/>
              <a:gd name="T54" fmla="*/ 108 w 240"/>
              <a:gd name="T55" fmla="*/ 100 h 127"/>
              <a:gd name="T56" fmla="*/ 99 w 240"/>
              <a:gd name="T57" fmla="*/ 102 h 127"/>
              <a:gd name="T58" fmla="*/ 99 w 240"/>
              <a:gd name="T59" fmla="*/ 102 h 127"/>
              <a:gd name="T60" fmla="*/ 87 w 240"/>
              <a:gd name="T61" fmla="*/ 98 h 127"/>
              <a:gd name="T62" fmla="*/ 82 w 240"/>
              <a:gd name="T63" fmla="*/ 93 h 127"/>
              <a:gd name="T64" fmla="*/ 81 w 240"/>
              <a:gd name="T65" fmla="*/ 92 h 127"/>
              <a:gd name="T66" fmla="*/ 80 w 240"/>
              <a:gd name="T67" fmla="*/ 90 h 127"/>
              <a:gd name="T68" fmla="*/ 78 w 240"/>
              <a:gd name="T69" fmla="*/ 81 h 127"/>
              <a:gd name="T70" fmla="*/ 99 w 240"/>
              <a:gd name="T71" fmla="*/ 60 h 127"/>
              <a:gd name="T72" fmla="*/ 99 w 240"/>
              <a:gd name="T73" fmla="*/ 60 h 127"/>
              <a:gd name="T74" fmla="*/ 101 w 240"/>
              <a:gd name="T75" fmla="*/ 60 h 127"/>
              <a:gd name="T76" fmla="*/ 91 w 240"/>
              <a:gd name="T77" fmla="*/ 29 h 127"/>
              <a:gd name="T78" fmla="*/ 61 w 240"/>
              <a:gd name="T79" fmla="*/ 39 h 127"/>
              <a:gd name="T80" fmla="*/ 63 w 240"/>
              <a:gd name="T81" fmla="*/ 62 h 127"/>
              <a:gd name="T82" fmla="*/ 35 w 240"/>
              <a:gd name="T83" fmla="*/ 70 h 127"/>
              <a:gd name="T84" fmla="*/ 26 w 240"/>
              <a:gd name="T85" fmla="*/ 42 h 127"/>
              <a:gd name="T86" fmla="*/ 46 w 240"/>
              <a:gd name="T87" fmla="*/ 31 h 127"/>
              <a:gd name="T88" fmla="*/ 37 w 240"/>
              <a:gd name="T89" fmla="*/ 0 h 127"/>
              <a:gd name="T90" fmla="*/ 6 w 240"/>
              <a:gd name="T91" fmla="*/ 10 h 127"/>
              <a:gd name="T92" fmla="*/ 6 w 240"/>
              <a:gd name="T93" fmla="*/ 12 h 127"/>
              <a:gd name="T94" fmla="*/ 5 w 240"/>
              <a:gd name="T95" fmla="*/ 14 h 127"/>
              <a:gd name="T96" fmla="*/ 5 w 240"/>
              <a:gd name="T97" fmla="*/ 15 h 127"/>
              <a:gd name="T98" fmla="*/ 5 w 240"/>
              <a:gd name="T99" fmla="*/ 18 h 127"/>
              <a:gd name="T100" fmla="*/ 5 w 240"/>
              <a:gd name="T101" fmla="*/ 21 h 127"/>
              <a:gd name="T102" fmla="*/ 4 w 240"/>
              <a:gd name="T103" fmla="*/ 31 h 127"/>
              <a:gd name="T104" fmla="*/ 3 w 240"/>
              <a:gd name="T105" fmla="*/ 36 h 127"/>
              <a:gd name="T106" fmla="*/ 3 w 240"/>
              <a:gd name="T107" fmla="*/ 39 h 127"/>
              <a:gd name="T108" fmla="*/ 0 w 240"/>
              <a:gd name="T109" fmla="*/ 69 h 127"/>
              <a:gd name="T110" fmla="*/ 0 w 240"/>
              <a:gd name="T111" fmla="*/ 69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40" h="127">
                <a:moveTo>
                  <a:pt x="0" y="69"/>
                </a:moveTo>
                <a:cubicBezTo>
                  <a:pt x="23" y="81"/>
                  <a:pt x="23" y="81"/>
                  <a:pt x="23" y="81"/>
                </a:cubicBezTo>
                <a:cubicBezTo>
                  <a:pt x="55" y="98"/>
                  <a:pt x="55" y="98"/>
                  <a:pt x="55" y="9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74" y="108"/>
                  <a:pt x="74" y="108"/>
                  <a:pt x="74" y="108"/>
                </a:cubicBezTo>
                <a:cubicBezTo>
                  <a:pt x="109" y="127"/>
                  <a:pt x="109" y="127"/>
                  <a:pt x="109" y="127"/>
                </a:cubicBezTo>
                <a:cubicBezTo>
                  <a:pt x="110" y="127"/>
                  <a:pt x="110" y="127"/>
                  <a:pt x="110" y="127"/>
                </a:cubicBezTo>
                <a:cubicBezTo>
                  <a:pt x="110" y="127"/>
                  <a:pt x="137" y="105"/>
                  <a:pt x="150" y="94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226" y="80"/>
                  <a:pt x="226" y="80"/>
                  <a:pt x="226" y="80"/>
                </a:cubicBezTo>
                <a:cubicBezTo>
                  <a:pt x="240" y="58"/>
                  <a:pt x="240" y="58"/>
                  <a:pt x="240" y="58"/>
                </a:cubicBezTo>
                <a:cubicBezTo>
                  <a:pt x="219" y="44"/>
                  <a:pt x="219" y="44"/>
                  <a:pt x="219" y="44"/>
                </a:cubicBezTo>
                <a:cubicBezTo>
                  <a:pt x="152" y="57"/>
                  <a:pt x="152" y="57"/>
                  <a:pt x="152" y="57"/>
                </a:cubicBezTo>
                <a:cubicBezTo>
                  <a:pt x="111" y="64"/>
                  <a:pt x="111" y="64"/>
                  <a:pt x="111" y="64"/>
                </a:cubicBezTo>
                <a:cubicBezTo>
                  <a:pt x="115" y="67"/>
                  <a:pt x="117" y="70"/>
                  <a:pt x="118" y="73"/>
                </a:cubicBezTo>
                <a:cubicBezTo>
                  <a:pt x="118" y="74"/>
                  <a:pt x="119" y="74"/>
                  <a:pt x="119" y="74"/>
                </a:cubicBezTo>
                <a:cubicBezTo>
                  <a:pt x="119" y="74"/>
                  <a:pt x="119" y="75"/>
                  <a:pt x="119" y="75"/>
                </a:cubicBezTo>
                <a:cubicBezTo>
                  <a:pt x="119" y="76"/>
                  <a:pt x="119" y="76"/>
                  <a:pt x="119" y="76"/>
                </a:cubicBezTo>
                <a:cubicBezTo>
                  <a:pt x="119" y="77"/>
                  <a:pt x="119" y="77"/>
                  <a:pt x="119" y="77"/>
                </a:cubicBezTo>
                <a:cubicBezTo>
                  <a:pt x="120" y="77"/>
                  <a:pt x="120" y="78"/>
                  <a:pt x="120" y="79"/>
                </a:cubicBezTo>
                <a:cubicBezTo>
                  <a:pt x="120" y="79"/>
                  <a:pt x="120" y="79"/>
                  <a:pt x="120" y="79"/>
                </a:cubicBezTo>
                <a:cubicBezTo>
                  <a:pt x="120" y="80"/>
                  <a:pt x="120" y="80"/>
                  <a:pt x="120" y="81"/>
                </a:cubicBezTo>
                <a:cubicBezTo>
                  <a:pt x="120" y="82"/>
                  <a:pt x="120" y="84"/>
                  <a:pt x="119" y="85"/>
                </a:cubicBezTo>
                <a:cubicBezTo>
                  <a:pt x="119" y="85"/>
                  <a:pt x="119" y="85"/>
                  <a:pt x="119" y="85"/>
                </a:cubicBezTo>
                <a:cubicBezTo>
                  <a:pt x="119" y="86"/>
                  <a:pt x="119" y="87"/>
                  <a:pt x="119" y="87"/>
                </a:cubicBezTo>
                <a:cubicBezTo>
                  <a:pt x="118" y="91"/>
                  <a:pt x="115" y="95"/>
                  <a:pt x="112" y="97"/>
                </a:cubicBezTo>
                <a:cubicBezTo>
                  <a:pt x="111" y="98"/>
                  <a:pt x="111" y="98"/>
                  <a:pt x="110" y="99"/>
                </a:cubicBezTo>
                <a:cubicBezTo>
                  <a:pt x="109" y="99"/>
                  <a:pt x="109" y="99"/>
                  <a:pt x="108" y="100"/>
                </a:cubicBezTo>
                <a:cubicBezTo>
                  <a:pt x="105" y="101"/>
                  <a:pt x="102" y="102"/>
                  <a:pt x="99" y="102"/>
                </a:cubicBezTo>
                <a:cubicBezTo>
                  <a:pt x="99" y="102"/>
                  <a:pt x="99" y="102"/>
                  <a:pt x="99" y="102"/>
                </a:cubicBezTo>
                <a:cubicBezTo>
                  <a:pt x="95" y="102"/>
                  <a:pt x="91" y="100"/>
                  <a:pt x="87" y="98"/>
                </a:cubicBezTo>
                <a:cubicBezTo>
                  <a:pt x="85" y="97"/>
                  <a:pt x="84" y="95"/>
                  <a:pt x="82" y="93"/>
                </a:cubicBezTo>
                <a:cubicBezTo>
                  <a:pt x="82" y="93"/>
                  <a:pt x="82" y="92"/>
                  <a:pt x="81" y="92"/>
                </a:cubicBezTo>
                <a:cubicBezTo>
                  <a:pt x="81" y="91"/>
                  <a:pt x="81" y="91"/>
                  <a:pt x="80" y="90"/>
                </a:cubicBezTo>
                <a:cubicBezTo>
                  <a:pt x="79" y="87"/>
                  <a:pt x="78" y="84"/>
                  <a:pt x="78" y="81"/>
                </a:cubicBezTo>
                <a:cubicBezTo>
                  <a:pt x="78" y="69"/>
                  <a:pt x="88" y="60"/>
                  <a:pt x="99" y="60"/>
                </a:cubicBezTo>
                <a:cubicBezTo>
                  <a:pt x="99" y="60"/>
                  <a:pt x="99" y="60"/>
                  <a:pt x="99" y="60"/>
                </a:cubicBezTo>
                <a:cubicBezTo>
                  <a:pt x="100" y="60"/>
                  <a:pt x="100" y="60"/>
                  <a:pt x="101" y="60"/>
                </a:cubicBezTo>
                <a:cubicBezTo>
                  <a:pt x="91" y="29"/>
                  <a:pt x="91" y="29"/>
                  <a:pt x="91" y="29"/>
                </a:cubicBezTo>
                <a:cubicBezTo>
                  <a:pt x="61" y="39"/>
                  <a:pt x="61" y="39"/>
                  <a:pt x="61" y="39"/>
                </a:cubicBezTo>
                <a:cubicBezTo>
                  <a:pt x="66" y="45"/>
                  <a:pt x="67" y="54"/>
                  <a:pt x="63" y="62"/>
                </a:cubicBezTo>
                <a:cubicBezTo>
                  <a:pt x="57" y="72"/>
                  <a:pt x="45" y="76"/>
                  <a:pt x="35" y="70"/>
                </a:cubicBezTo>
                <a:cubicBezTo>
                  <a:pt x="25" y="65"/>
                  <a:pt x="21" y="52"/>
                  <a:pt x="26" y="42"/>
                </a:cubicBezTo>
                <a:cubicBezTo>
                  <a:pt x="30" y="35"/>
                  <a:pt x="38" y="31"/>
                  <a:pt x="46" y="31"/>
                </a:cubicBezTo>
                <a:cubicBezTo>
                  <a:pt x="37" y="0"/>
                  <a:pt x="37" y="0"/>
                  <a:pt x="37" y="0"/>
                </a:cubicBezTo>
                <a:cubicBezTo>
                  <a:pt x="6" y="10"/>
                  <a:pt x="6" y="10"/>
                  <a:pt x="6" y="10"/>
                </a:cubicBezTo>
                <a:cubicBezTo>
                  <a:pt x="6" y="10"/>
                  <a:pt x="6" y="11"/>
                  <a:pt x="6" y="12"/>
                </a:cubicBezTo>
                <a:cubicBezTo>
                  <a:pt x="5" y="14"/>
                  <a:pt x="5" y="14"/>
                  <a:pt x="5" y="14"/>
                </a:cubicBezTo>
                <a:cubicBezTo>
                  <a:pt x="5" y="15"/>
                  <a:pt x="5" y="15"/>
                  <a:pt x="5" y="15"/>
                </a:cubicBezTo>
                <a:cubicBezTo>
                  <a:pt x="5" y="18"/>
                  <a:pt x="5" y="18"/>
                  <a:pt x="5" y="18"/>
                </a:cubicBezTo>
                <a:cubicBezTo>
                  <a:pt x="5" y="19"/>
                  <a:pt x="5" y="20"/>
                  <a:pt x="5" y="21"/>
                </a:cubicBezTo>
                <a:cubicBezTo>
                  <a:pt x="4" y="31"/>
                  <a:pt x="4" y="31"/>
                  <a:pt x="4" y="31"/>
                </a:cubicBezTo>
                <a:cubicBezTo>
                  <a:pt x="3" y="33"/>
                  <a:pt x="3" y="35"/>
                  <a:pt x="3" y="36"/>
                </a:cubicBezTo>
                <a:cubicBezTo>
                  <a:pt x="3" y="39"/>
                  <a:pt x="3" y="39"/>
                  <a:pt x="3" y="39"/>
                </a:cubicBezTo>
                <a:cubicBezTo>
                  <a:pt x="1" y="54"/>
                  <a:pt x="0" y="69"/>
                  <a:pt x="0" y="69"/>
                </a:cubicBezTo>
                <a:cubicBezTo>
                  <a:pt x="0" y="69"/>
                  <a:pt x="0" y="69"/>
                  <a:pt x="0" y="69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8" name="Freeform 17">
            <a:extLst>
              <a:ext uri="{FF2B5EF4-FFF2-40B4-BE49-F238E27FC236}">
                <a16:creationId xmlns:a16="http://schemas.microsoft.com/office/drawing/2014/main" id="{69F260E7-4B52-4B1A-A565-803EC16A2B0D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2845752" y="1370340"/>
            <a:ext cx="3400264" cy="3946430"/>
          </a:xfrm>
          <a:custGeom>
            <a:avLst/>
            <a:gdLst>
              <a:gd name="T0" fmla="*/ 94 w 506"/>
              <a:gd name="T1" fmla="*/ 289 h 587"/>
              <a:gd name="T2" fmla="*/ 159 w 506"/>
              <a:gd name="T3" fmla="*/ 308 h 587"/>
              <a:gd name="T4" fmla="*/ 197 w 506"/>
              <a:gd name="T5" fmla="*/ 306 h 587"/>
              <a:gd name="T6" fmla="*/ 237 w 506"/>
              <a:gd name="T7" fmla="*/ 296 h 587"/>
              <a:gd name="T8" fmla="*/ 278 w 506"/>
              <a:gd name="T9" fmla="*/ 279 h 587"/>
              <a:gd name="T10" fmla="*/ 233 w 506"/>
              <a:gd name="T11" fmla="*/ 430 h 587"/>
              <a:gd name="T12" fmla="*/ 221 w 506"/>
              <a:gd name="T13" fmla="*/ 463 h 587"/>
              <a:gd name="T14" fmla="*/ 171 w 506"/>
              <a:gd name="T15" fmla="*/ 484 h 587"/>
              <a:gd name="T16" fmla="*/ 147 w 506"/>
              <a:gd name="T17" fmla="*/ 475 h 587"/>
              <a:gd name="T18" fmla="*/ 85 w 506"/>
              <a:gd name="T19" fmla="*/ 520 h 587"/>
              <a:gd name="T20" fmla="*/ 285 w 506"/>
              <a:gd name="T21" fmla="*/ 456 h 587"/>
              <a:gd name="T22" fmla="*/ 285 w 506"/>
              <a:gd name="T23" fmla="*/ 389 h 587"/>
              <a:gd name="T24" fmla="*/ 320 w 506"/>
              <a:gd name="T25" fmla="*/ 364 h 587"/>
              <a:gd name="T26" fmla="*/ 337 w 506"/>
              <a:gd name="T27" fmla="*/ 301 h 587"/>
              <a:gd name="T28" fmla="*/ 337 w 506"/>
              <a:gd name="T29" fmla="*/ 364 h 587"/>
              <a:gd name="T30" fmla="*/ 443 w 506"/>
              <a:gd name="T31" fmla="*/ 469 h 587"/>
              <a:gd name="T32" fmla="*/ 371 w 506"/>
              <a:gd name="T33" fmla="*/ 532 h 587"/>
              <a:gd name="T34" fmla="*/ 361 w 506"/>
              <a:gd name="T35" fmla="*/ 559 h 587"/>
              <a:gd name="T36" fmla="*/ 452 w 506"/>
              <a:gd name="T37" fmla="*/ 567 h 587"/>
              <a:gd name="T38" fmla="*/ 502 w 506"/>
              <a:gd name="T39" fmla="*/ 458 h 587"/>
              <a:gd name="T40" fmla="*/ 424 w 506"/>
              <a:gd name="T41" fmla="*/ 369 h 587"/>
              <a:gd name="T42" fmla="*/ 424 w 506"/>
              <a:gd name="T43" fmla="*/ 334 h 587"/>
              <a:gd name="T44" fmla="*/ 500 w 506"/>
              <a:gd name="T45" fmla="*/ 109 h 587"/>
              <a:gd name="T46" fmla="*/ 383 w 506"/>
              <a:gd name="T47" fmla="*/ 185 h 587"/>
              <a:gd name="T48" fmla="*/ 374 w 506"/>
              <a:gd name="T49" fmla="*/ 197 h 587"/>
              <a:gd name="T50" fmla="*/ 367 w 506"/>
              <a:gd name="T51" fmla="*/ 211 h 587"/>
              <a:gd name="T52" fmla="*/ 364 w 506"/>
              <a:gd name="T53" fmla="*/ 227 h 587"/>
              <a:gd name="T54" fmla="*/ 411 w 506"/>
              <a:gd name="T55" fmla="*/ 258 h 587"/>
              <a:gd name="T56" fmla="*/ 396 w 506"/>
              <a:gd name="T57" fmla="*/ 206 h 587"/>
              <a:gd name="T58" fmla="*/ 408 w 506"/>
              <a:gd name="T59" fmla="*/ 195 h 587"/>
              <a:gd name="T60" fmla="*/ 432 w 506"/>
              <a:gd name="T61" fmla="*/ 188 h 587"/>
              <a:gd name="T62" fmla="*/ 411 w 506"/>
              <a:gd name="T63" fmla="*/ 288 h 587"/>
              <a:gd name="T64" fmla="*/ 311 w 506"/>
              <a:gd name="T65" fmla="*/ 184 h 587"/>
              <a:gd name="T66" fmla="*/ 318 w 506"/>
              <a:gd name="T67" fmla="*/ 137 h 587"/>
              <a:gd name="T68" fmla="*/ 333 w 506"/>
              <a:gd name="T69" fmla="*/ 102 h 587"/>
              <a:gd name="T70" fmla="*/ 340 w 506"/>
              <a:gd name="T71" fmla="*/ 61 h 587"/>
              <a:gd name="T72" fmla="*/ 243 w 506"/>
              <a:gd name="T73" fmla="*/ 9 h 587"/>
              <a:gd name="T74" fmla="*/ 224 w 506"/>
              <a:gd name="T75" fmla="*/ 8 h 587"/>
              <a:gd name="T76" fmla="*/ 198 w 506"/>
              <a:gd name="T77" fmla="*/ 52 h 587"/>
              <a:gd name="T78" fmla="*/ 198 w 506"/>
              <a:gd name="T79" fmla="*/ 81 h 587"/>
              <a:gd name="T80" fmla="*/ 226 w 506"/>
              <a:gd name="T81" fmla="*/ 138 h 587"/>
              <a:gd name="T82" fmla="*/ 200 w 506"/>
              <a:gd name="T83" fmla="*/ 161 h 587"/>
              <a:gd name="T84" fmla="*/ 163 w 506"/>
              <a:gd name="T85" fmla="*/ 213 h 587"/>
              <a:gd name="T86" fmla="*/ 125 w 506"/>
              <a:gd name="T87" fmla="*/ 186 h 587"/>
              <a:gd name="T88" fmla="*/ 126 w 506"/>
              <a:gd name="T89" fmla="*/ 150 h 587"/>
              <a:gd name="T90" fmla="*/ 103 w 506"/>
              <a:gd name="T91" fmla="*/ 147 h 587"/>
              <a:gd name="T92" fmla="*/ 86 w 506"/>
              <a:gd name="T93" fmla="*/ 107 h 587"/>
              <a:gd name="T94" fmla="*/ 70 w 506"/>
              <a:gd name="T95" fmla="*/ 126 h 587"/>
              <a:gd name="T96" fmla="*/ 157 w 506"/>
              <a:gd name="T97" fmla="*/ 221 h 587"/>
              <a:gd name="T98" fmla="*/ 174 w 506"/>
              <a:gd name="T99" fmla="*/ 248 h 587"/>
              <a:gd name="T100" fmla="*/ 3 w 506"/>
              <a:gd name="T101" fmla="*/ 288 h 587"/>
              <a:gd name="T102" fmla="*/ 432 w 506"/>
              <a:gd name="T103" fmla="*/ 65 h 587"/>
              <a:gd name="T104" fmla="*/ 248 w 506"/>
              <a:gd name="T105" fmla="*/ 42 h 587"/>
              <a:gd name="T106" fmla="*/ 226 w 506"/>
              <a:gd name="T107" fmla="*/ 40 h 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506" h="587">
                <a:moveTo>
                  <a:pt x="67" y="296"/>
                </a:moveTo>
                <a:cubicBezTo>
                  <a:pt x="70" y="305"/>
                  <a:pt x="68" y="315"/>
                  <a:pt x="64" y="323"/>
                </a:cubicBezTo>
                <a:cubicBezTo>
                  <a:pt x="70" y="321"/>
                  <a:pt x="75" y="318"/>
                  <a:pt x="80" y="314"/>
                </a:cubicBezTo>
                <a:cubicBezTo>
                  <a:pt x="87" y="307"/>
                  <a:pt x="92" y="299"/>
                  <a:pt x="94" y="289"/>
                </a:cubicBezTo>
                <a:cubicBezTo>
                  <a:pt x="109" y="298"/>
                  <a:pt x="126" y="304"/>
                  <a:pt x="144" y="306"/>
                </a:cubicBezTo>
                <a:cubicBezTo>
                  <a:pt x="150" y="296"/>
                  <a:pt x="153" y="284"/>
                  <a:pt x="153" y="272"/>
                </a:cubicBezTo>
                <a:cubicBezTo>
                  <a:pt x="154" y="274"/>
                  <a:pt x="155" y="275"/>
                  <a:pt x="156" y="277"/>
                </a:cubicBezTo>
                <a:cubicBezTo>
                  <a:pt x="160" y="287"/>
                  <a:pt x="161" y="298"/>
                  <a:pt x="159" y="308"/>
                </a:cubicBezTo>
                <a:cubicBezTo>
                  <a:pt x="166" y="309"/>
                  <a:pt x="174" y="308"/>
                  <a:pt x="181" y="308"/>
                </a:cubicBezTo>
                <a:cubicBezTo>
                  <a:pt x="188" y="297"/>
                  <a:pt x="191" y="284"/>
                  <a:pt x="191" y="271"/>
                </a:cubicBezTo>
                <a:cubicBezTo>
                  <a:pt x="192" y="273"/>
                  <a:pt x="193" y="274"/>
                  <a:pt x="194" y="276"/>
                </a:cubicBezTo>
                <a:cubicBezTo>
                  <a:pt x="198" y="286"/>
                  <a:pt x="199" y="296"/>
                  <a:pt x="197" y="306"/>
                </a:cubicBezTo>
                <a:cubicBezTo>
                  <a:pt x="206" y="305"/>
                  <a:pt x="215" y="303"/>
                  <a:pt x="223" y="301"/>
                </a:cubicBezTo>
                <a:cubicBezTo>
                  <a:pt x="227" y="291"/>
                  <a:pt x="229" y="281"/>
                  <a:pt x="229" y="271"/>
                </a:cubicBezTo>
                <a:cubicBezTo>
                  <a:pt x="230" y="272"/>
                  <a:pt x="231" y="273"/>
                  <a:pt x="232" y="275"/>
                </a:cubicBezTo>
                <a:cubicBezTo>
                  <a:pt x="235" y="282"/>
                  <a:pt x="237" y="289"/>
                  <a:pt x="237" y="296"/>
                </a:cubicBezTo>
                <a:cubicBezTo>
                  <a:pt x="249" y="291"/>
                  <a:pt x="261" y="284"/>
                  <a:pt x="272" y="276"/>
                </a:cubicBezTo>
                <a:cubicBezTo>
                  <a:pt x="277" y="271"/>
                  <a:pt x="282" y="265"/>
                  <a:pt x="286" y="258"/>
                </a:cubicBezTo>
                <a:cubicBezTo>
                  <a:pt x="285" y="261"/>
                  <a:pt x="285" y="265"/>
                  <a:pt x="283" y="268"/>
                </a:cubicBezTo>
                <a:cubicBezTo>
                  <a:pt x="282" y="272"/>
                  <a:pt x="280" y="276"/>
                  <a:pt x="278" y="279"/>
                </a:cubicBezTo>
                <a:cubicBezTo>
                  <a:pt x="283" y="283"/>
                  <a:pt x="287" y="287"/>
                  <a:pt x="292" y="291"/>
                </a:cubicBezTo>
                <a:cubicBezTo>
                  <a:pt x="294" y="293"/>
                  <a:pt x="295" y="295"/>
                  <a:pt x="297" y="297"/>
                </a:cubicBezTo>
                <a:cubicBezTo>
                  <a:pt x="250" y="304"/>
                  <a:pt x="212" y="336"/>
                  <a:pt x="196" y="378"/>
                </a:cubicBezTo>
                <a:cubicBezTo>
                  <a:pt x="217" y="386"/>
                  <a:pt x="233" y="406"/>
                  <a:pt x="233" y="430"/>
                </a:cubicBezTo>
                <a:cubicBezTo>
                  <a:pt x="233" y="437"/>
                  <a:pt x="231" y="444"/>
                  <a:pt x="228" y="451"/>
                </a:cubicBezTo>
                <a:cubicBezTo>
                  <a:pt x="227" y="453"/>
                  <a:pt x="226" y="455"/>
                  <a:pt x="225" y="457"/>
                </a:cubicBezTo>
                <a:cubicBezTo>
                  <a:pt x="225" y="458"/>
                  <a:pt x="224" y="459"/>
                  <a:pt x="224" y="460"/>
                </a:cubicBezTo>
                <a:cubicBezTo>
                  <a:pt x="223" y="461"/>
                  <a:pt x="222" y="462"/>
                  <a:pt x="221" y="463"/>
                </a:cubicBezTo>
                <a:cubicBezTo>
                  <a:pt x="214" y="472"/>
                  <a:pt x="205" y="479"/>
                  <a:pt x="194" y="482"/>
                </a:cubicBezTo>
                <a:cubicBezTo>
                  <a:pt x="189" y="484"/>
                  <a:pt x="184" y="485"/>
                  <a:pt x="178" y="485"/>
                </a:cubicBezTo>
                <a:cubicBezTo>
                  <a:pt x="178" y="485"/>
                  <a:pt x="177" y="485"/>
                  <a:pt x="177" y="485"/>
                </a:cubicBezTo>
                <a:cubicBezTo>
                  <a:pt x="175" y="485"/>
                  <a:pt x="173" y="484"/>
                  <a:pt x="171" y="484"/>
                </a:cubicBezTo>
                <a:cubicBezTo>
                  <a:pt x="170" y="484"/>
                  <a:pt x="170" y="484"/>
                  <a:pt x="169" y="484"/>
                </a:cubicBezTo>
                <a:cubicBezTo>
                  <a:pt x="167" y="483"/>
                  <a:pt x="165" y="483"/>
                  <a:pt x="163" y="483"/>
                </a:cubicBezTo>
                <a:cubicBezTo>
                  <a:pt x="163" y="482"/>
                  <a:pt x="163" y="482"/>
                  <a:pt x="162" y="482"/>
                </a:cubicBezTo>
                <a:cubicBezTo>
                  <a:pt x="157" y="481"/>
                  <a:pt x="152" y="478"/>
                  <a:pt x="147" y="475"/>
                </a:cubicBezTo>
                <a:cubicBezTo>
                  <a:pt x="146" y="475"/>
                  <a:pt x="145" y="474"/>
                  <a:pt x="144" y="473"/>
                </a:cubicBezTo>
                <a:cubicBezTo>
                  <a:pt x="138" y="470"/>
                  <a:pt x="132" y="468"/>
                  <a:pt x="124" y="468"/>
                </a:cubicBezTo>
                <a:cubicBezTo>
                  <a:pt x="102" y="468"/>
                  <a:pt x="84" y="486"/>
                  <a:pt x="84" y="509"/>
                </a:cubicBezTo>
                <a:cubicBezTo>
                  <a:pt x="84" y="513"/>
                  <a:pt x="84" y="516"/>
                  <a:pt x="85" y="520"/>
                </a:cubicBezTo>
                <a:cubicBezTo>
                  <a:pt x="93" y="510"/>
                  <a:pt x="105" y="503"/>
                  <a:pt x="119" y="503"/>
                </a:cubicBezTo>
                <a:cubicBezTo>
                  <a:pt x="143" y="503"/>
                  <a:pt x="162" y="523"/>
                  <a:pt x="162" y="547"/>
                </a:cubicBezTo>
                <a:cubicBezTo>
                  <a:pt x="162" y="550"/>
                  <a:pt x="162" y="554"/>
                  <a:pt x="161" y="557"/>
                </a:cubicBezTo>
                <a:cubicBezTo>
                  <a:pt x="222" y="557"/>
                  <a:pt x="273" y="514"/>
                  <a:pt x="285" y="456"/>
                </a:cubicBezTo>
                <a:cubicBezTo>
                  <a:pt x="279" y="446"/>
                  <a:pt x="275" y="435"/>
                  <a:pt x="275" y="423"/>
                </a:cubicBezTo>
                <a:cubicBezTo>
                  <a:pt x="275" y="411"/>
                  <a:pt x="278" y="399"/>
                  <a:pt x="285" y="390"/>
                </a:cubicBezTo>
                <a:cubicBezTo>
                  <a:pt x="285" y="390"/>
                  <a:pt x="285" y="390"/>
                  <a:pt x="285" y="390"/>
                </a:cubicBezTo>
                <a:cubicBezTo>
                  <a:pt x="285" y="390"/>
                  <a:pt x="285" y="389"/>
                  <a:pt x="285" y="389"/>
                </a:cubicBezTo>
                <a:cubicBezTo>
                  <a:pt x="285" y="389"/>
                  <a:pt x="285" y="389"/>
                  <a:pt x="285" y="389"/>
                </a:cubicBezTo>
                <a:cubicBezTo>
                  <a:pt x="286" y="387"/>
                  <a:pt x="287" y="386"/>
                  <a:pt x="288" y="385"/>
                </a:cubicBezTo>
                <a:cubicBezTo>
                  <a:pt x="288" y="385"/>
                  <a:pt x="288" y="385"/>
                  <a:pt x="289" y="384"/>
                </a:cubicBezTo>
                <a:cubicBezTo>
                  <a:pt x="297" y="375"/>
                  <a:pt x="308" y="367"/>
                  <a:pt x="320" y="364"/>
                </a:cubicBezTo>
                <a:cubicBezTo>
                  <a:pt x="321" y="364"/>
                  <a:pt x="322" y="364"/>
                  <a:pt x="323" y="364"/>
                </a:cubicBezTo>
                <a:cubicBezTo>
                  <a:pt x="323" y="364"/>
                  <a:pt x="323" y="364"/>
                  <a:pt x="323" y="364"/>
                </a:cubicBezTo>
                <a:cubicBezTo>
                  <a:pt x="323" y="347"/>
                  <a:pt x="325" y="330"/>
                  <a:pt x="331" y="314"/>
                </a:cubicBezTo>
                <a:cubicBezTo>
                  <a:pt x="333" y="310"/>
                  <a:pt x="335" y="305"/>
                  <a:pt x="337" y="301"/>
                </a:cubicBezTo>
                <a:cubicBezTo>
                  <a:pt x="332" y="322"/>
                  <a:pt x="332" y="342"/>
                  <a:pt x="336" y="362"/>
                </a:cubicBezTo>
                <a:cubicBezTo>
                  <a:pt x="337" y="363"/>
                  <a:pt x="337" y="363"/>
                  <a:pt x="337" y="363"/>
                </a:cubicBezTo>
                <a:cubicBezTo>
                  <a:pt x="337" y="363"/>
                  <a:pt x="337" y="363"/>
                  <a:pt x="337" y="364"/>
                </a:cubicBezTo>
                <a:cubicBezTo>
                  <a:pt x="337" y="364"/>
                  <a:pt x="337" y="364"/>
                  <a:pt x="337" y="364"/>
                </a:cubicBezTo>
                <a:cubicBezTo>
                  <a:pt x="343" y="390"/>
                  <a:pt x="356" y="412"/>
                  <a:pt x="375" y="430"/>
                </a:cubicBezTo>
                <a:cubicBezTo>
                  <a:pt x="382" y="426"/>
                  <a:pt x="390" y="424"/>
                  <a:pt x="398" y="424"/>
                </a:cubicBezTo>
                <a:cubicBezTo>
                  <a:pt x="421" y="424"/>
                  <a:pt x="440" y="440"/>
                  <a:pt x="443" y="462"/>
                </a:cubicBezTo>
                <a:cubicBezTo>
                  <a:pt x="443" y="465"/>
                  <a:pt x="443" y="467"/>
                  <a:pt x="443" y="469"/>
                </a:cubicBezTo>
                <a:cubicBezTo>
                  <a:pt x="443" y="492"/>
                  <a:pt x="426" y="511"/>
                  <a:pt x="403" y="514"/>
                </a:cubicBezTo>
                <a:cubicBezTo>
                  <a:pt x="403" y="514"/>
                  <a:pt x="402" y="514"/>
                  <a:pt x="401" y="514"/>
                </a:cubicBezTo>
                <a:cubicBezTo>
                  <a:pt x="389" y="516"/>
                  <a:pt x="378" y="522"/>
                  <a:pt x="370" y="532"/>
                </a:cubicBezTo>
                <a:cubicBezTo>
                  <a:pt x="371" y="532"/>
                  <a:pt x="371" y="532"/>
                  <a:pt x="371" y="532"/>
                </a:cubicBezTo>
                <a:cubicBezTo>
                  <a:pt x="368" y="536"/>
                  <a:pt x="365" y="540"/>
                  <a:pt x="364" y="544"/>
                </a:cubicBezTo>
                <a:cubicBezTo>
                  <a:pt x="363" y="545"/>
                  <a:pt x="363" y="545"/>
                  <a:pt x="363" y="546"/>
                </a:cubicBezTo>
                <a:cubicBezTo>
                  <a:pt x="363" y="547"/>
                  <a:pt x="362" y="549"/>
                  <a:pt x="362" y="550"/>
                </a:cubicBezTo>
                <a:cubicBezTo>
                  <a:pt x="361" y="553"/>
                  <a:pt x="361" y="556"/>
                  <a:pt x="361" y="559"/>
                </a:cubicBezTo>
                <a:cubicBezTo>
                  <a:pt x="361" y="570"/>
                  <a:pt x="364" y="579"/>
                  <a:pt x="370" y="587"/>
                </a:cubicBezTo>
                <a:cubicBezTo>
                  <a:pt x="370" y="575"/>
                  <a:pt x="374" y="564"/>
                  <a:pt x="383" y="555"/>
                </a:cubicBezTo>
                <a:cubicBezTo>
                  <a:pt x="399" y="538"/>
                  <a:pt x="427" y="538"/>
                  <a:pt x="444" y="555"/>
                </a:cubicBezTo>
                <a:cubicBezTo>
                  <a:pt x="447" y="559"/>
                  <a:pt x="450" y="563"/>
                  <a:pt x="452" y="567"/>
                </a:cubicBezTo>
                <a:cubicBezTo>
                  <a:pt x="455" y="573"/>
                  <a:pt x="456" y="580"/>
                  <a:pt x="456" y="586"/>
                </a:cubicBezTo>
                <a:cubicBezTo>
                  <a:pt x="460" y="585"/>
                  <a:pt x="464" y="582"/>
                  <a:pt x="468" y="578"/>
                </a:cubicBezTo>
                <a:cubicBezTo>
                  <a:pt x="493" y="554"/>
                  <a:pt x="505" y="522"/>
                  <a:pt x="506" y="490"/>
                </a:cubicBezTo>
                <a:cubicBezTo>
                  <a:pt x="506" y="479"/>
                  <a:pt x="504" y="468"/>
                  <a:pt x="502" y="458"/>
                </a:cubicBezTo>
                <a:cubicBezTo>
                  <a:pt x="498" y="442"/>
                  <a:pt x="491" y="427"/>
                  <a:pt x="481" y="413"/>
                </a:cubicBezTo>
                <a:cubicBezTo>
                  <a:pt x="480" y="413"/>
                  <a:pt x="480" y="413"/>
                  <a:pt x="480" y="413"/>
                </a:cubicBezTo>
                <a:cubicBezTo>
                  <a:pt x="453" y="411"/>
                  <a:pt x="431" y="394"/>
                  <a:pt x="424" y="369"/>
                </a:cubicBezTo>
                <a:cubicBezTo>
                  <a:pt x="424" y="369"/>
                  <a:pt x="424" y="369"/>
                  <a:pt x="424" y="369"/>
                </a:cubicBezTo>
                <a:cubicBezTo>
                  <a:pt x="422" y="364"/>
                  <a:pt x="421" y="358"/>
                  <a:pt x="421" y="353"/>
                </a:cubicBezTo>
                <a:cubicBezTo>
                  <a:pt x="421" y="347"/>
                  <a:pt x="422" y="342"/>
                  <a:pt x="423" y="337"/>
                </a:cubicBezTo>
                <a:cubicBezTo>
                  <a:pt x="424" y="337"/>
                  <a:pt x="424" y="336"/>
                  <a:pt x="424" y="336"/>
                </a:cubicBezTo>
                <a:cubicBezTo>
                  <a:pt x="424" y="335"/>
                  <a:pt x="424" y="334"/>
                  <a:pt x="424" y="334"/>
                </a:cubicBezTo>
                <a:cubicBezTo>
                  <a:pt x="429" y="317"/>
                  <a:pt x="442" y="303"/>
                  <a:pt x="457" y="296"/>
                </a:cubicBezTo>
                <a:cubicBezTo>
                  <a:pt x="482" y="286"/>
                  <a:pt x="500" y="261"/>
                  <a:pt x="500" y="233"/>
                </a:cubicBezTo>
                <a:cubicBezTo>
                  <a:pt x="500" y="205"/>
                  <a:pt x="483" y="182"/>
                  <a:pt x="460" y="171"/>
                </a:cubicBezTo>
                <a:cubicBezTo>
                  <a:pt x="483" y="160"/>
                  <a:pt x="500" y="137"/>
                  <a:pt x="500" y="109"/>
                </a:cubicBezTo>
                <a:cubicBezTo>
                  <a:pt x="500" y="72"/>
                  <a:pt x="469" y="41"/>
                  <a:pt x="432" y="41"/>
                </a:cubicBezTo>
                <a:cubicBezTo>
                  <a:pt x="394" y="41"/>
                  <a:pt x="363" y="72"/>
                  <a:pt x="363" y="109"/>
                </a:cubicBezTo>
                <a:cubicBezTo>
                  <a:pt x="363" y="137"/>
                  <a:pt x="380" y="160"/>
                  <a:pt x="403" y="171"/>
                </a:cubicBezTo>
                <a:cubicBezTo>
                  <a:pt x="395" y="175"/>
                  <a:pt x="389" y="179"/>
                  <a:pt x="383" y="185"/>
                </a:cubicBezTo>
                <a:cubicBezTo>
                  <a:pt x="383" y="186"/>
                  <a:pt x="382" y="186"/>
                  <a:pt x="382" y="186"/>
                </a:cubicBezTo>
                <a:cubicBezTo>
                  <a:pt x="381" y="187"/>
                  <a:pt x="380" y="189"/>
                  <a:pt x="378" y="191"/>
                </a:cubicBezTo>
                <a:cubicBezTo>
                  <a:pt x="378" y="191"/>
                  <a:pt x="378" y="191"/>
                  <a:pt x="377" y="192"/>
                </a:cubicBezTo>
                <a:cubicBezTo>
                  <a:pt x="376" y="193"/>
                  <a:pt x="375" y="195"/>
                  <a:pt x="374" y="197"/>
                </a:cubicBezTo>
                <a:cubicBezTo>
                  <a:pt x="373" y="197"/>
                  <a:pt x="373" y="198"/>
                  <a:pt x="373" y="198"/>
                </a:cubicBezTo>
                <a:cubicBezTo>
                  <a:pt x="372" y="200"/>
                  <a:pt x="371" y="201"/>
                  <a:pt x="370" y="203"/>
                </a:cubicBezTo>
                <a:cubicBezTo>
                  <a:pt x="370" y="204"/>
                  <a:pt x="370" y="204"/>
                  <a:pt x="370" y="205"/>
                </a:cubicBezTo>
                <a:cubicBezTo>
                  <a:pt x="369" y="207"/>
                  <a:pt x="368" y="209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7" y="211"/>
                  <a:pt x="367" y="211"/>
                  <a:pt x="367" y="211"/>
                </a:cubicBezTo>
                <a:cubicBezTo>
                  <a:pt x="366" y="215"/>
                  <a:pt x="365" y="218"/>
                  <a:pt x="364" y="222"/>
                </a:cubicBezTo>
                <a:cubicBezTo>
                  <a:pt x="364" y="224"/>
                  <a:pt x="364" y="225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7"/>
                  <a:pt x="364" y="227"/>
                  <a:pt x="364" y="227"/>
                </a:cubicBezTo>
                <a:cubicBezTo>
                  <a:pt x="364" y="228"/>
                  <a:pt x="364" y="230"/>
                  <a:pt x="364" y="232"/>
                </a:cubicBezTo>
                <a:cubicBezTo>
                  <a:pt x="364" y="266"/>
                  <a:pt x="411" y="258"/>
                  <a:pt x="411" y="258"/>
                </a:cubicBezTo>
                <a:cubicBezTo>
                  <a:pt x="411" y="258"/>
                  <a:pt x="400" y="253"/>
                  <a:pt x="400" y="244"/>
                </a:cubicBezTo>
                <a:cubicBezTo>
                  <a:pt x="400" y="231"/>
                  <a:pt x="421" y="215"/>
                  <a:pt x="393" y="211"/>
                </a:cubicBezTo>
                <a:cubicBezTo>
                  <a:pt x="394" y="209"/>
                  <a:pt x="395" y="208"/>
                  <a:pt x="396" y="206"/>
                </a:cubicBezTo>
                <a:cubicBezTo>
                  <a:pt x="396" y="206"/>
                  <a:pt x="396" y="206"/>
                  <a:pt x="396" y="206"/>
                </a:cubicBezTo>
                <a:cubicBezTo>
                  <a:pt x="398" y="204"/>
                  <a:pt x="399" y="202"/>
                  <a:pt x="401" y="201"/>
                </a:cubicBezTo>
                <a:cubicBezTo>
                  <a:pt x="401" y="200"/>
                  <a:pt x="402" y="200"/>
                  <a:pt x="402" y="200"/>
                </a:cubicBezTo>
                <a:cubicBezTo>
                  <a:pt x="404" y="198"/>
                  <a:pt x="405" y="197"/>
                  <a:pt x="407" y="196"/>
                </a:cubicBezTo>
                <a:cubicBezTo>
                  <a:pt x="407" y="196"/>
                  <a:pt x="407" y="196"/>
                  <a:pt x="408" y="195"/>
                </a:cubicBezTo>
                <a:cubicBezTo>
                  <a:pt x="412" y="193"/>
                  <a:pt x="416" y="191"/>
                  <a:pt x="421" y="190"/>
                </a:cubicBezTo>
                <a:cubicBezTo>
                  <a:pt x="422" y="189"/>
                  <a:pt x="422" y="189"/>
                  <a:pt x="422" y="189"/>
                </a:cubicBezTo>
                <a:cubicBezTo>
                  <a:pt x="424" y="189"/>
                  <a:pt x="427" y="189"/>
                  <a:pt x="429" y="188"/>
                </a:cubicBezTo>
                <a:cubicBezTo>
                  <a:pt x="430" y="188"/>
                  <a:pt x="431" y="188"/>
                  <a:pt x="432" y="188"/>
                </a:cubicBezTo>
                <a:cubicBezTo>
                  <a:pt x="456" y="188"/>
                  <a:pt x="476" y="208"/>
                  <a:pt x="476" y="233"/>
                </a:cubicBezTo>
                <a:cubicBezTo>
                  <a:pt x="476" y="235"/>
                  <a:pt x="476" y="237"/>
                  <a:pt x="475" y="240"/>
                </a:cubicBezTo>
                <a:cubicBezTo>
                  <a:pt x="473" y="265"/>
                  <a:pt x="447" y="286"/>
                  <a:pt x="415" y="288"/>
                </a:cubicBezTo>
                <a:cubicBezTo>
                  <a:pt x="414" y="288"/>
                  <a:pt x="413" y="288"/>
                  <a:pt x="411" y="288"/>
                </a:cubicBezTo>
                <a:cubicBezTo>
                  <a:pt x="393" y="288"/>
                  <a:pt x="374" y="283"/>
                  <a:pt x="358" y="272"/>
                </a:cubicBezTo>
                <a:cubicBezTo>
                  <a:pt x="331" y="255"/>
                  <a:pt x="314" y="225"/>
                  <a:pt x="314" y="192"/>
                </a:cubicBezTo>
                <a:cubicBezTo>
                  <a:pt x="314" y="191"/>
                  <a:pt x="314" y="191"/>
                  <a:pt x="314" y="191"/>
                </a:cubicBezTo>
                <a:cubicBezTo>
                  <a:pt x="313" y="188"/>
                  <a:pt x="312" y="186"/>
                  <a:pt x="311" y="184"/>
                </a:cubicBezTo>
                <a:cubicBezTo>
                  <a:pt x="303" y="169"/>
                  <a:pt x="291" y="157"/>
                  <a:pt x="275" y="150"/>
                </a:cubicBezTo>
                <a:cubicBezTo>
                  <a:pt x="277" y="150"/>
                  <a:pt x="278" y="149"/>
                  <a:pt x="280" y="149"/>
                </a:cubicBezTo>
                <a:cubicBezTo>
                  <a:pt x="293" y="149"/>
                  <a:pt x="304" y="153"/>
                  <a:pt x="313" y="161"/>
                </a:cubicBezTo>
                <a:cubicBezTo>
                  <a:pt x="314" y="152"/>
                  <a:pt x="316" y="145"/>
                  <a:pt x="318" y="137"/>
                </a:cubicBezTo>
                <a:cubicBezTo>
                  <a:pt x="311" y="127"/>
                  <a:pt x="301" y="119"/>
                  <a:pt x="289" y="115"/>
                </a:cubicBezTo>
                <a:cubicBezTo>
                  <a:pt x="291" y="114"/>
                  <a:pt x="293" y="114"/>
                  <a:pt x="294" y="114"/>
                </a:cubicBezTo>
                <a:cubicBezTo>
                  <a:pt x="305" y="114"/>
                  <a:pt x="315" y="117"/>
                  <a:pt x="323" y="122"/>
                </a:cubicBezTo>
                <a:cubicBezTo>
                  <a:pt x="326" y="115"/>
                  <a:pt x="329" y="109"/>
                  <a:pt x="333" y="102"/>
                </a:cubicBezTo>
                <a:cubicBezTo>
                  <a:pt x="325" y="92"/>
                  <a:pt x="315" y="84"/>
                  <a:pt x="304" y="79"/>
                </a:cubicBezTo>
                <a:cubicBezTo>
                  <a:pt x="305" y="79"/>
                  <a:pt x="307" y="79"/>
                  <a:pt x="309" y="78"/>
                </a:cubicBezTo>
                <a:cubicBezTo>
                  <a:pt x="320" y="78"/>
                  <a:pt x="331" y="82"/>
                  <a:pt x="340" y="88"/>
                </a:cubicBezTo>
                <a:cubicBezTo>
                  <a:pt x="340" y="61"/>
                  <a:pt x="340" y="61"/>
                  <a:pt x="340" y="61"/>
                </a:cubicBezTo>
                <a:cubicBezTo>
                  <a:pt x="339" y="60"/>
                  <a:pt x="339" y="60"/>
                  <a:pt x="339" y="60"/>
                </a:cubicBezTo>
                <a:cubicBezTo>
                  <a:pt x="294" y="36"/>
                  <a:pt x="294" y="36"/>
                  <a:pt x="294" y="36"/>
                </a:cubicBezTo>
                <a:cubicBezTo>
                  <a:pt x="266" y="21"/>
                  <a:pt x="266" y="21"/>
                  <a:pt x="266" y="21"/>
                </a:cubicBezTo>
                <a:cubicBezTo>
                  <a:pt x="243" y="9"/>
                  <a:pt x="243" y="9"/>
                  <a:pt x="243" y="9"/>
                </a:cubicBezTo>
                <a:cubicBezTo>
                  <a:pt x="243" y="9"/>
                  <a:pt x="243" y="9"/>
                  <a:pt x="243" y="9"/>
                </a:cubicBezTo>
                <a:cubicBezTo>
                  <a:pt x="226" y="0"/>
                  <a:pt x="226" y="0"/>
                  <a:pt x="226" y="0"/>
                </a:cubicBezTo>
                <a:cubicBezTo>
                  <a:pt x="226" y="3"/>
                  <a:pt x="225" y="6"/>
                  <a:pt x="224" y="8"/>
                </a:cubicBezTo>
                <a:cubicBezTo>
                  <a:pt x="224" y="8"/>
                  <a:pt x="224" y="8"/>
                  <a:pt x="224" y="8"/>
                </a:cubicBezTo>
                <a:cubicBezTo>
                  <a:pt x="223" y="10"/>
                  <a:pt x="223" y="11"/>
                  <a:pt x="222" y="12"/>
                </a:cubicBezTo>
                <a:cubicBezTo>
                  <a:pt x="222" y="12"/>
                  <a:pt x="222" y="12"/>
                  <a:pt x="222" y="12"/>
                </a:cubicBezTo>
                <a:cubicBezTo>
                  <a:pt x="217" y="25"/>
                  <a:pt x="209" y="38"/>
                  <a:pt x="200" y="49"/>
                </a:cubicBezTo>
                <a:cubicBezTo>
                  <a:pt x="199" y="50"/>
                  <a:pt x="199" y="51"/>
                  <a:pt x="198" y="52"/>
                </a:cubicBezTo>
                <a:cubicBezTo>
                  <a:pt x="197" y="53"/>
                  <a:pt x="196" y="53"/>
                  <a:pt x="196" y="54"/>
                </a:cubicBezTo>
                <a:cubicBezTo>
                  <a:pt x="195" y="55"/>
                  <a:pt x="194" y="55"/>
                  <a:pt x="194" y="56"/>
                </a:cubicBezTo>
                <a:cubicBezTo>
                  <a:pt x="197" y="61"/>
                  <a:pt x="200" y="66"/>
                  <a:pt x="200" y="72"/>
                </a:cubicBezTo>
                <a:cubicBezTo>
                  <a:pt x="200" y="75"/>
                  <a:pt x="199" y="78"/>
                  <a:pt x="198" y="81"/>
                </a:cubicBezTo>
                <a:cubicBezTo>
                  <a:pt x="200" y="84"/>
                  <a:pt x="201" y="88"/>
                  <a:pt x="202" y="92"/>
                </a:cubicBezTo>
                <a:cubicBezTo>
                  <a:pt x="207" y="84"/>
                  <a:pt x="216" y="79"/>
                  <a:pt x="226" y="79"/>
                </a:cubicBezTo>
                <a:cubicBezTo>
                  <a:pt x="243" y="79"/>
                  <a:pt x="256" y="92"/>
                  <a:pt x="256" y="109"/>
                </a:cubicBezTo>
                <a:cubicBezTo>
                  <a:pt x="256" y="125"/>
                  <a:pt x="243" y="138"/>
                  <a:pt x="226" y="138"/>
                </a:cubicBezTo>
                <a:cubicBezTo>
                  <a:pt x="218" y="138"/>
                  <a:pt x="211" y="135"/>
                  <a:pt x="206" y="130"/>
                </a:cubicBezTo>
                <a:cubicBezTo>
                  <a:pt x="205" y="140"/>
                  <a:pt x="204" y="149"/>
                  <a:pt x="201" y="158"/>
                </a:cubicBezTo>
                <a:cubicBezTo>
                  <a:pt x="201" y="158"/>
                  <a:pt x="201" y="159"/>
                  <a:pt x="201" y="159"/>
                </a:cubicBezTo>
                <a:cubicBezTo>
                  <a:pt x="200" y="159"/>
                  <a:pt x="200" y="160"/>
                  <a:pt x="200" y="161"/>
                </a:cubicBezTo>
                <a:cubicBezTo>
                  <a:pt x="199" y="164"/>
                  <a:pt x="198" y="167"/>
                  <a:pt x="197" y="170"/>
                </a:cubicBezTo>
                <a:cubicBezTo>
                  <a:pt x="195" y="175"/>
                  <a:pt x="192" y="180"/>
                  <a:pt x="189" y="185"/>
                </a:cubicBezTo>
                <a:cubicBezTo>
                  <a:pt x="185" y="192"/>
                  <a:pt x="180" y="198"/>
                  <a:pt x="174" y="203"/>
                </a:cubicBezTo>
                <a:cubicBezTo>
                  <a:pt x="171" y="207"/>
                  <a:pt x="167" y="210"/>
                  <a:pt x="163" y="213"/>
                </a:cubicBezTo>
                <a:cubicBezTo>
                  <a:pt x="173" y="200"/>
                  <a:pt x="179" y="186"/>
                  <a:pt x="181" y="171"/>
                </a:cubicBezTo>
                <a:cubicBezTo>
                  <a:pt x="165" y="171"/>
                  <a:pt x="149" y="166"/>
                  <a:pt x="136" y="158"/>
                </a:cubicBezTo>
                <a:cubicBezTo>
                  <a:pt x="135" y="164"/>
                  <a:pt x="133" y="170"/>
                  <a:pt x="130" y="177"/>
                </a:cubicBezTo>
                <a:cubicBezTo>
                  <a:pt x="129" y="180"/>
                  <a:pt x="127" y="183"/>
                  <a:pt x="125" y="186"/>
                </a:cubicBezTo>
                <a:cubicBezTo>
                  <a:pt x="129" y="174"/>
                  <a:pt x="129" y="162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1"/>
                  <a:pt x="126" y="151"/>
                </a:cubicBezTo>
                <a:cubicBezTo>
                  <a:pt x="126" y="151"/>
                  <a:pt x="126" y="150"/>
                  <a:pt x="126" y="150"/>
                </a:cubicBezTo>
                <a:cubicBezTo>
                  <a:pt x="126" y="150"/>
                  <a:pt x="126" y="150"/>
                  <a:pt x="125" y="150"/>
                </a:cubicBezTo>
                <a:cubicBezTo>
                  <a:pt x="125" y="150"/>
                  <a:pt x="125" y="150"/>
                  <a:pt x="125" y="150"/>
                </a:cubicBezTo>
                <a:cubicBezTo>
                  <a:pt x="115" y="148"/>
                  <a:pt x="104" y="149"/>
                  <a:pt x="94" y="152"/>
                </a:cubicBezTo>
                <a:cubicBezTo>
                  <a:pt x="97" y="150"/>
                  <a:pt x="100" y="148"/>
                  <a:pt x="103" y="147"/>
                </a:cubicBezTo>
                <a:cubicBezTo>
                  <a:pt x="108" y="145"/>
                  <a:pt x="112" y="143"/>
                  <a:pt x="117" y="142"/>
                </a:cubicBezTo>
                <a:cubicBezTo>
                  <a:pt x="107" y="131"/>
                  <a:pt x="100" y="118"/>
                  <a:pt x="96" y="103"/>
                </a:cubicBezTo>
                <a:cubicBezTo>
                  <a:pt x="95" y="104"/>
                  <a:pt x="95" y="104"/>
                  <a:pt x="94" y="105"/>
                </a:cubicBezTo>
                <a:cubicBezTo>
                  <a:pt x="92" y="106"/>
                  <a:pt x="89" y="107"/>
                  <a:pt x="86" y="107"/>
                </a:cubicBezTo>
                <a:cubicBezTo>
                  <a:pt x="81" y="108"/>
                  <a:pt x="75" y="108"/>
                  <a:pt x="70" y="10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26"/>
                  <a:pt x="70" y="126"/>
                  <a:pt x="70" y="126"/>
                </a:cubicBezTo>
                <a:cubicBezTo>
                  <a:pt x="70" y="136"/>
                  <a:pt x="71" y="147"/>
                  <a:pt x="75" y="156"/>
                </a:cubicBezTo>
                <a:cubicBezTo>
                  <a:pt x="69" y="197"/>
                  <a:pt x="69" y="197"/>
                  <a:pt x="69" y="197"/>
                </a:cubicBezTo>
                <a:cubicBezTo>
                  <a:pt x="109" y="203"/>
                  <a:pt x="109" y="203"/>
                  <a:pt x="109" y="203"/>
                </a:cubicBezTo>
                <a:cubicBezTo>
                  <a:pt x="123" y="213"/>
                  <a:pt x="139" y="220"/>
                  <a:pt x="157" y="221"/>
                </a:cubicBezTo>
                <a:cubicBezTo>
                  <a:pt x="153" y="223"/>
                  <a:pt x="150" y="226"/>
                  <a:pt x="147" y="228"/>
                </a:cubicBezTo>
                <a:cubicBezTo>
                  <a:pt x="203" y="228"/>
                  <a:pt x="203" y="228"/>
                  <a:pt x="203" y="228"/>
                </a:cubicBezTo>
                <a:cubicBezTo>
                  <a:pt x="207" y="228"/>
                  <a:pt x="207" y="228"/>
                  <a:pt x="207" y="228"/>
                </a:cubicBezTo>
                <a:cubicBezTo>
                  <a:pt x="198" y="234"/>
                  <a:pt x="185" y="244"/>
                  <a:pt x="174" y="248"/>
                </a:cubicBezTo>
                <a:cubicBezTo>
                  <a:pt x="138" y="262"/>
                  <a:pt x="101" y="257"/>
                  <a:pt x="70" y="238"/>
                </a:cubicBezTo>
                <a:cubicBezTo>
                  <a:pt x="69" y="237"/>
                  <a:pt x="69" y="237"/>
                  <a:pt x="69" y="237"/>
                </a:cubicBezTo>
                <a:cubicBezTo>
                  <a:pt x="52" y="229"/>
                  <a:pt x="32" y="231"/>
                  <a:pt x="17" y="244"/>
                </a:cubicBezTo>
                <a:cubicBezTo>
                  <a:pt x="5" y="256"/>
                  <a:pt x="0" y="272"/>
                  <a:pt x="3" y="288"/>
                </a:cubicBezTo>
                <a:cubicBezTo>
                  <a:pt x="7" y="281"/>
                  <a:pt x="14" y="275"/>
                  <a:pt x="23" y="272"/>
                </a:cubicBezTo>
                <a:cubicBezTo>
                  <a:pt x="41" y="266"/>
                  <a:pt x="61" y="277"/>
                  <a:pt x="67" y="296"/>
                </a:cubicBezTo>
                <a:close/>
                <a:moveTo>
                  <a:pt x="387" y="109"/>
                </a:moveTo>
                <a:cubicBezTo>
                  <a:pt x="387" y="85"/>
                  <a:pt x="407" y="65"/>
                  <a:pt x="432" y="65"/>
                </a:cubicBezTo>
                <a:cubicBezTo>
                  <a:pt x="456" y="65"/>
                  <a:pt x="476" y="85"/>
                  <a:pt x="476" y="109"/>
                </a:cubicBezTo>
                <a:cubicBezTo>
                  <a:pt x="476" y="134"/>
                  <a:pt x="456" y="154"/>
                  <a:pt x="432" y="154"/>
                </a:cubicBezTo>
                <a:cubicBezTo>
                  <a:pt x="407" y="154"/>
                  <a:pt x="387" y="134"/>
                  <a:pt x="387" y="109"/>
                </a:cubicBezTo>
                <a:close/>
                <a:moveTo>
                  <a:pt x="248" y="42"/>
                </a:moveTo>
                <a:cubicBezTo>
                  <a:pt x="248" y="43"/>
                  <a:pt x="247" y="44"/>
                  <a:pt x="247" y="45"/>
                </a:cubicBezTo>
                <a:cubicBezTo>
                  <a:pt x="246" y="49"/>
                  <a:pt x="241" y="52"/>
                  <a:pt x="236" y="52"/>
                </a:cubicBezTo>
                <a:cubicBezTo>
                  <a:pt x="233" y="52"/>
                  <a:pt x="230" y="50"/>
                  <a:pt x="229" y="48"/>
                </a:cubicBezTo>
                <a:cubicBezTo>
                  <a:pt x="227" y="46"/>
                  <a:pt x="226" y="43"/>
                  <a:pt x="226" y="40"/>
                </a:cubicBezTo>
                <a:cubicBezTo>
                  <a:pt x="227" y="34"/>
                  <a:pt x="232" y="30"/>
                  <a:pt x="238" y="30"/>
                </a:cubicBezTo>
                <a:cubicBezTo>
                  <a:pt x="244" y="31"/>
                  <a:pt x="248" y="36"/>
                  <a:pt x="248" y="42"/>
                </a:cubicBezTo>
                <a:close/>
              </a:path>
            </a:pathLst>
          </a:custGeom>
          <a:solidFill>
            <a:srgbClr val="0F2B6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710267" y="1566330"/>
            <a:ext cx="5723466" cy="3589868"/>
          </a:xfrm>
        </p:spPr>
        <p:txBody>
          <a:bodyPr lIns="90000" anchor="ctr" anchorCtr="1">
            <a:noAutofit/>
          </a:bodyPr>
          <a:lstStyle>
            <a:lvl1pPr marL="0" indent="0" algn="ctr">
              <a:buNone/>
              <a:defRPr sz="5200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7801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eaLnBrk="1" latinLnBrk="0" hangingPunct="1"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403200" y="6411600"/>
            <a:ext cx="90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750" baseline="0">
                <a:solidFill>
                  <a:srgbClr val="727272"/>
                </a:solidFill>
                <a:latin typeface="Arial"/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000" y="6411600"/>
            <a:ext cx="4680000" cy="24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>
              <a:defRPr sz="750" kern="1200" baseline="0">
                <a:solidFill>
                  <a:srgbClr val="727272"/>
                </a:solidFill>
                <a:latin typeface="Arial"/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000" y="6411600"/>
            <a:ext cx="342000" cy="244800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>
              <a:defRPr sz="750" baseline="0">
                <a:solidFill>
                  <a:schemeClr val="bg1"/>
                </a:solidFill>
                <a:latin typeface="Arial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080000" y="237600"/>
            <a:ext cx="7416000" cy="102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edit Slide title</a:t>
            </a:r>
            <a:br>
              <a:rPr lang="en-US" dirty="0"/>
            </a:br>
            <a:r>
              <a:rPr lang="en-US" dirty="0"/>
              <a:t>Slide title can be extended to two lines</a:t>
            </a:r>
          </a:p>
        </p:txBody>
      </p:sp>
    </p:spTree>
    <p:extLst>
      <p:ext uri="{BB962C8B-B14F-4D97-AF65-F5344CB8AC3E}">
        <p14:creationId xmlns:p14="http://schemas.microsoft.com/office/powerpoint/2010/main" val="1247517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hidden">
          <a:xfrm>
            <a:off x="0" y="6378000"/>
            <a:ext cx="9144000" cy="48000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529949"/>
            <a:ext cx="7886700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5867"/>
            <a:ext cx="7886700" cy="44473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71455" y="6514953"/>
            <a:ext cx="703447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fld id="{BFB289C6-7421-BF4F-917B-438A4D039CDA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5" y="6514953"/>
            <a:ext cx="3080611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</a:defRPr>
            </a:lvl1pPr>
          </a:lstStyle>
          <a:p>
            <a:r>
              <a:rPr lang="fi-FI" dirty="0"/>
              <a:t>Työ- ja elinkeinoministeriö </a:t>
            </a:r>
            <a:r>
              <a:rPr lang="bg-BG" dirty="0"/>
              <a:t>•</a:t>
            </a:r>
            <a:r>
              <a:rPr lang="fi-FI" dirty="0"/>
              <a:t> </a:t>
            </a:r>
            <a:r>
              <a:rPr lang="fi-FI" dirty="0" err="1"/>
              <a:t>www.tem.fi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157" y="6514953"/>
            <a:ext cx="538239" cy="2061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2"/>
                </a:solidFill>
              </a:defRPr>
            </a:lvl1pPr>
          </a:lstStyle>
          <a:p>
            <a:fld id="{3065C9E5-8AC3-DF4B-BA99-CB03B9370A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66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9" r:id="rId4"/>
    <p:sldLayoutId id="2147483677" r:id="rId5"/>
    <p:sldLayoutId id="2147483680" r:id="rId6"/>
    <p:sldLayoutId id="2147483681" r:id="rId7"/>
  </p:sldLayoutIdLst>
  <p:hf hdr="0"/>
  <p:txStyles>
    <p:titleStyle>
      <a:lvl1pPr algn="l" defTabSz="685749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49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165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6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3pPr>
      <a:lvl4pPr marL="1200060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4pPr>
      <a:lvl5pPr marL="1542935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200" kern="1200">
          <a:solidFill>
            <a:srgbClr val="505050"/>
          </a:solidFill>
          <a:latin typeface="+mn-lt"/>
          <a:ea typeface="+mn-ea"/>
          <a:cs typeface="+mn-cs"/>
        </a:defRPr>
      </a:lvl5pPr>
      <a:lvl6pPr marL="1885809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4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3" indent="-171438" algn="l" defTabSz="685749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9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3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6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5" algn="l" defTabSz="68574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hankkeet/elotor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0004" y="1999839"/>
            <a:ext cx="6858000" cy="1480780"/>
          </a:xfrm>
        </p:spPr>
        <p:txBody>
          <a:bodyPr>
            <a:noAutofit/>
          </a:bodyPr>
          <a:lstStyle/>
          <a:p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dirty="0"/>
              <a:t>Elinikäisen ohjauksen työjaosto ja strategiatyö</a:t>
            </a:r>
            <a:endParaRPr lang="fi-FI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76" y="3584723"/>
            <a:ext cx="6991928" cy="1325863"/>
          </a:xfrm>
        </p:spPr>
        <p:txBody>
          <a:bodyPr>
            <a:normAutofit/>
          </a:bodyPr>
          <a:lstStyle/>
          <a:p>
            <a:r>
              <a:rPr lang="fi-FI" sz="1600" dirty="0"/>
              <a:t>ELO foorumi 28.8.2020</a:t>
            </a:r>
          </a:p>
          <a:p>
            <a:r>
              <a:rPr lang="fi-FI" sz="1600" dirty="0"/>
              <a:t>Anna Toni, työ- ja </a:t>
            </a:r>
            <a:r>
              <a:rPr lang="fi-FI" sz="1600" dirty="0" err="1"/>
              <a:t>elinkeinoministeriö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4075697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332856"/>
              </p:ext>
            </p:extLst>
          </p:nvPr>
        </p:nvGraphicFramePr>
        <p:xfrm>
          <a:off x="380999" y="1071309"/>
          <a:ext cx="6897681" cy="3319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409">
                  <a:extLst>
                    <a:ext uri="{9D8B030D-6E8A-4147-A177-3AD203B41FA5}">
                      <a16:colId xmlns:a16="http://schemas.microsoft.com/office/drawing/2014/main" val="3865359873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2773406963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3107471762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1275075410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1372560896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424989765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3544102815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2490718156"/>
                    </a:ext>
                  </a:extLst>
                </a:gridCol>
                <a:gridCol w="766409">
                  <a:extLst>
                    <a:ext uri="{9D8B030D-6E8A-4147-A177-3AD203B41FA5}">
                      <a16:colId xmlns:a16="http://schemas.microsoft.com/office/drawing/2014/main" val="445657739"/>
                    </a:ext>
                  </a:extLst>
                </a:gridCol>
              </a:tblGrid>
              <a:tr h="374102">
                <a:tc>
                  <a:txBody>
                    <a:bodyPr/>
                    <a:lstStyle/>
                    <a:p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Huhtikuu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Toukokuu 2020</a:t>
                      </a:r>
                    </a:p>
                    <a:p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Kesäkuu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Heinäkuu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Elokuu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Syyskuu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Lokakuu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Marraskuu 2020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Joulukuu 2020</a:t>
                      </a:r>
                      <a:endParaRPr lang="fi-FI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84683338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115587806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433548093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r"/>
                      <a:endParaRPr lang="fi-FI" sz="9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974276160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3641777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00728935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62815462"/>
                  </a:ext>
                </a:extLst>
              </a:tr>
              <a:tr h="412217"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fi-FI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407146911"/>
                  </a:ext>
                </a:extLst>
              </a:tr>
            </a:tbl>
          </a:graphicData>
        </a:graphic>
      </p:graphicFrame>
      <p:sp>
        <p:nvSpPr>
          <p:cNvPr id="9" name="Viisikulmio 8"/>
          <p:cNvSpPr/>
          <p:nvPr/>
        </p:nvSpPr>
        <p:spPr>
          <a:xfrm>
            <a:off x="192959" y="1884075"/>
            <a:ext cx="8867914" cy="353961"/>
          </a:xfrm>
          <a:prstGeom prst="homePlat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                                                                                                                                             ELO-foorumi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Viisikulmio 6"/>
          <p:cNvSpPr/>
          <p:nvPr/>
        </p:nvSpPr>
        <p:spPr>
          <a:xfrm>
            <a:off x="436418" y="2358834"/>
            <a:ext cx="8624455" cy="156660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13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997528" y="2476975"/>
            <a:ext cx="1319645" cy="135774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200" b="1" dirty="0"/>
              <a:t>Strategiatyö</a:t>
            </a:r>
          </a:p>
          <a:p>
            <a:pPr algn="ctr"/>
            <a:endParaRPr lang="fi-FI" sz="1013" dirty="0"/>
          </a:p>
        </p:txBody>
      </p:sp>
      <p:sp>
        <p:nvSpPr>
          <p:cNvPr id="34" name="Viisikulmio 33"/>
          <p:cNvSpPr/>
          <p:nvPr/>
        </p:nvSpPr>
        <p:spPr>
          <a:xfrm>
            <a:off x="532585" y="2379577"/>
            <a:ext cx="5538355" cy="350273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Tilannekuvasta strategisiin linjauksiin</a:t>
            </a:r>
          </a:p>
        </p:txBody>
      </p:sp>
      <p:sp>
        <p:nvSpPr>
          <p:cNvPr id="36" name="Viisikulmio 35"/>
          <p:cNvSpPr/>
          <p:nvPr/>
        </p:nvSpPr>
        <p:spPr>
          <a:xfrm>
            <a:off x="3803539" y="2823010"/>
            <a:ext cx="1233494" cy="322896"/>
          </a:xfrm>
          <a:prstGeom prst="homePlat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Kommentointi</a:t>
            </a:r>
            <a:r>
              <a:rPr lang="fi-FI" sz="900" b="1" dirty="0">
                <a:solidFill>
                  <a:srgbClr val="FFFFFF"/>
                </a:solidFill>
                <a:latin typeface="Arial"/>
                <a:cs typeface="Arial"/>
              </a:rPr>
              <a:t> ELO-torilla</a:t>
            </a:r>
            <a:endParaRPr lang="fi-FI" sz="900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Viisikulmio 37"/>
          <p:cNvSpPr/>
          <p:nvPr/>
        </p:nvSpPr>
        <p:spPr>
          <a:xfrm>
            <a:off x="532585" y="3361344"/>
            <a:ext cx="7870197" cy="350273"/>
          </a:xfrm>
          <a:prstGeom prst="homePlate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Viestintä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960037" y="164019"/>
            <a:ext cx="3828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/>
              <a:t>ELO strategiatyön tiekartta</a:t>
            </a:r>
          </a:p>
        </p:txBody>
      </p:sp>
      <p:sp>
        <p:nvSpPr>
          <p:cNvPr id="17" name="Viisikulmio 16"/>
          <p:cNvSpPr/>
          <p:nvPr/>
        </p:nvSpPr>
        <p:spPr>
          <a:xfrm>
            <a:off x="192959" y="4229739"/>
            <a:ext cx="8867914" cy="353961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ELO työjaoston kokoukset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yöristetty suorakulmio 17"/>
          <p:cNvSpPr/>
          <p:nvPr/>
        </p:nvSpPr>
        <p:spPr>
          <a:xfrm>
            <a:off x="624427" y="4252588"/>
            <a:ext cx="443618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27.4.</a:t>
            </a:r>
          </a:p>
        </p:txBody>
      </p:sp>
      <p:sp>
        <p:nvSpPr>
          <p:cNvPr id="21" name="Pyöristetty suorakulmio 20"/>
          <p:cNvSpPr/>
          <p:nvPr/>
        </p:nvSpPr>
        <p:spPr>
          <a:xfrm>
            <a:off x="1645873" y="4229739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28.5.</a:t>
            </a:r>
          </a:p>
        </p:txBody>
      </p:sp>
      <p:sp>
        <p:nvSpPr>
          <p:cNvPr id="22" name="Pyöristetty suorakulmio 21"/>
          <p:cNvSpPr/>
          <p:nvPr/>
        </p:nvSpPr>
        <p:spPr>
          <a:xfrm>
            <a:off x="1117087" y="4229739"/>
            <a:ext cx="502667" cy="32765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14.5.</a:t>
            </a:r>
          </a:p>
        </p:txBody>
      </p:sp>
      <p:sp>
        <p:nvSpPr>
          <p:cNvPr id="23" name="Pyöristetty suorakulmio 22"/>
          <p:cNvSpPr/>
          <p:nvPr/>
        </p:nvSpPr>
        <p:spPr>
          <a:xfrm>
            <a:off x="2097724" y="4238768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8.6.</a:t>
            </a:r>
          </a:p>
        </p:txBody>
      </p:sp>
      <p:sp>
        <p:nvSpPr>
          <p:cNvPr id="25" name="Pyöristetty suorakulmio 24"/>
          <p:cNvSpPr/>
          <p:nvPr/>
        </p:nvSpPr>
        <p:spPr>
          <a:xfrm>
            <a:off x="2549575" y="4245909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24.6.</a:t>
            </a:r>
          </a:p>
        </p:txBody>
      </p:sp>
      <p:sp>
        <p:nvSpPr>
          <p:cNvPr id="20" name="Pyöristetty suorakulmio 19"/>
          <p:cNvSpPr/>
          <p:nvPr/>
        </p:nvSpPr>
        <p:spPr>
          <a:xfrm>
            <a:off x="3375462" y="4508438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14.8.</a:t>
            </a:r>
          </a:p>
        </p:txBody>
      </p:sp>
      <p:sp>
        <p:nvSpPr>
          <p:cNvPr id="26" name="Pyöristetty suorakulmio 25"/>
          <p:cNvSpPr/>
          <p:nvPr/>
        </p:nvSpPr>
        <p:spPr>
          <a:xfrm>
            <a:off x="3842920" y="4508438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24.8.</a:t>
            </a:r>
          </a:p>
        </p:txBody>
      </p:sp>
      <p:sp>
        <p:nvSpPr>
          <p:cNvPr id="27" name="Pyöristetty suorakulmio 26"/>
          <p:cNvSpPr/>
          <p:nvPr/>
        </p:nvSpPr>
        <p:spPr>
          <a:xfrm>
            <a:off x="5129411" y="2552565"/>
            <a:ext cx="1431133" cy="1001967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Julkaisu?</a:t>
            </a:r>
          </a:p>
        </p:txBody>
      </p:sp>
      <p:sp>
        <p:nvSpPr>
          <p:cNvPr id="28" name="Pyöristetty suorakulmio 27"/>
          <p:cNvSpPr/>
          <p:nvPr/>
        </p:nvSpPr>
        <p:spPr>
          <a:xfrm>
            <a:off x="3591957" y="1908655"/>
            <a:ext cx="60122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28.8.</a:t>
            </a:r>
          </a:p>
        </p:txBody>
      </p:sp>
      <p:sp>
        <p:nvSpPr>
          <p:cNvPr id="30" name="Pyöristetty suorakulmio 29"/>
          <p:cNvSpPr/>
          <p:nvPr/>
        </p:nvSpPr>
        <p:spPr>
          <a:xfrm>
            <a:off x="4139112" y="3630903"/>
            <a:ext cx="59835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ELO-LIV 10.9.</a:t>
            </a:r>
          </a:p>
        </p:txBody>
      </p:sp>
      <p:sp>
        <p:nvSpPr>
          <p:cNvPr id="31" name="Pyöristetty suorakulmio 30"/>
          <p:cNvSpPr/>
          <p:nvPr/>
        </p:nvSpPr>
        <p:spPr>
          <a:xfrm>
            <a:off x="6260226" y="3609942"/>
            <a:ext cx="59835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TNO-foorumi</a:t>
            </a:r>
          </a:p>
        </p:txBody>
      </p:sp>
      <p:sp>
        <p:nvSpPr>
          <p:cNvPr id="24" name="Pyöristetty suorakulmio 23"/>
          <p:cNvSpPr/>
          <p:nvPr/>
        </p:nvSpPr>
        <p:spPr>
          <a:xfrm>
            <a:off x="4326306" y="1911692"/>
            <a:ext cx="60122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30.9.</a:t>
            </a:r>
          </a:p>
        </p:txBody>
      </p:sp>
      <p:sp>
        <p:nvSpPr>
          <p:cNvPr id="29" name="Pyöristetty suorakulmio 28"/>
          <p:cNvSpPr/>
          <p:nvPr/>
        </p:nvSpPr>
        <p:spPr>
          <a:xfrm>
            <a:off x="4326306" y="4520396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11.9</a:t>
            </a:r>
            <a:r>
              <a:rPr lang="fi-FI" sz="750" dirty="0">
                <a:solidFill>
                  <a:schemeClr val="tx1"/>
                </a:solidFill>
                <a:cs typeface="Arial"/>
              </a:rPr>
              <a:t>.</a:t>
            </a:r>
            <a:endParaRPr lang="fi-FI" sz="750" dirty="0">
              <a:solidFill>
                <a:schemeClr val="tx1"/>
              </a:solidFill>
            </a:endParaRPr>
          </a:p>
        </p:txBody>
      </p:sp>
      <p:sp>
        <p:nvSpPr>
          <p:cNvPr id="32" name="Pyöristetty suorakulmio 31"/>
          <p:cNvSpPr/>
          <p:nvPr/>
        </p:nvSpPr>
        <p:spPr>
          <a:xfrm>
            <a:off x="4820273" y="4530647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21.9.</a:t>
            </a:r>
          </a:p>
        </p:txBody>
      </p:sp>
      <p:sp>
        <p:nvSpPr>
          <p:cNvPr id="33" name="Pyöristetty suorakulmio 32"/>
          <p:cNvSpPr/>
          <p:nvPr/>
        </p:nvSpPr>
        <p:spPr>
          <a:xfrm>
            <a:off x="5373019" y="4243185"/>
            <a:ext cx="583565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12.10</a:t>
            </a:r>
            <a:r>
              <a:rPr lang="fi-FI" sz="750" dirty="0">
                <a:solidFill>
                  <a:schemeClr val="tx1"/>
                </a:solidFill>
                <a:cs typeface="Arial"/>
              </a:rPr>
              <a:t>.</a:t>
            </a:r>
            <a:endParaRPr lang="fi-FI" sz="750" dirty="0">
              <a:solidFill>
                <a:schemeClr val="tx1"/>
              </a:solidFill>
            </a:endParaRPr>
          </a:p>
        </p:txBody>
      </p:sp>
      <p:sp>
        <p:nvSpPr>
          <p:cNvPr id="35" name="Pyöristetty suorakulmio 34"/>
          <p:cNvSpPr/>
          <p:nvPr/>
        </p:nvSpPr>
        <p:spPr>
          <a:xfrm>
            <a:off x="6774460" y="4243185"/>
            <a:ext cx="432991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4.12.</a:t>
            </a:r>
          </a:p>
        </p:txBody>
      </p:sp>
      <p:sp>
        <p:nvSpPr>
          <p:cNvPr id="37" name="Viisikulmio 8">
            <a:extLst>
              <a:ext uri="{FF2B5EF4-FFF2-40B4-BE49-F238E27FC236}">
                <a16:creationId xmlns:a16="http://schemas.microsoft.com/office/drawing/2014/main" id="{8CD930C1-5A87-4839-A555-67E16D20BC89}"/>
              </a:ext>
            </a:extLst>
          </p:cNvPr>
          <p:cNvSpPr/>
          <p:nvPr/>
        </p:nvSpPr>
        <p:spPr>
          <a:xfrm>
            <a:off x="192959" y="4827129"/>
            <a:ext cx="8867914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Jatkuvan oppimisen parlamentaarinen ryhmä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Viisikulmio 8">
            <a:extLst>
              <a:ext uri="{FF2B5EF4-FFF2-40B4-BE49-F238E27FC236}">
                <a16:creationId xmlns:a16="http://schemas.microsoft.com/office/drawing/2014/main" id="{7ABA1FF7-8371-4F1C-A280-D0F450FD51E0}"/>
              </a:ext>
            </a:extLst>
          </p:cNvPr>
          <p:cNvSpPr/>
          <p:nvPr/>
        </p:nvSpPr>
        <p:spPr>
          <a:xfrm>
            <a:off x="192959" y="5210410"/>
            <a:ext cx="8867914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                                                                                                                                             Työllisyystyöryhmä(</a:t>
            </a:r>
            <a:r>
              <a:rPr lang="fi-FI" sz="900" b="1" dirty="0">
                <a:solidFill>
                  <a:srgbClr val="FFFFFF"/>
                </a:solidFill>
                <a:latin typeface="Arial"/>
                <a:cs typeface="Arial"/>
              </a:rPr>
              <a:t>t)</a:t>
            </a:r>
            <a:endParaRPr lang="fi-FI" sz="75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0" name="Pyöristetty suorakulmio 27">
            <a:extLst>
              <a:ext uri="{FF2B5EF4-FFF2-40B4-BE49-F238E27FC236}">
                <a16:creationId xmlns:a16="http://schemas.microsoft.com/office/drawing/2014/main" id="{A25EE33C-7652-4A56-8090-DC1E5F886F81}"/>
              </a:ext>
            </a:extLst>
          </p:cNvPr>
          <p:cNvSpPr/>
          <p:nvPr/>
        </p:nvSpPr>
        <p:spPr>
          <a:xfrm>
            <a:off x="1867190" y="4851709"/>
            <a:ext cx="60122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cs typeface="Arial"/>
              </a:rPr>
              <a:t>9.6.</a:t>
            </a:r>
          </a:p>
        </p:txBody>
      </p:sp>
      <p:sp>
        <p:nvSpPr>
          <p:cNvPr id="41" name="Pyöristetty suorakulmio 32">
            <a:extLst>
              <a:ext uri="{FF2B5EF4-FFF2-40B4-BE49-F238E27FC236}">
                <a16:creationId xmlns:a16="http://schemas.microsoft.com/office/drawing/2014/main" id="{B9028C93-7326-48AC-A505-D4668A3E42C7}"/>
              </a:ext>
            </a:extLst>
          </p:cNvPr>
          <p:cNvSpPr/>
          <p:nvPr/>
        </p:nvSpPr>
        <p:spPr>
          <a:xfrm>
            <a:off x="6071139" y="4243185"/>
            <a:ext cx="583565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</a:rPr>
              <a:t>4.11.</a:t>
            </a:r>
          </a:p>
        </p:txBody>
      </p:sp>
      <p:sp>
        <p:nvSpPr>
          <p:cNvPr id="42" name="Pyöristetty suorakulmio 27">
            <a:extLst>
              <a:ext uri="{FF2B5EF4-FFF2-40B4-BE49-F238E27FC236}">
                <a16:creationId xmlns:a16="http://schemas.microsoft.com/office/drawing/2014/main" id="{496F8BC1-151F-4A55-AFDC-C4ECEC4CFB84}"/>
              </a:ext>
            </a:extLst>
          </p:cNvPr>
          <p:cNvSpPr/>
          <p:nvPr/>
        </p:nvSpPr>
        <p:spPr>
          <a:xfrm>
            <a:off x="4864998" y="4824332"/>
            <a:ext cx="60122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cs typeface="Arial"/>
              </a:rPr>
              <a:t>xx</a:t>
            </a:r>
          </a:p>
        </p:txBody>
      </p:sp>
      <p:sp>
        <p:nvSpPr>
          <p:cNvPr id="43" name="Pyöristetty suorakulmio 27">
            <a:extLst>
              <a:ext uri="{FF2B5EF4-FFF2-40B4-BE49-F238E27FC236}">
                <a16:creationId xmlns:a16="http://schemas.microsoft.com/office/drawing/2014/main" id="{E907F6AB-25FC-4FD5-B57F-A465BC63742F}"/>
              </a:ext>
            </a:extLst>
          </p:cNvPr>
          <p:cNvSpPr/>
          <p:nvPr/>
        </p:nvSpPr>
        <p:spPr>
          <a:xfrm>
            <a:off x="4864998" y="5207613"/>
            <a:ext cx="601220" cy="304800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cs typeface="Arial"/>
              </a:rPr>
              <a:t>xx</a:t>
            </a:r>
          </a:p>
        </p:txBody>
      </p:sp>
      <p:sp>
        <p:nvSpPr>
          <p:cNvPr id="44" name="Pyöristetty suorakulmio 27">
            <a:extLst>
              <a:ext uri="{FF2B5EF4-FFF2-40B4-BE49-F238E27FC236}">
                <a16:creationId xmlns:a16="http://schemas.microsoft.com/office/drawing/2014/main" id="{10736E65-6282-417C-ACF1-40E40A86F165}"/>
              </a:ext>
            </a:extLst>
          </p:cNvPr>
          <p:cNvSpPr/>
          <p:nvPr/>
        </p:nvSpPr>
        <p:spPr>
          <a:xfrm>
            <a:off x="1867190" y="5207613"/>
            <a:ext cx="902369" cy="332177"/>
          </a:xfrm>
          <a:prstGeom prst="round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50" dirty="0">
                <a:solidFill>
                  <a:schemeClr val="tx1"/>
                </a:solidFill>
                <a:cs typeface="Arial"/>
              </a:rPr>
              <a:t>11.6. (alatyöryhmä 4)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5D090A9-17AE-42C0-A905-B80436C294BF}"/>
              </a:ext>
            </a:extLst>
          </p:cNvPr>
          <p:cNvSpPr txBox="1"/>
          <p:nvPr/>
        </p:nvSpPr>
        <p:spPr>
          <a:xfrm>
            <a:off x="5363202" y="5917591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200" dirty="0">
                <a:solidFill>
                  <a:srgbClr val="000000"/>
                </a:solidFill>
              </a:rPr>
              <a:t>Työllisyyden palvelurakenne ja TE-palvelustrategia</a:t>
            </a:r>
            <a:endParaRPr lang="fi-FI" sz="1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2E4074F9-38B8-4525-A74D-E275AC939452}"/>
              </a:ext>
            </a:extLst>
          </p:cNvPr>
          <p:cNvSpPr txBox="1"/>
          <p:nvPr/>
        </p:nvSpPr>
        <p:spPr>
          <a:xfrm>
            <a:off x="-71181" y="604078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200" dirty="0">
                <a:solidFill>
                  <a:srgbClr val="000000"/>
                </a:solidFill>
              </a:rPr>
              <a:t>Hetemäen ryhmät</a:t>
            </a:r>
            <a:endParaRPr lang="fi-FI" sz="1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0E0DC8FC-A107-46FE-A1E7-685A16B5FB88}"/>
              </a:ext>
            </a:extLst>
          </p:cNvPr>
          <p:cNvSpPr txBox="1"/>
          <p:nvPr/>
        </p:nvSpPr>
        <p:spPr>
          <a:xfrm>
            <a:off x="3063513" y="604078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200" dirty="0">
                <a:solidFill>
                  <a:srgbClr val="000000"/>
                </a:solidFill>
              </a:rPr>
              <a:t>Budjettiriihi</a:t>
            </a:r>
            <a:endParaRPr lang="fi-FI" sz="1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9" name="Viisikulmio 8">
            <a:extLst>
              <a:ext uri="{FF2B5EF4-FFF2-40B4-BE49-F238E27FC236}">
                <a16:creationId xmlns:a16="http://schemas.microsoft.com/office/drawing/2014/main" id="{D0702B80-6CAD-44D5-9C6A-6577110B0332}"/>
              </a:ext>
            </a:extLst>
          </p:cNvPr>
          <p:cNvSpPr/>
          <p:nvPr/>
        </p:nvSpPr>
        <p:spPr>
          <a:xfrm>
            <a:off x="234025" y="5593691"/>
            <a:ext cx="8867914" cy="353961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14350"/>
            <a:r>
              <a:rPr lang="fi-FI" sz="900" b="1" dirty="0">
                <a:solidFill>
                  <a:srgbClr val="FFFFFF"/>
                </a:solidFill>
                <a:latin typeface="Arial"/>
              </a:rPr>
              <a:t>                                                                                                                                    Oppivelvollisuuden laajentaminen ja opinto-ohjauksen</a:t>
            </a:r>
            <a:r>
              <a:rPr lang="fi-FI" sz="900" b="1" dirty="0">
                <a:solidFill>
                  <a:srgbClr val="FFFFFF"/>
                </a:solidFill>
                <a:latin typeface="Arial"/>
                <a:cs typeface="Arial"/>
              </a:rPr>
              <a:t> kehittäminen</a:t>
            </a:r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23E81FD9-2BD6-41AA-B7E1-55A568EB7AA3}"/>
              </a:ext>
            </a:extLst>
          </p:cNvPr>
          <p:cNvSpPr txBox="1"/>
          <p:nvPr/>
        </p:nvSpPr>
        <p:spPr>
          <a:xfrm>
            <a:off x="1366124" y="6040788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fi-FI" sz="1200" dirty="0">
                <a:solidFill>
                  <a:srgbClr val="000000"/>
                </a:solidFill>
              </a:rPr>
              <a:t>Työ2030</a:t>
            </a:r>
            <a:endParaRPr lang="fi-FI" sz="12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" name="Nuoli: Ylös-alas 3">
            <a:extLst>
              <a:ext uri="{FF2B5EF4-FFF2-40B4-BE49-F238E27FC236}">
                <a16:creationId xmlns:a16="http://schemas.microsoft.com/office/drawing/2014/main" id="{3C75EFDD-C5D9-423B-AD9F-204E063F59C1}"/>
              </a:ext>
            </a:extLst>
          </p:cNvPr>
          <p:cNvSpPr/>
          <p:nvPr/>
        </p:nvSpPr>
        <p:spPr>
          <a:xfrm>
            <a:off x="31457" y="1992762"/>
            <a:ext cx="498320" cy="430978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6222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73140" y="-118338"/>
            <a:ext cx="7203017" cy="995915"/>
          </a:xfrm>
        </p:spPr>
        <p:txBody>
          <a:bodyPr>
            <a:normAutofit/>
          </a:bodyPr>
          <a:lstStyle/>
          <a:p>
            <a:r>
              <a:rPr lang="fi-FI" sz="2400" dirty="0"/>
              <a:t>Elinikäisen ohjauksen keskeiset haasteet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785308"/>
            <a:ext cx="7886700" cy="5615491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fi-FI" sz="1800" dirty="0"/>
              <a:t> Haaste 1: Kaikilla ei ole yhdenvertaisia mahdollisuuksia urasuunnitteluun </a:t>
            </a:r>
            <a:endParaRPr lang="fi-FI" sz="2000" dirty="0"/>
          </a:p>
          <a:p>
            <a:pPr lvl="1" fontAlgn="base"/>
            <a:r>
              <a:rPr lang="fi-FI" sz="1500" dirty="0"/>
              <a:t>Suomessa on yleisesti ottaen laadukasta ohjausta, mutta saatavuudessa ja sisällöissä on alueellisia sekä sektori- ja kohderyhmäkohtaisia eroja</a:t>
            </a:r>
          </a:p>
          <a:p>
            <a:pPr lvl="1" fontAlgn="base"/>
            <a:r>
              <a:rPr lang="fi-FI" sz="1500" dirty="0"/>
              <a:t>erityisesti työikäisten osaamisen kartoittaminen ja työn murroksen huomioiva, ennakoiva ohjaus on puutteellista</a:t>
            </a:r>
          </a:p>
          <a:p>
            <a:pPr lvl="1" fontAlgn="base"/>
            <a:r>
              <a:rPr lang="fi-FI" sz="1500" dirty="0"/>
              <a:t>yksilöiden omia valmiuksia suunnitella ja kehittää omaa koulutus- ja urapolkua, eli urasuunnittelutaitoja, ei kehitetä systemaattisesti</a:t>
            </a:r>
          </a:p>
          <a:p>
            <a:pPr marL="342875" lvl="1" indent="0" fontAlgn="base">
              <a:buNone/>
            </a:pPr>
            <a:endParaRPr lang="fi-FI" sz="1700" dirty="0"/>
          </a:p>
          <a:p>
            <a:pPr fontAlgn="base"/>
            <a:r>
              <a:rPr lang="fi-FI" sz="1800" dirty="0"/>
              <a:t>Haaste 2: Elinikäisen ohjauksen kokonaisuudessa on koordinaatiotarpeita:</a:t>
            </a:r>
            <a:endParaRPr lang="fi-FI" sz="2000" dirty="0"/>
          </a:p>
          <a:p>
            <a:pPr lvl="1" fontAlgn="base"/>
            <a:r>
              <a:rPr lang="fi-FI" sz="1500" dirty="0"/>
              <a:t>Tiedolla johtamisessa</a:t>
            </a:r>
          </a:p>
          <a:p>
            <a:pPr lvl="2" fontAlgn="base"/>
            <a:r>
              <a:rPr lang="fi-FI" sz="1500" dirty="0"/>
              <a:t>Tiedonkeruu, analysointi ja raportointi on pirstaleista ja hanke- tai sektorikohtaista</a:t>
            </a:r>
          </a:p>
          <a:p>
            <a:pPr lvl="2" fontAlgn="base"/>
            <a:r>
              <a:rPr lang="fi-FI" sz="1500" dirty="0"/>
              <a:t>Suomessa ei ole yhtenäistä ohjauksen palautejärjestelmää sisältäen sektorirajat ylittävät tavoitteet ja mittarit, eikä siten tietoon perustuvaa kokonaisuuden ja rahoituksen ja sen vaikuttavuuden seurantaa</a:t>
            </a:r>
          </a:p>
          <a:p>
            <a:pPr lvl="1" fontAlgn="base"/>
            <a:r>
              <a:rPr lang="fi-FI" sz="1500" dirty="0"/>
              <a:t>Monialaisten ohjauspalvelujen koordinaatiossa</a:t>
            </a:r>
          </a:p>
          <a:p>
            <a:pPr lvl="2" fontAlgn="base"/>
            <a:r>
              <a:rPr lang="fi-FI" sz="1500" dirty="0"/>
              <a:t>Monialaiset ohjauspalvelut yleistyvät, mutta palvelumuodot ja saatavuus vaihtelevat, eikä niistä ole kokonaiskuvaa </a:t>
            </a:r>
          </a:p>
          <a:p>
            <a:pPr lvl="2" fontAlgn="base"/>
            <a:r>
              <a:rPr lang="fi-FI" sz="1500" dirty="0"/>
              <a:t>Monialaisten ohjauspalvelujen valtakunnallinen kehittäminen on haastavaa </a:t>
            </a:r>
            <a:r>
              <a:rPr lang="fi-FI" sz="1500" dirty="0" err="1"/>
              <a:t>siiloutumisen</a:t>
            </a:r>
            <a:r>
              <a:rPr lang="fi-FI" sz="1500" dirty="0"/>
              <a:t> sekä lainsäädännöllisten ja tietojärjestelmiä koskevien esteiden vuoksi </a:t>
            </a:r>
          </a:p>
          <a:p>
            <a:pPr lvl="1" fontAlgn="base"/>
            <a:r>
              <a:rPr lang="fi-FI" sz="1500" dirty="0"/>
              <a:t>Alueiden ja paikallisten toimijoiden tukemisessa ja esimerkiksi strategian toteutumisen varmistamisessa</a:t>
            </a:r>
          </a:p>
          <a:p>
            <a:pPr lvl="1" fontAlgn="base"/>
            <a:r>
              <a:rPr lang="fi-FI" sz="1500" dirty="0"/>
              <a:t>Valtakunnallisten tieto-, neuvonta- ja ohjauspalvelujen kehittymisen tuessa</a:t>
            </a:r>
          </a:p>
          <a:p>
            <a:pPr marL="342875" lvl="1" indent="0" fontAlgn="base">
              <a:buNone/>
            </a:pPr>
            <a:endParaRPr lang="fi-FI" sz="1500" dirty="0"/>
          </a:p>
          <a:p>
            <a:pPr fontAlgn="base"/>
            <a:r>
              <a:rPr lang="fi-FI" sz="1800" dirty="0"/>
              <a:t>Haaste 3: Digitaalisuuden tuomia mahdollisuuksia ei ole hyödynnetty tarpeeksi tehokkaasti ohjauksen kehittämisessä </a:t>
            </a:r>
            <a:endParaRPr lang="fi-FI" sz="2000" dirty="0"/>
          </a:p>
          <a:p>
            <a:pPr lvl="1" fontAlgn="base"/>
            <a:r>
              <a:rPr lang="fi-FI" sz="1700" dirty="0"/>
              <a:t>Digitaalisia ohjauspalveluita kehitetään erillään toisistaan</a:t>
            </a:r>
          </a:p>
          <a:p>
            <a:pPr lvl="1" fontAlgn="base"/>
            <a:r>
              <a:rPr lang="fi-FI" sz="1700" dirty="0"/>
              <a:t>Teknologian hyödyntäminen nähdään yhä yksittäisten työkalujen näkökulmasta eikä kokoavana ja yhdistävänä tekijänä monihallinnollisten modernien, monikanavaisten tieto-, neuvonta- ja ohjauspalvelujen systeemisessä kokonaiskehittämisessä</a:t>
            </a:r>
          </a:p>
          <a:p>
            <a:pPr lvl="1" fontAlgn="base"/>
            <a:r>
              <a:rPr lang="fi-FI" sz="1700" dirty="0"/>
              <a:t>Elinikäistä ohjausta ei tarkastella riittävästi osana julkisten digipalvelujen ekosysteemiä</a:t>
            </a:r>
          </a:p>
          <a:p>
            <a:pPr marL="342875" lvl="1" indent="0" fontAlgn="base">
              <a:buNone/>
            </a:pPr>
            <a:endParaRPr lang="fi-FI" sz="1700" dirty="0"/>
          </a:p>
          <a:p>
            <a:pPr fontAlgn="base"/>
            <a:r>
              <a:rPr lang="fi-FI" sz="1800" dirty="0"/>
              <a:t>Haaste 4: Globaalit ilmiöt ovat aiheuttaneet muutospaineita ohjausosaamiseen </a:t>
            </a:r>
            <a:endParaRPr lang="fi-FI" sz="2000" dirty="0"/>
          </a:p>
          <a:p>
            <a:pPr lvl="1" fontAlgn="base"/>
            <a:r>
              <a:rPr lang="fi-FI" sz="1700" dirty="0"/>
              <a:t>Digitaalisuus ja etätyöskentely, ilmastonmuutos sekä eriarvoisuuden lisääntyminen tulisi huomioida ohjausosaamisen kehittämisen painopisteissä</a:t>
            </a:r>
          </a:p>
          <a:p>
            <a:pPr lvl="1" fontAlgn="base"/>
            <a:r>
              <a:rPr lang="fi-FI" sz="1700" dirty="0"/>
              <a:t>Ohjaajakoulutus vaatisi selkeyttämistä: ei ole määritelty selkeästi ohjausalan ammattilaisten ydin- ja erikoisosaamista ja koulutuspolkuja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010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Uusittu ELO-tori </a:t>
            </a:r>
            <a:endParaRPr lang="fi-FI" sz="2000" dirty="0">
              <a:cs typeface="Arial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ELO-foorumin tiedot ja kokousmateriaalit</a:t>
            </a:r>
          </a:p>
          <a:p>
            <a:pPr marL="513715" lvl="1" indent="-170815"/>
            <a:r>
              <a:rPr lang="fi-FI" dirty="0"/>
              <a:t>Jäsenten tietojen täydentäminen</a:t>
            </a:r>
            <a:r>
              <a:rPr lang="fi-FI" dirty="0">
                <a:cs typeface="Arial"/>
              </a:rPr>
              <a:t>: Lähetä esittelysi muutamalla sanalla ja kuvasi sähköpostilla anna.toni@tem.fi</a:t>
            </a:r>
          </a:p>
          <a:p>
            <a:r>
              <a:rPr lang="fi-FI" dirty="0"/>
              <a:t>Strategiatyön kommentointi</a:t>
            </a:r>
          </a:p>
          <a:p>
            <a:r>
              <a:rPr lang="fi-FI" dirty="0"/>
              <a:t>Alueellisten ELO-verkostojen sivut</a:t>
            </a:r>
          </a:p>
          <a:p>
            <a:r>
              <a:rPr lang="fi-FI" dirty="0"/>
              <a:t>Säännöllisten TNO-foorumeiden ja ELO-LIV-tapahtumien materiaalit</a:t>
            </a:r>
          </a:p>
          <a:p>
            <a:r>
              <a:rPr lang="fi-FI" dirty="0"/>
              <a:t>ELO Ajankohtaiskatsaukset</a:t>
            </a:r>
          </a:p>
          <a:p>
            <a:pPr marL="170815" indent="-170815"/>
            <a:endParaRPr lang="fi-FI" dirty="0">
              <a:cs typeface="Arial"/>
            </a:endParaRPr>
          </a:p>
          <a:p>
            <a:pPr marL="170815" indent="-170815"/>
            <a:endParaRPr lang="fi-FI" dirty="0">
              <a:cs typeface="Arial"/>
            </a:endParaRPr>
          </a:p>
          <a:p>
            <a:pPr marL="170815" indent="-170815"/>
            <a:r>
              <a:rPr lang="fi-FI" dirty="0">
                <a:cs typeface="Arial"/>
                <a:hlinkClick r:id="rId2"/>
              </a:rPr>
              <a:t>https://peda.net/hankkeet/elotori</a:t>
            </a:r>
          </a:p>
          <a:p>
            <a:pPr marL="170815" indent="-170815"/>
            <a:endParaRPr lang="fi-FI" dirty="0">
              <a:cs typeface="Arial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839AD-8404-F14E-AD85-8BA1B1271A32}" type="datetime1">
              <a:rPr lang="fi-FI" smtClean="0"/>
              <a:pPr/>
              <a:t>24.8.2020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Työ- ja elinkeinoministeriö </a:t>
            </a:r>
            <a:r>
              <a:rPr lang="bg-BG"/>
              <a:t>•</a:t>
            </a:r>
            <a:r>
              <a:rPr lang="fi-FI"/>
              <a:t> www.tem.fi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5C9E5-8AC3-DF4B-BA99-CB03B9370A98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7865506"/>
      </p:ext>
    </p:extLst>
  </p:cSld>
  <p:clrMapOvr>
    <a:masterClrMapping/>
  </p:clrMapOvr>
</p:sld>
</file>

<file path=ppt/theme/theme1.xml><?xml version="1.0" encoding="utf-8"?>
<a:theme xmlns:a="http://schemas.openxmlformats.org/drawingml/2006/main" name="TEM_DB02_normal_FI_V____RGB">
  <a:themeElements>
    <a:clrScheme name="TEM2016">
      <a:dk1>
        <a:srgbClr val="000000"/>
      </a:dk1>
      <a:lt1>
        <a:srgbClr val="FFFFFF"/>
      </a:lt1>
      <a:dk2>
        <a:srgbClr val="001E60"/>
      </a:dk2>
      <a:lt2>
        <a:srgbClr val="D5B37A"/>
      </a:lt2>
      <a:accent1>
        <a:srgbClr val="001E60"/>
      </a:accent1>
      <a:accent2>
        <a:srgbClr val="EE2737"/>
      </a:accent2>
      <a:accent3>
        <a:srgbClr val="FF8200"/>
      </a:accent3>
      <a:accent4>
        <a:srgbClr val="F2A900"/>
      </a:accent4>
      <a:accent5>
        <a:srgbClr val="97D700"/>
      </a:accent5>
      <a:accent6>
        <a:srgbClr val="00BFB3"/>
      </a:accent6>
      <a:hlink>
        <a:srgbClr val="009CDE"/>
      </a:hlink>
      <a:folHlink>
        <a:srgbClr val="485CC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4200" b="1"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-ppt-template_normal.potx" id="{DD6C6847-E755-42B4-B35F-08DF389D6E1B}" vid="{51D59CA2-D9B6-4DAA-8489-0CA1CEF09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cf92efc90fd97c5548b5b3f6d259d45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73a7f945de27690f0e5612b79736f6f4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64913E-A1DE-4D05-AF8F-F801DDF0C6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0A14AC-B658-4858-AF2A-12E15EA7D5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4977A7-889C-4615-BBDA-338D2256BCD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bb82943-49da-4504-a2f3-a33fb2eb95f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TEM_DB02_normal_FI_V____RGB</Template>
  <TotalTime>4848</TotalTime>
  <Words>823</Words>
  <Application>Microsoft Office PowerPoint</Application>
  <PresentationFormat>Näytössä katseltava diaesitys (4:3)</PresentationFormat>
  <Paragraphs>88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TEM_DB02_normal_FI_V____RGB</vt:lpstr>
      <vt:lpstr>  Elinikäisen ohjauksen työjaosto ja strategiatyö</vt:lpstr>
      <vt:lpstr>PowerPoint-esitys</vt:lpstr>
      <vt:lpstr>Elinikäisen ohjauksen keskeiset haasteet</vt:lpstr>
      <vt:lpstr>Uusittu ELO-tori 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PowerPoint-pohja A4</dc:title>
  <dc:creator>Riitta Elo</dc:creator>
  <cp:keywords/>
  <dc:description/>
  <cp:lastModifiedBy>Toni Anna (TEM)</cp:lastModifiedBy>
  <cp:revision>336</cp:revision>
  <cp:lastPrinted>2019-09-23T09:05:17Z</cp:lastPrinted>
  <dcterms:created xsi:type="dcterms:W3CDTF">2016-06-23T07:16:05Z</dcterms:created>
  <dcterms:modified xsi:type="dcterms:W3CDTF">2020-08-24T12:22:25Z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