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84" y="2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BBFA62-F069-4F91-983E-DDA4E2D8A68F}" type="datetimeFigureOut">
              <a:rPr lang="fi-FI" smtClean="0"/>
              <a:t>19.10.2026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A179B5-F4BA-4832-AA40-4FAFC394CBC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696844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A179B5-F4BA-4832-AA40-4FAFC394CBC7}" type="slidenum">
              <a:rPr lang="fi-FI" smtClean="0"/>
              <a:t>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2229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/>
              <a:pPr/>
              <a:t>10/19/2026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dirty="0"/>
              <a:t>10/19/2026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dirty="0"/>
              <a:t>10/19/2026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dirty="0"/>
              <a:t>10/19/2026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dirty="0"/>
              <a:t>10/19/2026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dirty="0"/>
              <a:t>10/19/2026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dirty="0"/>
              <a:t>10/19/2026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dirty="0"/>
              <a:t>10/19/2026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dirty="0"/>
              <a:t>10/19/2026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ama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dirty="0"/>
              <a:t>10/19/2026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tsikko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dirty="0"/>
              <a:t>10/19/2026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ainaus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dirty="0"/>
              <a:t>10/19/2026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dirty="0"/>
              <a:t>10/19/2026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arak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dirty="0"/>
              <a:t>10/19/2026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uvan sara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dirty="0"/>
              <a:t>10/19/2026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3086D93-FCAC-47E0-A2EE-787E62CA814C}" type="datetimeFigureOut">
              <a:rPr lang="en-US" dirty="0"/>
              <a:t>10/19/2026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DA879A6-0FD0-4734-A311-86BFCA472E6E}" type="datetimeFigureOut">
              <a:rPr lang="en-US" dirty="0"/>
              <a:t>10/19/2026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dirty="0"/>
              <a:t>10/19/2026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72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8215768-C603-275D-240D-7B198284E9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5" y="1426465"/>
            <a:ext cx="8825658" cy="2980944"/>
          </a:xfrm>
        </p:spPr>
        <p:txBody>
          <a:bodyPr/>
          <a:lstStyle/>
          <a:p>
            <a:r>
              <a:rPr lang="fi-FI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HI06.1</a:t>
            </a:r>
            <a:br>
              <a:rPr lang="fi-FI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fi-FI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Maailman kulttuurit kohtaavat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279CAF32-6AD4-31E7-F982-1B974229EA2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214133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24E43EB-867C-4B35-9A5C-E435157C72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7C0F5DA-B59F-4F13-8BB8-FFD8F2C57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9CEA1DEC-CC9E-4776-9E08-048A15BFA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3140485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fi-FI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9CE399CF-F4B8-4832-A8CB-B93F6B1EF4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171964" y="-140866"/>
            <a:ext cx="6053670" cy="7139732"/>
          </a:xfrm>
          <a:custGeom>
            <a:avLst/>
            <a:gdLst>
              <a:gd name="connsiteX0" fmla="*/ 6053670 w 6053670"/>
              <a:gd name="connsiteY0" fmla="*/ 1098 h 7139732"/>
              <a:gd name="connsiteX1" fmla="*/ 6053670 w 6053670"/>
              <a:gd name="connsiteY1" fmla="*/ 1084479 h 7139732"/>
              <a:gd name="connsiteX2" fmla="*/ 6053670 w 6053670"/>
              <a:gd name="connsiteY2" fmla="*/ 1254558 h 7139732"/>
              <a:gd name="connsiteX3" fmla="*/ 6053670 w 6053670"/>
              <a:gd name="connsiteY3" fmla="*/ 7139732 h 7139732"/>
              <a:gd name="connsiteX4" fmla="*/ 0 w 6053670"/>
              <a:gd name="connsiteY4" fmla="*/ 7139732 h 7139732"/>
              <a:gd name="connsiteX5" fmla="*/ 0 w 6053670"/>
              <a:gd name="connsiteY5" fmla="*/ 1249853 h 7139732"/>
              <a:gd name="connsiteX6" fmla="*/ 0 w 6053670"/>
              <a:gd name="connsiteY6" fmla="*/ 1084479 h 7139732"/>
              <a:gd name="connsiteX7" fmla="*/ 0 w 6053670"/>
              <a:gd name="connsiteY7" fmla="*/ 0 h 7139732"/>
              <a:gd name="connsiteX8" fmla="*/ 35717 w 6053670"/>
              <a:gd name="connsiteY8" fmla="*/ 5488 h 7139732"/>
              <a:gd name="connsiteX9" fmla="*/ 140445 w 6053670"/>
              <a:gd name="connsiteY9" fmla="*/ 21641 h 7139732"/>
              <a:gd name="connsiteX10" fmla="*/ 216722 w 6053670"/>
              <a:gd name="connsiteY10" fmla="*/ 32932 h 7139732"/>
              <a:gd name="connsiteX11" fmla="*/ 307527 w 6053670"/>
              <a:gd name="connsiteY11" fmla="*/ 44850 h 7139732"/>
              <a:gd name="connsiteX12" fmla="*/ 415282 w 6053670"/>
              <a:gd name="connsiteY12" fmla="*/ 59121 h 7139732"/>
              <a:gd name="connsiteX13" fmla="*/ 534539 w 6053670"/>
              <a:gd name="connsiteY13" fmla="*/ 74175 h 7139732"/>
              <a:gd name="connsiteX14" fmla="*/ 668931 w 6053670"/>
              <a:gd name="connsiteY14" fmla="*/ 90014 h 7139732"/>
              <a:gd name="connsiteX15" fmla="*/ 815430 w 6053670"/>
              <a:gd name="connsiteY15" fmla="*/ 106794 h 7139732"/>
              <a:gd name="connsiteX16" fmla="*/ 974641 w 6053670"/>
              <a:gd name="connsiteY16" fmla="*/ 123574 h 7139732"/>
              <a:gd name="connsiteX17" fmla="*/ 1144144 w 6053670"/>
              <a:gd name="connsiteY17" fmla="*/ 140667 h 7139732"/>
              <a:gd name="connsiteX18" fmla="*/ 1326965 w 6053670"/>
              <a:gd name="connsiteY18" fmla="*/ 156506 h 7139732"/>
              <a:gd name="connsiteX19" fmla="*/ 1518261 w 6053670"/>
              <a:gd name="connsiteY19" fmla="*/ 171717 h 7139732"/>
              <a:gd name="connsiteX20" fmla="*/ 1720453 w 6053670"/>
              <a:gd name="connsiteY20" fmla="*/ 185518 h 7139732"/>
              <a:gd name="connsiteX21" fmla="*/ 1931121 w 6053670"/>
              <a:gd name="connsiteY21" fmla="*/ 198690 h 7139732"/>
              <a:gd name="connsiteX22" fmla="*/ 2150869 w 6053670"/>
              <a:gd name="connsiteY22" fmla="*/ 211079 h 7139732"/>
              <a:gd name="connsiteX23" fmla="*/ 2263467 w 6053670"/>
              <a:gd name="connsiteY23" fmla="*/ 215470 h 7139732"/>
              <a:gd name="connsiteX24" fmla="*/ 2378487 w 6053670"/>
              <a:gd name="connsiteY24" fmla="*/ 220332 h 7139732"/>
              <a:gd name="connsiteX25" fmla="*/ 2495323 w 6053670"/>
              <a:gd name="connsiteY25" fmla="*/ 224879 h 7139732"/>
              <a:gd name="connsiteX26" fmla="*/ 2612764 w 6053670"/>
              <a:gd name="connsiteY26" fmla="*/ 227859 h 7139732"/>
              <a:gd name="connsiteX27" fmla="*/ 2732627 w 6053670"/>
              <a:gd name="connsiteY27" fmla="*/ 230525 h 7139732"/>
              <a:gd name="connsiteX28" fmla="*/ 2853700 w 6053670"/>
              <a:gd name="connsiteY28" fmla="*/ 233348 h 7139732"/>
              <a:gd name="connsiteX29" fmla="*/ 2977195 w 6053670"/>
              <a:gd name="connsiteY29" fmla="*/ 235229 h 7139732"/>
              <a:gd name="connsiteX30" fmla="*/ 3101901 w 6053670"/>
              <a:gd name="connsiteY30" fmla="*/ 235229 h 7139732"/>
              <a:gd name="connsiteX31" fmla="*/ 3227817 w 6053670"/>
              <a:gd name="connsiteY31" fmla="*/ 236170 h 7139732"/>
              <a:gd name="connsiteX32" fmla="*/ 3354944 w 6053670"/>
              <a:gd name="connsiteY32" fmla="*/ 235229 h 7139732"/>
              <a:gd name="connsiteX33" fmla="*/ 3483887 w 6053670"/>
              <a:gd name="connsiteY33" fmla="*/ 233348 h 7139732"/>
              <a:gd name="connsiteX34" fmla="*/ 3612830 w 6053670"/>
              <a:gd name="connsiteY34" fmla="*/ 231623 h 7139732"/>
              <a:gd name="connsiteX35" fmla="*/ 3743590 w 6053670"/>
              <a:gd name="connsiteY35" fmla="*/ 227859 h 7139732"/>
              <a:gd name="connsiteX36" fmla="*/ 3875560 w 6053670"/>
              <a:gd name="connsiteY36" fmla="*/ 223938 h 7139732"/>
              <a:gd name="connsiteX37" fmla="*/ 4007530 w 6053670"/>
              <a:gd name="connsiteY37" fmla="*/ 219391 h 7139732"/>
              <a:gd name="connsiteX38" fmla="*/ 4140710 w 6053670"/>
              <a:gd name="connsiteY38" fmla="*/ 212961 h 7139732"/>
              <a:gd name="connsiteX39" fmla="*/ 4275102 w 6053670"/>
              <a:gd name="connsiteY39" fmla="*/ 205277 h 7139732"/>
              <a:gd name="connsiteX40" fmla="*/ 4410098 w 6053670"/>
              <a:gd name="connsiteY40" fmla="*/ 197907 h 7139732"/>
              <a:gd name="connsiteX41" fmla="*/ 4545096 w 6053670"/>
              <a:gd name="connsiteY41" fmla="*/ 188498 h 7139732"/>
              <a:gd name="connsiteX42" fmla="*/ 4681909 w 6053670"/>
              <a:gd name="connsiteY42" fmla="*/ 177207 h 7139732"/>
              <a:gd name="connsiteX43" fmla="*/ 4816905 w 6053670"/>
              <a:gd name="connsiteY43" fmla="*/ 165916 h 7139732"/>
              <a:gd name="connsiteX44" fmla="*/ 4954323 w 6053670"/>
              <a:gd name="connsiteY44" fmla="*/ 152899 h 7139732"/>
              <a:gd name="connsiteX45" fmla="*/ 5092347 w 6053670"/>
              <a:gd name="connsiteY45" fmla="*/ 138629 h 7139732"/>
              <a:gd name="connsiteX46" fmla="*/ 5228555 w 6053670"/>
              <a:gd name="connsiteY46" fmla="*/ 123574 h 7139732"/>
              <a:gd name="connsiteX47" fmla="*/ 5366578 w 6053670"/>
              <a:gd name="connsiteY47" fmla="*/ 106010 h 7139732"/>
              <a:gd name="connsiteX48" fmla="*/ 5503997 w 6053670"/>
              <a:gd name="connsiteY48" fmla="*/ 87192 h 7139732"/>
              <a:gd name="connsiteX49" fmla="*/ 5642020 w 6053670"/>
              <a:gd name="connsiteY49" fmla="*/ 68530 h 7139732"/>
              <a:gd name="connsiteX50" fmla="*/ 5779438 w 6053670"/>
              <a:gd name="connsiteY50" fmla="*/ 46733 h 7139732"/>
              <a:gd name="connsiteX51" fmla="*/ 5916251 w 6053670"/>
              <a:gd name="connsiteY51" fmla="*/ 24464 h 7139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7139732">
                <a:moveTo>
                  <a:pt x="6053670" y="1098"/>
                </a:moveTo>
                <a:lnTo>
                  <a:pt x="6053670" y="1084479"/>
                </a:lnTo>
                <a:lnTo>
                  <a:pt x="6053670" y="1254558"/>
                </a:lnTo>
                <a:lnTo>
                  <a:pt x="6053670" y="7139732"/>
                </a:lnTo>
                <a:lnTo>
                  <a:pt x="0" y="7139732"/>
                </a:lnTo>
                <a:lnTo>
                  <a:pt x="0" y="1249853"/>
                </a:lnTo>
                <a:lnTo>
                  <a:pt x="0" y="1084479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1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90" y="227859"/>
                </a:lnTo>
                <a:lnTo>
                  <a:pt x="3875560" y="223938"/>
                </a:lnTo>
                <a:lnTo>
                  <a:pt x="4007530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fi-FI"/>
          </a:p>
        </p:txBody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1F23E73A-FDC8-462C-83C1-3AA896144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101D293-CFDD-5F12-5755-7FA5881BCE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4087" y="1130603"/>
            <a:ext cx="3342442" cy="4596794"/>
          </a:xfrm>
        </p:spPr>
        <p:txBody>
          <a:bodyPr anchor="ctr">
            <a:normAutofit/>
          </a:bodyPr>
          <a:lstStyle/>
          <a:p>
            <a:r>
              <a:rPr lang="fi-FI" sz="3200">
                <a:solidFill>
                  <a:srgbClr val="EBEB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Kurssin sisällöt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20B12A8-838A-D8D3-6911-C1A1743B32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0086" y="141515"/>
            <a:ext cx="7020983" cy="6596742"/>
          </a:xfrm>
        </p:spPr>
        <p:txBody>
          <a:bodyPr anchor="ctr">
            <a:no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fi-FI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Jakso 1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Kulttuurintutkimuksen perusteet ja käsitteet, Eurooppalainen katse, kolonialismi, monikulttuurisuus vs. kulttuurien yhdenmukaistuminen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fi-FI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Jakso 2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Alkuperäiskulttuurit ja niiden tutkiminen, saamelaiset ja aboriginaalit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fi-FI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Jakso 3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Aasialaiset kulttuurit: Kiina, Japani, Intia, Aasialaisten kulttuurien vaikutus Eurooppaan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fi-FI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Jakso 4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Lähi-idän monimuotoisuus, islamilaiset ja eurooppalaisen kulttuurin kohtaaminen, islam ja arki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fi-FI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Jakso 5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Afrikka: stereotypiat, Afrikka ja Eurooppa, Afrikkalainen kulttuuri ja yhteiskunta, Afrikka nykyään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fi-FI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Jakso 6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Amerikka: korkeakulttuurit, siirtomaa-aika ja eurooppalaisten vaikutus, intiaanit, monikulttuurinen Yhdysvallat</a:t>
            </a:r>
          </a:p>
        </p:txBody>
      </p:sp>
    </p:spTree>
    <p:extLst>
      <p:ext uri="{BB962C8B-B14F-4D97-AF65-F5344CB8AC3E}">
        <p14:creationId xmlns:p14="http://schemas.microsoft.com/office/powerpoint/2010/main" val="9956640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24E43EB-867C-4B35-9A5C-E435157C72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7C0F5DA-B59F-4F13-8BB8-FFD8F2C57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9CEA1DEC-CC9E-4776-9E08-048A15BFA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3140485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fi-FI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9CE399CF-F4B8-4832-A8CB-B93F6B1EF4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171964" y="-140866"/>
            <a:ext cx="6053670" cy="7139732"/>
          </a:xfrm>
          <a:custGeom>
            <a:avLst/>
            <a:gdLst>
              <a:gd name="connsiteX0" fmla="*/ 6053670 w 6053670"/>
              <a:gd name="connsiteY0" fmla="*/ 1098 h 7139732"/>
              <a:gd name="connsiteX1" fmla="*/ 6053670 w 6053670"/>
              <a:gd name="connsiteY1" fmla="*/ 1084479 h 7139732"/>
              <a:gd name="connsiteX2" fmla="*/ 6053670 w 6053670"/>
              <a:gd name="connsiteY2" fmla="*/ 1254558 h 7139732"/>
              <a:gd name="connsiteX3" fmla="*/ 6053670 w 6053670"/>
              <a:gd name="connsiteY3" fmla="*/ 7139732 h 7139732"/>
              <a:gd name="connsiteX4" fmla="*/ 0 w 6053670"/>
              <a:gd name="connsiteY4" fmla="*/ 7139732 h 7139732"/>
              <a:gd name="connsiteX5" fmla="*/ 0 w 6053670"/>
              <a:gd name="connsiteY5" fmla="*/ 1249853 h 7139732"/>
              <a:gd name="connsiteX6" fmla="*/ 0 w 6053670"/>
              <a:gd name="connsiteY6" fmla="*/ 1084479 h 7139732"/>
              <a:gd name="connsiteX7" fmla="*/ 0 w 6053670"/>
              <a:gd name="connsiteY7" fmla="*/ 0 h 7139732"/>
              <a:gd name="connsiteX8" fmla="*/ 35717 w 6053670"/>
              <a:gd name="connsiteY8" fmla="*/ 5488 h 7139732"/>
              <a:gd name="connsiteX9" fmla="*/ 140445 w 6053670"/>
              <a:gd name="connsiteY9" fmla="*/ 21641 h 7139732"/>
              <a:gd name="connsiteX10" fmla="*/ 216722 w 6053670"/>
              <a:gd name="connsiteY10" fmla="*/ 32932 h 7139732"/>
              <a:gd name="connsiteX11" fmla="*/ 307527 w 6053670"/>
              <a:gd name="connsiteY11" fmla="*/ 44850 h 7139732"/>
              <a:gd name="connsiteX12" fmla="*/ 415282 w 6053670"/>
              <a:gd name="connsiteY12" fmla="*/ 59121 h 7139732"/>
              <a:gd name="connsiteX13" fmla="*/ 534539 w 6053670"/>
              <a:gd name="connsiteY13" fmla="*/ 74175 h 7139732"/>
              <a:gd name="connsiteX14" fmla="*/ 668931 w 6053670"/>
              <a:gd name="connsiteY14" fmla="*/ 90014 h 7139732"/>
              <a:gd name="connsiteX15" fmla="*/ 815430 w 6053670"/>
              <a:gd name="connsiteY15" fmla="*/ 106794 h 7139732"/>
              <a:gd name="connsiteX16" fmla="*/ 974641 w 6053670"/>
              <a:gd name="connsiteY16" fmla="*/ 123574 h 7139732"/>
              <a:gd name="connsiteX17" fmla="*/ 1144144 w 6053670"/>
              <a:gd name="connsiteY17" fmla="*/ 140667 h 7139732"/>
              <a:gd name="connsiteX18" fmla="*/ 1326965 w 6053670"/>
              <a:gd name="connsiteY18" fmla="*/ 156506 h 7139732"/>
              <a:gd name="connsiteX19" fmla="*/ 1518261 w 6053670"/>
              <a:gd name="connsiteY19" fmla="*/ 171717 h 7139732"/>
              <a:gd name="connsiteX20" fmla="*/ 1720453 w 6053670"/>
              <a:gd name="connsiteY20" fmla="*/ 185518 h 7139732"/>
              <a:gd name="connsiteX21" fmla="*/ 1931121 w 6053670"/>
              <a:gd name="connsiteY21" fmla="*/ 198690 h 7139732"/>
              <a:gd name="connsiteX22" fmla="*/ 2150869 w 6053670"/>
              <a:gd name="connsiteY22" fmla="*/ 211079 h 7139732"/>
              <a:gd name="connsiteX23" fmla="*/ 2263467 w 6053670"/>
              <a:gd name="connsiteY23" fmla="*/ 215470 h 7139732"/>
              <a:gd name="connsiteX24" fmla="*/ 2378487 w 6053670"/>
              <a:gd name="connsiteY24" fmla="*/ 220332 h 7139732"/>
              <a:gd name="connsiteX25" fmla="*/ 2495323 w 6053670"/>
              <a:gd name="connsiteY25" fmla="*/ 224879 h 7139732"/>
              <a:gd name="connsiteX26" fmla="*/ 2612764 w 6053670"/>
              <a:gd name="connsiteY26" fmla="*/ 227859 h 7139732"/>
              <a:gd name="connsiteX27" fmla="*/ 2732627 w 6053670"/>
              <a:gd name="connsiteY27" fmla="*/ 230525 h 7139732"/>
              <a:gd name="connsiteX28" fmla="*/ 2853700 w 6053670"/>
              <a:gd name="connsiteY28" fmla="*/ 233348 h 7139732"/>
              <a:gd name="connsiteX29" fmla="*/ 2977195 w 6053670"/>
              <a:gd name="connsiteY29" fmla="*/ 235229 h 7139732"/>
              <a:gd name="connsiteX30" fmla="*/ 3101901 w 6053670"/>
              <a:gd name="connsiteY30" fmla="*/ 235229 h 7139732"/>
              <a:gd name="connsiteX31" fmla="*/ 3227817 w 6053670"/>
              <a:gd name="connsiteY31" fmla="*/ 236170 h 7139732"/>
              <a:gd name="connsiteX32" fmla="*/ 3354944 w 6053670"/>
              <a:gd name="connsiteY32" fmla="*/ 235229 h 7139732"/>
              <a:gd name="connsiteX33" fmla="*/ 3483887 w 6053670"/>
              <a:gd name="connsiteY33" fmla="*/ 233348 h 7139732"/>
              <a:gd name="connsiteX34" fmla="*/ 3612830 w 6053670"/>
              <a:gd name="connsiteY34" fmla="*/ 231623 h 7139732"/>
              <a:gd name="connsiteX35" fmla="*/ 3743590 w 6053670"/>
              <a:gd name="connsiteY35" fmla="*/ 227859 h 7139732"/>
              <a:gd name="connsiteX36" fmla="*/ 3875560 w 6053670"/>
              <a:gd name="connsiteY36" fmla="*/ 223938 h 7139732"/>
              <a:gd name="connsiteX37" fmla="*/ 4007530 w 6053670"/>
              <a:gd name="connsiteY37" fmla="*/ 219391 h 7139732"/>
              <a:gd name="connsiteX38" fmla="*/ 4140710 w 6053670"/>
              <a:gd name="connsiteY38" fmla="*/ 212961 h 7139732"/>
              <a:gd name="connsiteX39" fmla="*/ 4275102 w 6053670"/>
              <a:gd name="connsiteY39" fmla="*/ 205277 h 7139732"/>
              <a:gd name="connsiteX40" fmla="*/ 4410098 w 6053670"/>
              <a:gd name="connsiteY40" fmla="*/ 197907 h 7139732"/>
              <a:gd name="connsiteX41" fmla="*/ 4545096 w 6053670"/>
              <a:gd name="connsiteY41" fmla="*/ 188498 h 7139732"/>
              <a:gd name="connsiteX42" fmla="*/ 4681909 w 6053670"/>
              <a:gd name="connsiteY42" fmla="*/ 177207 h 7139732"/>
              <a:gd name="connsiteX43" fmla="*/ 4816905 w 6053670"/>
              <a:gd name="connsiteY43" fmla="*/ 165916 h 7139732"/>
              <a:gd name="connsiteX44" fmla="*/ 4954323 w 6053670"/>
              <a:gd name="connsiteY44" fmla="*/ 152899 h 7139732"/>
              <a:gd name="connsiteX45" fmla="*/ 5092347 w 6053670"/>
              <a:gd name="connsiteY45" fmla="*/ 138629 h 7139732"/>
              <a:gd name="connsiteX46" fmla="*/ 5228555 w 6053670"/>
              <a:gd name="connsiteY46" fmla="*/ 123574 h 7139732"/>
              <a:gd name="connsiteX47" fmla="*/ 5366578 w 6053670"/>
              <a:gd name="connsiteY47" fmla="*/ 106010 h 7139732"/>
              <a:gd name="connsiteX48" fmla="*/ 5503997 w 6053670"/>
              <a:gd name="connsiteY48" fmla="*/ 87192 h 7139732"/>
              <a:gd name="connsiteX49" fmla="*/ 5642020 w 6053670"/>
              <a:gd name="connsiteY49" fmla="*/ 68530 h 7139732"/>
              <a:gd name="connsiteX50" fmla="*/ 5779438 w 6053670"/>
              <a:gd name="connsiteY50" fmla="*/ 46733 h 7139732"/>
              <a:gd name="connsiteX51" fmla="*/ 5916251 w 6053670"/>
              <a:gd name="connsiteY51" fmla="*/ 24464 h 7139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7139732">
                <a:moveTo>
                  <a:pt x="6053670" y="1098"/>
                </a:moveTo>
                <a:lnTo>
                  <a:pt x="6053670" y="1084479"/>
                </a:lnTo>
                <a:lnTo>
                  <a:pt x="6053670" y="1254558"/>
                </a:lnTo>
                <a:lnTo>
                  <a:pt x="6053670" y="7139732"/>
                </a:lnTo>
                <a:lnTo>
                  <a:pt x="0" y="7139732"/>
                </a:lnTo>
                <a:lnTo>
                  <a:pt x="0" y="1249853"/>
                </a:lnTo>
                <a:lnTo>
                  <a:pt x="0" y="1084479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1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90" y="227859"/>
                </a:lnTo>
                <a:lnTo>
                  <a:pt x="3875560" y="223938"/>
                </a:lnTo>
                <a:lnTo>
                  <a:pt x="4007530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fi-FI"/>
          </a:p>
        </p:txBody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1F23E73A-FDC8-462C-83C1-3AA896144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636E9385-ED2D-0E27-A345-EB9754253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4087" y="1130603"/>
            <a:ext cx="3342442" cy="4596794"/>
          </a:xfrm>
        </p:spPr>
        <p:txBody>
          <a:bodyPr anchor="ctr">
            <a:normAutofit/>
          </a:bodyPr>
          <a:lstStyle/>
          <a:p>
            <a:r>
              <a:rPr lang="fi-FI" sz="3200">
                <a:solidFill>
                  <a:srgbClr val="EBEB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Kurssin tavoitteet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1DDD49F-CBD9-F059-6EB3-249BF487DF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29200" y="185057"/>
            <a:ext cx="6930981" cy="6671356"/>
          </a:xfrm>
        </p:spPr>
        <p:txBody>
          <a:bodyPr anchor="ctr">
            <a:normAutofit lnSpcReduction="10000"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Kurssin tavoitteena on, että opiskelija:</a:t>
            </a:r>
          </a:p>
          <a:p>
            <a:pPr marL="0" indent="0">
              <a:lnSpc>
                <a:spcPct val="90000"/>
              </a:lnSpc>
              <a:buNone/>
            </a:pPr>
            <a:endParaRPr lang="fi-FI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hallitsee kulttuurintutkimuksen peruskäsitteitä ja erilaisia tapoja jakaa maailma kulttuurialueisiin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tunnistaa kulttuuristen arvojen ja maailmankuvien ilmenemisen arkielämässä ja sosiaalisissa suhteissa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ymmärtää tarkastelemansa kulttuuripiirin historiallisen kehityksen sekä sen arvojen ja elämäntapojen moninaisuuden ja osaa eritellä siihen vuorovaikutuksessa muiden kulttuurien kanssa syntyneitä kulttuurisia eroja ja yhtäläisyyksiä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osaa analysoida esimerkiksi taiteissa, uskonnossa ja sosiaalisissa rakenteissa esiintyviä kulttuurisia arvoja ja käytäntöjä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osaa arvioida monikulttuurisuutta historiallisena osana eurooppalaista kulttuuria ja pystyy erittelemään sille annettuja merkityksiä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osaa kriittisesti eritellä ja arvioida kulttuurisia eroja koskevia väitteitä sekä eri kulttuureihin liitettyjä stereotypioita.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ymmärtää alkuperäiskansojen ja valtakulttuurin kohtaamiseen liittyvät haasteet saamelaisuuden ja suomalaisuuden näkökulmasta</a:t>
            </a:r>
          </a:p>
          <a:p>
            <a:pPr marL="0" indent="0">
              <a:lnSpc>
                <a:spcPct val="90000"/>
              </a:lnSpc>
              <a:buNone/>
            </a:pPr>
            <a:endParaRPr lang="fi-FI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33006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24E43EB-867C-4B35-9A5C-E435157C72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7C0F5DA-B59F-4F13-8BB8-FFD8F2C57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9CEA1DEC-CC9E-4776-9E08-048A15BFA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3140485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fi-FI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9CE399CF-F4B8-4832-A8CB-B93F6B1EF4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171964" y="-140866"/>
            <a:ext cx="6053670" cy="7139732"/>
          </a:xfrm>
          <a:custGeom>
            <a:avLst/>
            <a:gdLst>
              <a:gd name="connsiteX0" fmla="*/ 6053670 w 6053670"/>
              <a:gd name="connsiteY0" fmla="*/ 1098 h 7139732"/>
              <a:gd name="connsiteX1" fmla="*/ 6053670 w 6053670"/>
              <a:gd name="connsiteY1" fmla="*/ 1084479 h 7139732"/>
              <a:gd name="connsiteX2" fmla="*/ 6053670 w 6053670"/>
              <a:gd name="connsiteY2" fmla="*/ 1254558 h 7139732"/>
              <a:gd name="connsiteX3" fmla="*/ 6053670 w 6053670"/>
              <a:gd name="connsiteY3" fmla="*/ 7139732 h 7139732"/>
              <a:gd name="connsiteX4" fmla="*/ 0 w 6053670"/>
              <a:gd name="connsiteY4" fmla="*/ 7139732 h 7139732"/>
              <a:gd name="connsiteX5" fmla="*/ 0 w 6053670"/>
              <a:gd name="connsiteY5" fmla="*/ 1249853 h 7139732"/>
              <a:gd name="connsiteX6" fmla="*/ 0 w 6053670"/>
              <a:gd name="connsiteY6" fmla="*/ 1084479 h 7139732"/>
              <a:gd name="connsiteX7" fmla="*/ 0 w 6053670"/>
              <a:gd name="connsiteY7" fmla="*/ 0 h 7139732"/>
              <a:gd name="connsiteX8" fmla="*/ 35717 w 6053670"/>
              <a:gd name="connsiteY8" fmla="*/ 5488 h 7139732"/>
              <a:gd name="connsiteX9" fmla="*/ 140445 w 6053670"/>
              <a:gd name="connsiteY9" fmla="*/ 21641 h 7139732"/>
              <a:gd name="connsiteX10" fmla="*/ 216722 w 6053670"/>
              <a:gd name="connsiteY10" fmla="*/ 32932 h 7139732"/>
              <a:gd name="connsiteX11" fmla="*/ 307527 w 6053670"/>
              <a:gd name="connsiteY11" fmla="*/ 44850 h 7139732"/>
              <a:gd name="connsiteX12" fmla="*/ 415282 w 6053670"/>
              <a:gd name="connsiteY12" fmla="*/ 59121 h 7139732"/>
              <a:gd name="connsiteX13" fmla="*/ 534539 w 6053670"/>
              <a:gd name="connsiteY13" fmla="*/ 74175 h 7139732"/>
              <a:gd name="connsiteX14" fmla="*/ 668931 w 6053670"/>
              <a:gd name="connsiteY14" fmla="*/ 90014 h 7139732"/>
              <a:gd name="connsiteX15" fmla="*/ 815430 w 6053670"/>
              <a:gd name="connsiteY15" fmla="*/ 106794 h 7139732"/>
              <a:gd name="connsiteX16" fmla="*/ 974641 w 6053670"/>
              <a:gd name="connsiteY16" fmla="*/ 123574 h 7139732"/>
              <a:gd name="connsiteX17" fmla="*/ 1144144 w 6053670"/>
              <a:gd name="connsiteY17" fmla="*/ 140667 h 7139732"/>
              <a:gd name="connsiteX18" fmla="*/ 1326965 w 6053670"/>
              <a:gd name="connsiteY18" fmla="*/ 156506 h 7139732"/>
              <a:gd name="connsiteX19" fmla="*/ 1518261 w 6053670"/>
              <a:gd name="connsiteY19" fmla="*/ 171717 h 7139732"/>
              <a:gd name="connsiteX20" fmla="*/ 1720453 w 6053670"/>
              <a:gd name="connsiteY20" fmla="*/ 185518 h 7139732"/>
              <a:gd name="connsiteX21" fmla="*/ 1931121 w 6053670"/>
              <a:gd name="connsiteY21" fmla="*/ 198690 h 7139732"/>
              <a:gd name="connsiteX22" fmla="*/ 2150869 w 6053670"/>
              <a:gd name="connsiteY22" fmla="*/ 211079 h 7139732"/>
              <a:gd name="connsiteX23" fmla="*/ 2263467 w 6053670"/>
              <a:gd name="connsiteY23" fmla="*/ 215470 h 7139732"/>
              <a:gd name="connsiteX24" fmla="*/ 2378487 w 6053670"/>
              <a:gd name="connsiteY24" fmla="*/ 220332 h 7139732"/>
              <a:gd name="connsiteX25" fmla="*/ 2495323 w 6053670"/>
              <a:gd name="connsiteY25" fmla="*/ 224879 h 7139732"/>
              <a:gd name="connsiteX26" fmla="*/ 2612764 w 6053670"/>
              <a:gd name="connsiteY26" fmla="*/ 227859 h 7139732"/>
              <a:gd name="connsiteX27" fmla="*/ 2732627 w 6053670"/>
              <a:gd name="connsiteY27" fmla="*/ 230525 h 7139732"/>
              <a:gd name="connsiteX28" fmla="*/ 2853700 w 6053670"/>
              <a:gd name="connsiteY28" fmla="*/ 233348 h 7139732"/>
              <a:gd name="connsiteX29" fmla="*/ 2977195 w 6053670"/>
              <a:gd name="connsiteY29" fmla="*/ 235229 h 7139732"/>
              <a:gd name="connsiteX30" fmla="*/ 3101901 w 6053670"/>
              <a:gd name="connsiteY30" fmla="*/ 235229 h 7139732"/>
              <a:gd name="connsiteX31" fmla="*/ 3227817 w 6053670"/>
              <a:gd name="connsiteY31" fmla="*/ 236170 h 7139732"/>
              <a:gd name="connsiteX32" fmla="*/ 3354944 w 6053670"/>
              <a:gd name="connsiteY32" fmla="*/ 235229 h 7139732"/>
              <a:gd name="connsiteX33" fmla="*/ 3483887 w 6053670"/>
              <a:gd name="connsiteY33" fmla="*/ 233348 h 7139732"/>
              <a:gd name="connsiteX34" fmla="*/ 3612830 w 6053670"/>
              <a:gd name="connsiteY34" fmla="*/ 231623 h 7139732"/>
              <a:gd name="connsiteX35" fmla="*/ 3743590 w 6053670"/>
              <a:gd name="connsiteY35" fmla="*/ 227859 h 7139732"/>
              <a:gd name="connsiteX36" fmla="*/ 3875560 w 6053670"/>
              <a:gd name="connsiteY36" fmla="*/ 223938 h 7139732"/>
              <a:gd name="connsiteX37" fmla="*/ 4007530 w 6053670"/>
              <a:gd name="connsiteY37" fmla="*/ 219391 h 7139732"/>
              <a:gd name="connsiteX38" fmla="*/ 4140710 w 6053670"/>
              <a:gd name="connsiteY38" fmla="*/ 212961 h 7139732"/>
              <a:gd name="connsiteX39" fmla="*/ 4275102 w 6053670"/>
              <a:gd name="connsiteY39" fmla="*/ 205277 h 7139732"/>
              <a:gd name="connsiteX40" fmla="*/ 4410098 w 6053670"/>
              <a:gd name="connsiteY40" fmla="*/ 197907 h 7139732"/>
              <a:gd name="connsiteX41" fmla="*/ 4545096 w 6053670"/>
              <a:gd name="connsiteY41" fmla="*/ 188498 h 7139732"/>
              <a:gd name="connsiteX42" fmla="*/ 4681909 w 6053670"/>
              <a:gd name="connsiteY42" fmla="*/ 177207 h 7139732"/>
              <a:gd name="connsiteX43" fmla="*/ 4816905 w 6053670"/>
              <a:gd name="connsiteY43" fmla="*/ 165916 h 7139732"/>
              <a:gd name="connsiteX44" fmla="*/ 4954323 w 6053670"/>
              <a:gd name="connsiteY44" fmla="*/ 152899 h 7139732"/>
              <a:gd name="connsiteX45" fmla="*/ 5092347 w 6053670"/>
              <a:gd name="connsiteY45" fmla="*/ 138629 h 7139732"/>
              <a:gd name="connsiteX46" fmla="*/ 5228555 w 6053670"/>
              <a:gd name="connsiteY46" fmla="*/ 123574 h 7139732"/>
              <a:gd name="connsiteX47" fmla="*/ 5366578 w 6053670"/>
              <a:gd name="connsiteY47" fmla="*/ 106010 h 7139732"/>
              <a:gd name="connsiteX48" fmla="*/ 5503997 w 6053670"/>
              <a:gd name="connsiteY48" fmla="*/ 87192 h 7139732"/>
              <a:gd name="connsiteX49" fmla="*/ 5642020 w 6053670"/>
              <a:gd name="connsiteY49" fmla="*/ 68530 h 7139732"/>
              <a:gd name="connsiteX50" fmla="*/ 5779438 w 6053670"/>
              <a:gd name="connsiteY50" fmla="*/ 46733 h 7139732"/>
              <a:gd name="connsiteX51" fmla="*/ 5916251 w 6053670"/>
              <a:gd name="connsiteY51" fmla="*/ 24464 h 7139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7139732">
                <a:moveTo>
                  <a:pt x="6053670" y="1098"/>
                </a:moveTo>
                <a:lnTo>
                  <a:pt x="6053670" y="1084479"/>
                </a:lnTo>
                <a:lnTo>
                  <a:pt x="6053670" y="1254558"/>
                </a:lnTo>
                <a:lnTo>
                  <a:pt x="6053670" y="7139732"/>
                </a:lnTo>
                <a:lnTo>
                  <a:pt x="0" y="7139732"/>
                </a:lnTo>
                <a:lnTo>
                  <a:pt x="0" y="1249853"/>
                </a:lnTo>
                <a:lnTo>
                  <a:pt x="0" y="1084479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1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90" y="227859"/>
                </a:lnTo>
                <a:lnTo>
                  <a:pt x="3875560" y="223938"/>
                </a:lnTo>
                <a:lnTo>
                  <a:pt x="4007530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fi-FI"/>
          </a:p>
        </p:txBody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1F23E73A-FDC8-462C-83C1-3AA896144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F2EDE50B-7F20-EA73-0DB8-44E4E72F2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4087" y="1130603"/>
            <a:ext cx="3342442" cy="4596794"/>
          </a:xfrm>
        </p:spPr>
        <p:txBody>
          <a:bodyPr anchor="ctr">
            <a:normAutofit/>
          </a:bodyPr>
          <a:lstStyle/>
          <a:p>
            <a:pPr algn="ctr"/>
            <a:r>
              <a:rPr lang="fi-FI" sz="3200" dirty="0">
                <a:solidFill>
                  <a:srgbClr val="EBEB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Arviointi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DA67F4A-1438-FF42-EECB-28DADAF027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0077" y="437513"/>
            <a:ext cx="5502614" cy="5954325"/>
          </a:xfrm>
        </p:spPr>
        <p:txBody>
          <a:bodyPr anchor="ctr"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fi-FI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Käsitekoe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Abitti</a:t>
            </a:r>
            <a:r>
              <a:rPr lang="fi-FI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Elokuvan analysointi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Tuntiaktiivisuus ja osallistuminen</a:t>
            </a:r>
          </a:p>
        </p:txBody>
      </p:sp>
    </p:spTree>
    <p:extLst>
      <p:ext uri="{BB962C8B-B14F-4D97-AF65-F5344CB8AC3E}">
        <p14:creationId xmlns:p14="http://schemas.microsoft.com/office/powerpoint/2010/main" val="19034110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12E451E-151A-4910-BF41-6A040B6598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296EFE4-A70C-4388-9A15-3F657B6615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6250" y="473745"/>
            <a:ext cx="11227090" cy="5902829"/>
          </a:xfrm>
          <a:prstGeom prst="rect">
            <a:avLst/>
          </a:pr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E2413B0C-5CAD-0A78-54E0-2B090C868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0230" y="718458"/>
            <a:ext cx="9176138" cy="879290"/>
          </a:xfrm>
        </p:spPr>
        <p:txBody>
          <a:bodyPr anchor="b">
            <a:normAutofit/>
          </a:bodyPr>
          <a:lstStyle/>
          <a:p>
            <a:r>
              <a:rPr lang="fi-FI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Elokuvan analysointi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25EBAFC-9388-432A-BCFD-EEA2F410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77C2C6D-5651-5F0C-9B1E-542C524874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0229" y="1719943"/>
            <a:ext cx="10383383" cy="4656631"/>
          </a:xfrm>
        </p:spPr>
        <p:txBody>
          <a:bodyPr anchor="ctr"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fi-FI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Katso joku vieraasta kulttuurista kertova elokuva. Laadi elokuvasta suullinen esitys. Esityksen kesto 10–15 minuuttia.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fi-FI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Kerro elokuvan perustiedot ja keskeinen sisältö. Älä referoi juonta liian yksityiskohtaisesti, vaan keskity kulttuurista ja kulttuurieroista kertoviin kohtiin.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fi-FI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Käsittele esityksessä esimerkiksi seuraavia teemoja: tapakulttuuri, naisen asema, perhe, suhtautuminen muihin kulttuureihin, uskonto, taide, kulttuurien kohtaaminen: miten kohtaaminen kuvataan, vieraan kulttuurin historian merkittävimmät vaiheet, elokuvan tyyli: erot ja yhtäläisyydet länsimaisiin elokuviin.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fi-FI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 Valitse kulttuuria hyvin havainnollistava kohtaus ja perustele valintasi.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fi-FI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5. Pohdi elokuvaa myös lähdekriittisesti.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fi-FI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6. Perustele, miksi elokuva kannattaa katsoa, vaikka se olisikin tyyliltään vieras</a:t>
            </a:r>
          </a:p>
        </p:txBody>
      </p:sp>
    </p:spTree>
    <p:extLst>
      <p:ext uri="{BB962C8B-B14F-4D97-AF65-F5344CB8AC3E}">
        <p14:creationId xmlns:p14="http://schemas.microsoft.com/office/powerpoint/2010/main" val="240222095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i (johtoryhmä)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Ioni (johtoryhmä)</Template>
  <TotalTime>60</TotalTime>
  <Words>330</Words>
  <Application>Microsoft Office PowerPoint</Application>
  <PresentationFormat>Laajakuva</PresentationFormat>
  <Paragraphs>37</Paragraphs>
  <Slides>5</Slides>
  <Notes>1</Notes>
  <HiddenSlides>0</HiddenSlides>
  <MMClips>0</MMClips>
  <ScaleCrop>false</ScaleCrop>
  <HeadingPairs>
    <vt:vector size="6" baseType="variant">
      <vt:variant>
        <vt:lpstr>Käytetyt fontit</vt:lpstr>
      </vt:variant>
      <vt:variant>
        <vt:i4>6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5</vt:i4>
      </vt:variant>
    </vt:vector>
  </HeadingPairs>
  <TitlesOfParts>
    <vt:vector size="12" baseType="lpstr">
      <vt:lpstr>Aptos</vt:lpstr>
      <vt:lpstr>Arial</vt:lpstr>
      <vt:lpstr>Calibri</vt:lpstr>
      <vt:lpstr>Century Gothic</vt:lpstr>
      <vt:lpstr>Wingdings</vt:lpstr>
      <vt:lpstr>Wingdings 3</vt:lpstr>
      <vt:lpstr>Ioni (johtoryhmä)</vt:lpstr>
      <vt:lpstr>HI06.1 Maailman kulttuurit kohtaavat</vt:lpstr>
      <vt:lpstr>Kurssin sisällöt</vt:lpstr>
      <vt:lpstr>Kurssin tavoitteet</vt:lpstr>
      <vt:lpstr>Arviointi</vt:lpstr>
      <vt:lpstr>Elokuvan analysointi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Leila Töyrylä</dc:creator>
  <cp:lastModifiedBy>Leila Töyrylä</cp:lastModifiedBy>
  <cp:revision>1</cp:revision>
  <dcterms:created xsi:type="dcterms:W3CDTF">2026-10-19T17:07:41Z</dcterms:created>
  <dcterms:modified xsi:type="dcterms:W3CDTF">2026-10-19T18:07:44Z</dcterms:modified>
</cp:coreProperties>
</file>