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A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6D57D3-386F-A84C-BF21-AD82E0D7EC9A}" v="354" dt="2021-03-16T18:47:23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978"/>
    <p:restoredTop sz="94613"/>
  </p:normalViewPr>
  <p:slideViewPr>
    <p:cSldViewPr snapToGrid="0" snapToObjects="1">
      <p:cViewPr varScale="1">
        <p:scale>
          <a:sx n="69" d="100"/>
          <a:sy n="69" d="100"/>
        </p:scale>
        <p:origin x="60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90BB6B-EDCD-468B-9398-AF4ADE3D33E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7BD894F-49ED-4692-8B4A-4351BBB70FA4}">
      <dgm:prSet/>
      <dgm:spPr/>
      <dgm:t>
        <a:bodyPr/>
        <a:lstStyle/>
        <a:p>
          <a:r>
            <a:rPr lang="aa-ET" dirty="0">
              <a:solidFill>
                <a:schemeClr val="tx1"/>
              </a:solidFill>
            </a:rPr>
            <a:t>Epäsuora ja passiivinen aggressio</a:t>
          </a:r>
          <a:endParaRPr lang="en-US" dirty="0">
            <a:solidFill>
              <a:schemeClr val="tx1"/>
            </a:solidFill>
          </a:endParaRPr>
        </a:p>
      </dgm:t>
    </dgm:pt>
    <dgm:pt modelId="{84C9A3B8-DD45-4338-A294-42D00F137CED}" type="parTrans" cxnId="{68A78171-2F0F-459E-B7DA-21862E861253}">
      <dgm:prSet/>
      <dgm:spPr/>
      <dgm:t>
        <a:bodyPr/>
        <a:lstStyle/>
        <a:p>
          <a:endParaRPr lang="en-US"/>
        </a:p>
      </dgm:t>
    </dgm:pt>
    <dgm:pt modelId="{B1430A9B-06B5-4189-B9A5-08B00BD44440}" type="sibTrans" cxnId="{68A78171-2F0F-459E-B7DA-21862E861253}">
      <dgm:prSet/>
      <dgm:spPr/>
      <dgm:t>
        <a:bodyPr/>
        <a:lstStyle/>
        <a:p>
          <a:endParaRPr lang="en-US"/>
        </a:p>
      </dgm:t>
    </dgm:pt>
    <dgm:pt modelId="{AA66F9A2-5E0A-486E-A5DD-C74FCAF86AB6}">
      <dgm:prSet/>
      <dgm:spPr/>
      <dgm:t>
        <a:bodyPr/>
        <a:lstStyle/>
        <a:p>
          <a:r>
            <a:rPr lang="aa-ET" dirty="0">
              <a:solidFill>
                <a:schemeClr val="tx1"/>
              </a:solidFill>
            </a:rPr>
            <a:t>Itseen kääntyvä aggressio</a:t>
          </a:r>
          <a:endParaRPr lang="en-US" dirty="0">
            <a:solidFill>
              <a:schemeClr val="tx1"/>
            </a:solidFill>
          </a:endParaRPr>
        </a:p>
      </dgm:t>
    </dgm:pt>
    <dgm:pt modelId="{8E0BE960-B43A-42AC-B3C6-65A904F0758C}" type="parTrans" cxnId="{8F7C9281-AB77-41F5-ADEB-33929857444A}">
      <dgm:prSet/>
      <dgm:spPr/>
      <dgm:t>
        <a:bodyPr/>
        <a:lstStyle/>
        <a:p>
          <a:endParaRPr lang="en-US"/>
        </a:p>
      </dgm:t>
    </dgm:pt>
    <dgm:pt modelId="{F7F3C20F-CCFE-4747-ABE4-35FC39229337}" type="sibTrans" cxnId="{8F7C9281-AB77-41F5-ADEB-33929857444A}">
      <dgm:prSet/>
      <dgm:spPr/>
      <dgm:t>
        <a:bodyPr/>
        <a:lstStyle/>
        <a:p>
          <a:endParaRPr lang="en-US"/>
        </a:p>
      </dgm:t>
    </dgm:pt>
    <dgm:pt modelId="{E5DD4B82-3DC6-4857-A426-D4CFE7AA8E57}">
      <dgm:prSet/>
      <dgm:spPr/>
      <dgm:t>
        <a:bodyPr/>
        <a:lstStyle/>
        <a:p>
          <a:r>
            <a:rPr lang="aa-ET" dirty="0">
              <a:solidFill>
                <a:schemeClr val="tx1"/>
              </a:solidFill>
            </a:rPr>
            <a:t>Tuhoava aggressio</a:t>
          </a:r>
          <a:endParaRPr lang="en-US" dirty="0">
            <a:solidFill>
              <a:schemeClr val="tx1"/>
            </a:solidFill>
          </a:endParaRPr>
        </a:p>
      </dgm:t>
    </dgm:pt>
    <dgm:pt modelId="{D9F836BA-3B31-46CD-9333-B7207F4C092F}" type="parTrans" cxnId="{FDFAE671-6BD9-4488-90F3-30EB7010D096}">
      <dgm:prSet/>
      <dgm:spPr/>
      <dgm:t>
        <a:bodyPr/>
        <a:lstStyle/>
        <a:p>
          <a:endParaRPr lang="en-US"/>
        </a:p>
      </dgm:t>
    </dgm:pt>
    <dgm:pt modelId="{9E1FCBAD-1AAF-4A3C-808B-2495ABA54FDE}" type="sibTrans" cxnId="{FDFAE671-6BD9-4488-90F3-30EB7010D096}">
      <dgm:prSet/>
      <dgm:spPr/>
      <dgm:t>
        <a:bodyPr/>
        <a:lstStyle/>
        <a:p>
          <a:endParaRPr lang="en-US"/>
        </a:p>
      </dgm:t>
    </dgm:pt>
    <dgm:pt modelId="{699A8154-6F44-49D7-B5FD-2D06D17ADFFD}">
      <dgm:prSet/>
      <dgm:spPr/>
      <dgm:t>
        <a:bodyPr/>
        <a:lstStyle/>
        <a:p>
          <a:r>
            <a:rPr lang="aa-ET" dirty="0">
              <a:solidFill>
                <a:schemeClr val="tx1"/>
              </a:solidFill>
            </a:rPr>
            <a:t>Myönteinen aggressio</a:t>
          </a:r>
          <a:endParaRPr lang="en-US" dirty="0">
            <a:solidFill>
              <a:schemeClr val="tx1"/>
            </a:solidFill>
          </a:endParaRPr>
        </a:p>
      </dgm:t>
    </dgm:pt>
    <dgm:pt modelId="{882E2FEC-AACB-4496-A70E-F0ED79042C85}" type="parTrans" cxnId="{C2CD5324-83AA-493C-A73C-906DF4E8CE71}">
      <dgm:prSet/>
      <dgm:spPr/>
      <dgm:t>
        <a:bodyPr/>
        <a:lstStyle/>
        <a:p>
          <a:endParaRPr lang="en-US"/>
        </a:p>
      </dgm:t>
    </dgm:pt>
    <dgm:pt modelId="{50BD3DE0-1791-406E-A198-1253D83EEC24}" type="sibTrans" cxnId="{C2CD5324-83AA-493C-A73C-906DF4E8CE71}">
      <dgm:prSet/>
      <dgm:spPr/>
      <dgm:t>
        <a:bodyPr/>
        <a:lstStyle/>
        <a:p>
          <a:endParaRPr lang="en-US"/>
        </a:p>
      </dgm:t>
    </dgm:pt>
    <dgm:pt modelId="{D77D704E-5B90-0F48-B59C-D99993F930CD}" type="pres">
      <dgm:prSet presAssocID="{FF90BB6B-EDCD-468B-9398-AF4ADE3D33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C0DDD1F0-C714-7F49-BA6B-B93908991E40}" type="pres">
      <dgm:prSet presAssocID="{37BD894F-49ED-4692-8B4A-4351BBB70FA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D245976-37C6-1346-98C1-749A84577E57}" type="pres">
      <dgm:prSet presAssocID="{B1430A9B-06B5-4189-B9A5-08B00BD44440}" presName="spacer" presStyleCnt="0"/>
      <dgm:spPr/>
    </dgm:pt>
    <dgm:pt modelId="{C4C46D48-187E-3F49-85E7-B2CB8F1EF8BA}" type="pres">
      <dgm:prSet presAssocID="{AA66F9A2-5E0A-486E-A5DD-C74FCAF86AB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5E10D0E-5308-1444-B167-A4A553F39F33}" type="pres">
      <dgm:prSet presAssocID="{F7F3C20F-CCFE-4747-ABE4-35FC39229337}" presName="spacer" presStyleCnt="0"/>
      <dgm:spPr/>
    </dgm:pt>
    <dgm:pt modelId="{9ADEE051-1957-804E-8880-8AA115601893}" type="pres">
      <dgm:prSet presAssocID="{E5DD4B82-3DC6-4857-A426-D4CFE7AA8E5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5B4A7DE-AD5B-D44C-8441-6369ECD024BE}" type="pres">
      <dgm:prSet presAssocID="{9E1FCBAD-1AAF-4A3C-808B-2495ABA54FDE}" presName="spacer" presStyleCnt="0"/>
      <dgm:spPr/>
    </dgm:pt>
    <dgm:pt modelId="{1F35699E-B37F-4044-A1AF-EDFB5A24BF70}" type="pres">
      <dgm:prSet presAssocID="{699A8154-6F44-49D7-B5FD-2D06D17ADFF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67E98BEC-C0D9-8B4B-B347-AB94038361D2}" type="presOf" srcId="{AA66F9A2-5E0A-486E-A5DD-C74FCAF86AB6}" destId="{C4C46D48-187E-3F49-85E7-B2CB8F1EF8BA}" srcOrd="0" destOrd="0" presId="urn:microsoft.com/office/officeart/2005/8/layout/vList2"/>
    <dgm:cxn modelId="{30513C10-1A42-D143-B6CC-90853B85CB8A}" type="presOf" srcId="{699A8154-6F44-49D7-B5FD-2D06D17ADFFD}" destId="{1F35699E-B37F-4044-A1AF-EDFB5A24BF70}" srcOrd="0" destOrd="0" presId="urn:microsoft.com/office/officeart/2005/8/layout/vList2"/>
    <dgm:cxn modelId="{FDFAE671-6BD9-4488-90F3-30EB7010D096}" srcId="{FF90BB6B-EDCD-468B-9398-AF4ADE3D33E5}" destId="{E5DD4B82-3DC6-4857-A426-D4CFE7AA8E57}" srcOrd="2" destOrd="0" parTransId="{D9F836BA-3B31-46CD-9333-B7207F4C092F}" sibTransId="{9E1FCBAD-1AAF-4A3C-808B-2495ABA54FDE}"/>
    <dgm:cxn modelId="{DCDD707F-0E8A-7E43-A5F6-BEA233DA96CE}" type="presOf" srcId="{FF90BB6B-EDCD-468B-9398-AF4ADE3D33E5}" destId="{D77D704E-5B90-0F48-B59C-D99993F930CD}" srcOrd="0" destOrd="0" presId="urn:microsoft.com/office/officeart/2005/8/layout/vList2"/>
    <dgm:cxn modelId="{68A78171-2F0F-459E-B7DA-21862E861253}" srcId="{FF90BB6B-EDCD-468B-9398-AF4ADE3D33E5}" destId="{37BD894F-49ED-4692-8B4A-4351BBB70FA4}" srcOrd="0" destOrd="0" parTransId="{84C9A3B8-DD45-4338-A294-42D00F137CED}" sibTransId="{B1430A9B-06B5-4189-B9A5-08B00BD44440}"/>
    <dgm:cxn modelId="{C2CD5324-83AA-493C-A73C-906DF4E8CE71}" srcId="{FF90BB6B-EDCD-468B-9398-AF4ADE3D33E5}" destId="{699A8154-6F44-49D7-B5FD-2D06D17ADFFD}" srcOrd="3" destOrd="0" parTransId="{882E2FEC-AACB-4496-A70E-F0ED79042C85}" sibTransId="{50BD3DE0-1791-406E-A198-1253D83EEC24}"/>
    <dgm:cxn modelId="{60188CE3-963A-CD42-A230-B091BB682381}" type="presOf" srcId="{37BD894F-49ED-4692-8B4A-4351BBB70FA4}" destId="{C0DDD1F0-C714-7F49-BA6B-B93908991E40}" srcOrd="0" destOrd="0" presId="urn:microsoft.com/office/officeart/2005/8/layout/vList2"/>
    <dgm:cxn modelId="{F65C8463-4403-C748-9B62-CA54C26C0D59}" type="presOf" srcId="{E5DD4B82-3DC6-4857-A426-D4CFE7AA8E57}" destId="{9ADEE051-1957-804E-8880-8AA115601893}" srcOrd="0" destOrd="0" presId="urn:microsoft.com/office/officeart/2005/8/layout/vList2"/>
    <dgm:cxn modelId="{8F7C9281-AB77-41F5-ADEB-33929857444A}" srcId="{FF90BB6B-EDCD-468B-9398-AF4ADE3D33E5}" destId="{AA66F9A2-5E0A-486E-A5DD-C74FCAF86AB6}" srcOrd="1" destOrd="0" parTransId="{8E0BE960-B43A-42AC-B3C6-65A904F0758C}" sibTransId="{F7F3C20F-CCFE-4747-ABE4-35FC39229337}"/>
    <dgm:cxn modelId="{5EBD1B44-99E7-F447-910E-32BAE5514312}" type="presParOf" srcId="{D77D704E-5B90-0F48-B59C-D99993F930CD}" destId="{C0DDD1F0-C714-7F49-BA6B-B93908991E40}" srcOrd="0" destOrd="0" presId="urn:microsoft.com/office/officeart/2005/8/layout/vList2"/>
    <dgm:cxn modelId="{EE10F134-7CC9-1444-9D94-6C3B00BBC1A2}" type="presParOf" srcId="{D77D704E-5B90-0F48-B59C-D99993F930CD}" destId="{DD245976-37C6-1346-98C1-749A84577E57}" srcOrd="1" destOrd="0" presId="urn:microsoft.com/office/officeart/2005/8/layout/vList2"/>
    <dgm:cxn modelId="{ADF573F0-ACB8-E44E-A7CB-03FDCBFBB94B}" type="presParOf" srcId="{D77D704E-5B90-0F48-B59C-D99993F930CD}" destId="{C4C46D48-187E-3F49-85E7-B2CB8F1EF8BA}" srcOrd="2" destOrd="0" presId="urn:microsoft.com/office/officeart/2005/8/layout/vList2"/>
    <dgm:cxn modelId="{403A7791-8896-CE43-9B66-1A8F09B488DB}" type="presParOf" srcId="{D77D704E-5B90-0F48-B59C-D99993F930CD}" destId="{85E10D0E-5308-1444-B167-A4A553F39F33}" srcOrd="3" destOrd="0" presId="urn:microsoft.com/office/officeart/2005/8/layout/vList2"/>
    <dgm:cxn modelId="{CF8E5340-7041-6948-B594-EC753785E6E9}" type="presParOf" srcId="{D77D704E-5B90-0F48-B59C-D99993F930CD}" destId="{9ADEE051-1957-804E-8880-8AA115601893}" srcOrd="4" destOrd="0" presId="urn:microsoft.com/office/officeart/2005/8/layout/vList2"/>
    <dgm:cxn modelId="{D4473359-A783-4F42-8DEC-546B97AB858B}" type="presParOf" srcId="{D77D704E-5B90-0F48-B59C-D99993F930CD}" destId="{05B4A7DE-AD5B-D44C-8441-6369ECD024BE}" srcOrd="5" destOrd="0" presId="urn:microsoft.com/office/officeart/2005/8/layout/vList2"/>
    <dgm:cxn modelId="{975116DE-373D-E143-A3F3-10D26714FB43}" type="presParOf" srcId="{D77D704E-5B90-0F48-B59C-D99993F930CD}" destId="{1F35699E-B37F-4044-A1AF-EDFB5A24BF7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66866-0235-934E-9CE9-0C91F0057FE3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a-E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9FE42-99BC-CF48-8B32-5BE5A3D85F9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695189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C9FE42-99BC-CF48-8B32-5BE5A3D85F9F}" type="slidenum">
              <a:rPr lang="aa-ET" smtClean="0"/>
              <a:t>3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704470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1335B3-CE5F-2449-ACF6-D1643AB89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ABB8B3E-07A4-8045-B2C8-730D387BE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A8DA445-D51F-BD46-9B8D-1E8CCB0CC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636CDF-7B05-9848-84BA-BB75C23DB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D77B4A-CEA2-6548-9E77-240615AD4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166465249"/>
      </p:ext>
    </p:extLst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902643-1A66-FF45-8856-4B2CC8134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6D890BE-971D-0B4E-A2C2-6CA6E4B10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678FC0-6ECD-C74B-913A-EC7FA74B5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89F606-6DFC-D34F-8503-A98B0AB6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793040-AFE7-9343-B698-5D5C94330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4172657067"/>
      </p:ext>
    </p:extLst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57B8E5F-87CD-DE47-A5C1-E22872D34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54986E4-51B3-BA46-A340-979E9B914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31B280-4E7F-8346-A20D-E41D5A488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B764931-BAE1-B84C-B654-A6EC36313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988F6E-2C71-D140-A262-F2B16F42B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49153786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85E55D-3842-DA4C-A8AF-1118A7039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85836D-6132-DA4E-A29E-48A6BFB00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274BB8-C886-0142-B89B-7588C6C9F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51DDDE-FFF6-7B46-9943-F288F112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86EC98-DB60-BD43-B8BA-1877A40F9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64866813"/>
      </p:ext>
    </p:extLst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599262-4BEB-1740-BE82-432420BAC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92B8006-95DE-6649-837C-E7BCFB696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E51B93-DF8A-8A4A-BB5A-5A49955A6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EED680-C0BE-B84E-A69D-43C74BAEE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E4E214-E3C8-964E-ACD1-CCFF2ADD7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48512433"/>
      </p:ext>
    </p:extLst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93277B-127E-EB40-9C83-7074290BE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BF7AD6-31CD-4446-9320-A0B856D878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981EA20-D23E-B247-8930-2CBE1801E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829CCEA-8489-CC47-BD1B-21ECFE55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8815C20-CAA5-B94B-9568-F129B72BD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F957307-E31F-F348-8AA8-6D343578F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481681985"/>
      </p:ext>
    </p:extLst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E65622-1202-4446-8D6C-5164ECD69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1AB545D-F105-6340-B8E0-C14934404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7B4C0C6-45E3-AC43-AC50-5311E3DA0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9D64ADE-2ABF-554C-944C-22C57F94D6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A1B182C-C838-6848-A430-75FA12A0BE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6B9F165-C6FC-CB41-930B-47C37E479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7CD6B62-03F5-8F48-A7AD-EEAFBDC15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378665E-03EE-8046-80B9-7A0AB144A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686333125"/>
      </p:ext>
    </p:extLst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23F4B1-57D9-1140-9BE5-BCA833095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73E6C8E-F205-3449-B41D-85AC61D79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B4914EB-9D61-9B49-81B1-FAED5011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D052F49-5EEC-AA46-9CE6-026ED9723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515450689"/>
      </p:ext>
    </p:extLst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8F82DC-4279-0E4F-8F32-52E65418F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C49832A-47A0-1544-B84B-D8650BB43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178BE1F-E3E3-9A48-BCA0-F71EA4E8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666928675"/>
      </p:ext>
    </p:extLst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E23FD7-CED1-C14F-8E6F-D43EAEBEF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52B49E-15FD-DB4E-B12F-4BF64B72F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A72F360-F3DB-6447-B128-BC08641E8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69D302-58FE-FA49-B706-53A683A58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D498E2F-5413-A646-884E-D94DF6113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85F4073-93C1-5642-9410-8756977D5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507268470"/>
      </p:ext>
    </p:extLst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52E2C6-A9B9-674D-87C5-4217A2D54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88B6936-B5CC-A34B-A9CB-85B76E5390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a-E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6ADF67E-813B-0745-97A3-30D1173DF2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5B7E7D0-D82A-5742-89EC-3535D2145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E37B01-6672-EA48-8355-030E29556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3CD0E5-6250-854D-B931-158AADD17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593836872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808AE82-894E-1B43-A2D9-7DE359CBA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aa-E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B5FF68-A2F1-E344-A1DD-CCB71D132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A06864-85D0-1845-8613-05234329E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19F9A-A6C4-864E-B8F0-7E9E143E44D5}" type="datetimeFigureOut">
              <a:rPr lang="aa-ET" smtClean="0"/>
              <a:t>20/03/2021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17DCA3-9CCE-1642-9C54-298FA23395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F96A1A-3734-4F4C-B683-94B61E38AB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BEBE1-BCDD-C74B-B375-788A60F8449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2091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 orient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ikoksentorjunta.fi/vakivaltarikokset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yle.fi/uutiset/3-10628073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uutiset/3-11690369" TargetMode="External"/><Relationship Id="rId2" Type="http://schemas.openxmlformats.org/officeDocument/2006/relationships/hyperlink" Target="https://www.mielenterveystalo.fi/aikuiset/itsehoito-ja-oppaat/itsehoito/aggression_tunteen_omahoito/Pages/mita_on_aggressio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dn.pixabay.com/photo/2014/08/22/21/45/child-424772__480.jpg" TargetMode="External"/><Relationship Id="rId5" Type="http://schemas.openxmlformats.org/officeDocument/2006/relationships/hyperlink" Target="https://cdn.pixabay.com/photo/2016/03/25/09/00/hand-1278399__480.jpg" TargetMode="External"/><Relationship Id="rId4" Type="http://schemas.openxmlformats.org/officeDocument/2006/relationships/hyperlink" Target="https://yle.fi/uutiset/3-1165607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25ACC609-AAA9-314D-91A6-57D633B6829C}"/>
              </a:ext>
            </a:extLst>
          </p:cNvPr>
          <p:cNvSpPr/>
          <p:nvPr/>
        </p:nvSpPr>
        <p:spPr>
          <a:xfrm>
            <a:off x="2429933" y="2573866"/>
            <a:ext cx="7332133" cy="1710267"/>
          </a:xfrm>
          <a:prstGeom prst="roundRect">
            <a:avLst/>
          </a:prstGeom>
          <a:solidFill>
            <a:schemeClr val="accent2">
              <a:lumMod val="20000"/>
              <a:lumOff val="80000"/>
              <a:alpha val="91000"/>
            </a:schemeClr>
          </a:solid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63ED1B-3BDA-A44E-B3D1-BD838CF65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515533"/>
            <a:ext cx="9144000" cy="2387600"/>
          </a:xfrm>
        </p:spPr>
        <p:txBody>
          <a:bodyPr/>
          <a:lstStyle/>
          <a:p>
            <a:r>
              <a:rPr lang="aa-ET" dirty="0"/>
              <a:t>Aggressiot nuorilla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3138334F-129D-A54B-8F40-038DC009A041}"/>
              </a:ext>
            </a:extLst>
          </p:cNvPr>
          <p:cNvSpPr txBox="1">
            <a:spLocks/>
          </p:cNvSpPr>
          <p:nvPr/>
        </p:nvSpPr>
        <p:spPr>
          <a:xfrm>
            <a:off x="1676399" y="475350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671305346"/>
      </p:ext>
    </p:ext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xmlns="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xmlns="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4DD546-07D2-2D4B-8FCA-C2E4CA1FA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0176" y="180205"/>
            <a:ext cx="4977976" cy="1454051"/>
          </a:xfrm>
        </p:spPr>
        <p:txBody>
          <a:bodyPr>
            <a:normAutofit/>
          </a:bodyPr>
          <a:lstStyle/>
          <a:p>
            <a:r>
              <a:rPr lang="aa-ET" dirty="0">
                <a:solidFill>
                  <a:srgbClr val="000000"/>
                </a:solidFill>
              </a:rPr>
              <a:t>Yleisesti</a:t>
            </a:r>
          </a:p>
        </p:txBody>
      </p:sp>
      <p:sp>
        <p:nvSpPr>
          <p:cNvPr id="17" name="Freeform 62">
            <a:extLst>
              <a:ext uri="{FF2B5EF4-FFF2-40B4-BE49-F238E27FC236}">
                <a16:creationId xmlns:a16="http://schemas.microsoft.com/office/drawing/2014/main" xmlns="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4" descr="Nyrkki Valokuvat - Lataa ilmaisia kuvia - Pixabay">
            <a:extLst>
              <a:ext uri="{FF2B5EF4-FFF2-40B4-BE49-F238E27FC236}">
                <a16:creationId xmlns:a16="http://schemas.microsoft.com/office/drawing/2014/main" xmlns="" id="{E4545B10-C7C6-AF4C-A28B-CF9AB37522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1" r="20331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0D953F-8AEF-5F4A-9556-BC67475E7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1814461"/>
            <a:ext cx="4977578" cy="3639289"/>
          </a:xfrm>
        </p:spPr>
        <p:txBody>
          <a:bodyPr anchor="ctr">
            <a:normAutofit fontScale="92500" lnSpcReduction="20000"/>
          </a:bodyPr>
          <a:lstStyle/>
          <a:p>
            <a:r>
              <a:rPr lang="aa-ET" sz="2400" dirty="0">
                <a:solidFill>
                  <a:srgbClr val="000000"/>
                </a:solidFill>
              </a:rPr>
              <a:t>Aggressio on tunne, johon voi liittyä mm. vihaa, raivoa, ahdistusta, kateutta yms.</a:t>
            </a:r>
          </a:p>
          <a:p>
            <a:r>
              <a:rPr lang="aa-ET" sz="2400" dirty="0">
                <a:solidFill>
                  <a:srgbClr val="000000"/>
                </a:solidFill>
              </a:rPr>
              <a:t>Aggressio on täysin normaali tunne, jota me kaikki joskus koemme, eikä se ole vielä itsessään mikään teko</a:t>
            </a:r>
          </a:p>
          <a:p>
            <a:r>
              <a:rPr lang="aa-ET" sz="2400" dirty="0">
                <a:solidFill>
                  <a:srgbClr val="000000"/>
                </a:solidFill>
              </a:rPr>
              <a:t>Niistä tulee haitallisia vasta silloin kun niitä ei pysty hallitsemaan</a:t>
            </a:r>
          </a:p>
          <a:p>
            <a:r>
              <a:rPr lang="aa-ET" sz="2400" dirty="0">
                <a:solidFill>
                  <a:srgbClr val="000000"/>
                </a:solidFill>
              </a:rPr>
              <a:t>Kun ihminen on kykenevä itsehillintään ja tunnesäätelyyn, ei aggressioista koidu peruuttamattomia tekoja</a:t>
            </a:r>
          </a:p>
          <a:p>
            <a:endParaRPr lang="aa-ET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26469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alpha val="6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CD3FCD-38CF-DF49-A024-D510ED40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a-ET" dirty="0"/>
              <a:t>Aggression toiminta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84210A-62BB-8F48-89F3-272EBEEF2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Hankalat, stressaavat tai ahdistavat tilanteet: esimerkiksi hermostuminen jostakin asiasta tai jonkun ihmisen toiminnasta</a:t>
            </a:r>
          </a:p>
          <a:p>
            <a:r>
              <a:rPr lang="fi-FI" dirty="0"/>
              <a:t>Aggression purkamisen rajat:</a:t>
            </a:r>
          </a:p>
          <a:p>
            <a:pPr marL="0" indent="0">
              <a:buNone/>
            </a:pPr>
            <a:r>
              <a:rPr lang="fi-FI" dirty="0"/>
              <a:t>– Ketään ei saisi satuttaa.</a:t>
            </a:r>
          </a:p>
          <a:p>
            <a:pPr marL="0" indent="0">
              <a:buNone/>
            </a:pPr>
            <a:r>
              <a:rPr lang="fi-FI" dirty="0"/>
              <a:t>– Mikään ei saisi rikkoutua.</a:t>
            </a:r>
          </a:p>
          <a:p>
            <a:pPr marL="0" indent="0">
              <a:buNone/>
            </a:pPr>
            <a:r>
              <a:rPr lang="fi-FI" dirty="0"/>
              <a:t>– Mitään peruuttamatonta ei saisi tapahtua.</a:t>
            </a:r>
          </a:p>
          <a:p>
            <a:pPr marL="0" indent="0">
              <a:buNone/>
            </a:pP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83168374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>
            <a:extLst>
              <a:ext uri="{FF2B5EF4-FFF2-40B4-BE49-F238E27FC236}">
                <a16:creationId xmlns:a16="http://schemas.microsoft.com/office/drawing/2014/main" xmlns="" id="{E8A8EAB8-D2FF-444D-B34B-7D32F106AD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5DC1C2-FF71-7A4C-A8FB-6F9D41D69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721"/>
            <a:ext cx="4707671" cy="1225650"/>
          </a:xfrm>
        </p:spPr>
        <p:txBody>
          <a:bodyPr anchor="b">
            <a:normAutofit/>
          </a:bodyPr>
          <a:lstStyle/>
          <a:p>
            <a:r>
              <a:rPr lang="aa-ET" sz="3800" dirty="0">
                <a:solidFill>
                  <a:schemeClr val="bg1"/>
                </a:solidFill>
              </a:rPr>
              <a:t>Vaikutukset kehossa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xmlns="" id="{EEA38897-7BA3-4408-8083-3235339C4A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2E115B-4210-1E4F-ADD4-24C38274D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769" y="1909192"/>
            <a:ext cx="4586513" cy="3647710"/>
          </a:xfrm>
        </p:spPr>
        <p:txBody>
          <a:bodyPr>
            <a:normAutofit/>
          </a:bodyPr>
          <a:lstStyle/>
          <a:p>
            <a:r>
              <a:rPr lang="aa-ET" sz="2000" dirty="0">
                <a:solidFill>
                  <a:schemeClr val="bg1"/>
                </a:solidFill>
              </a:rPr>
              <a:t>Fyysiset: Esim. levottomuus, ahdistuneisuus ja pakollinen fyysinen toiminta, kuten huutaminen tai ravakka liikkuminen</a:t>
            </a:r>
          </a:p>
          <a:p>
            <a:r>
              <a:rPr lang="aa-ET" sz="2000" dirty="0">
                <a:solidFill>
                  <a:schemeClr val="bg1"/>
                </a:solidFill>
              </a:rPr>
              <a:t>Kehon sisäinen toiminta: verenpaine nousee, sydämen syke nopeutuu, kädet hikoilevat ja lihakset jäykistyvät</a:t>
            </a:r>
          </a:p>
          <a:p>
            <a:r>
              <a:rPr lang="aa-ET" sz="2000" dirty="0">
                <a:solidFill>
                  <a:schemeClr val="bg1"/>
                </a:solidFill>
              </a:rPr>
              <a:t>Kehoon virtaa mm. testostereonia ja adrenaliinia, jotka saavat ihmisen olemaan varuillaan</a:t>
            </a:r>
          </a:p>
          <a:p>
            <a:pPr marL="0" indent="0">
              <a:buNone/>
            </a:pPr>
            <a:r>
              <a:rPr lang="aa-ET" sz="2000" dirty="0">
                <a:solidFill>
                  <a:schemeClr val="bg1"/>
                </a:solidFill>
              </a:rPr>
              <a:t>–&gt; keskittyminen herpaantuu</a:t>
            </a:r>
          </a:p>
          <a:p>
            <a:endParaRPr lang="aa-ET" sz="2000" dirty="0">
              <a:solidFill>
                <a:schemeClr val="bg1"/>
              </a:solidFill>
            </a:endParaRP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xmlns="" id="{F11AD06B-AB20-4097-8606-5DA00DBACE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uuto, Piikkilanka, Kiinni, Polvillaan">
            <a:extLst>
              <a:ext uri="{FF2B5EF4-FFF2-40B4-BE49-F238E27FC236}">
                <a16:creationId xmlns:a16="http://schemas.microsoft.com/office/drawing/2014/main" xmlns="" id="{5CAAA716-9A94-7D42-AEEF-4D6111CD96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8" r="1" b="20700"/>
          <a:stretch/>
        </p:blipFill>
        <p:spPr bwMode="auto">
          <a:xfrm>
            <a:off x="6525453" y="10"/>
            <a:ext cx="566654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353632"/>
      </p:ext>
    </p:extLst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Lapsi, Jolla On Ase, Kohta, Aseen Kohta">
            <a:extLst>
              <a:ext uri="{FF2B5EF4-FFF2-40B4-BE49-F238E27FC236}">
                <a16:creationId xmlns:a16="http://schemas.microsoft.com/office/drawing/2014/main" xmlns="" id="{B3686BCE-9165-1A47-9580-454A339DDB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09" b="-1"/>
          <a:stretch/>
        </p:blipFill>
        <p:spPr bwMode="auto">
          <a:xfrm>
            <a:off x="4117521" y="10"/>
            <a:ext cx="807447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reeform: Shape 72">
            <a:extLst>
              <a:ext uri="{FF2B5EF4-FFF2-40B4-BE49-F238E27FC236}">
                <a16:creationId xmlns:a16="http://schemas.microsoft.com/office/drawing/2014/main" xmlns="" id="{8F23F8A3-8FD7-4779-8323-FDC26BE99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xmlns="" id="{F605C4CC-A25C-416F-8333-7CB7DC97D8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83D6BE-36AE-994A-89FA-C839DDA12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5266155" cy="1325563"/>
          </a:xfrm>
        </p:spPr>
        <p:txBody>
          <a:bodyPr>
            <a:normAutofit/>
          </a:bodyPr>
          <a:lstStyle/>
          <a:p>
            <a:r>
              <a:rPr lang="aa-ET" sz="4100"/>
              <a:t>Nuorten vihanhallinnan ongelmat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35D91-D26E-254F-A502-E434C2129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022601"/>
            <a:ext cx="3941499" cy="4154361"/>
          </a:xfrm>
        </p:spPr>
        <p:txBody>
          <a:bodyPr>
            <a:normAutofit/>
          </a:bodyPr>
          <a:lstStyle/>
          <a:p>
            <a:r>
              <a:rPr lang="aa-ET" sz="2000" dirty="0"/>
              <a:t>Vääränlaiset ja epäterveet aggressiot vievät lopulta tekoihin; väkivalta ja kiusaaminen</a:t>
            </a:r>
          </a:p>
          <a:p>
            <a:r>
              <a:rPr lang="aa-ET" sz="2000" dirty="0"/>
              <a:t>Kehon ja mielen yhteistoiminta voi ajaa ihmisen väkivaltaiseksi</a:t>
            </a:r>
          </a:p>
          <a:p>
            <a:r>
              <a:rPr lang="aa-ET" sz="2000" dirty="0"/>
              <a:t>Traumat?</a:t>
            </a:r>
          </a:p>
        </p:txBody>
      </p:sp>
    </p:spTree>
    <p:extLst>
      <p:ext uri="{BB962C8B-B14F-4D97-AF65-F5344CB8AC3E}">
        <p14:creationId xmlns:p14="http://schemas.microsoft.com/office/powerpoint/2010/main" val="4943387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3F296B-F63F-7B44-AAFE-AF2C40A56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aa-ET" sz="3600"/>
              <a:t>Tilastoja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0BAC53-964B-064F-96F6-087329BD8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34" y="1503125"/>
            <a:ext cx="4008384" cy="4393982"/>
          </a:xfrm>
        </p:spPr>
        <p:txBody>
          <a:bodyPr>
            <a:normAutofit/>
          </a:bodyPr>
          <a:lstStyle/>
          <a:p>
            <a:r>
              <a:rPr lang="aa-ET" sz="2000" dirty="0"/>
              <a:t>Alaikäisten tekemiä tapon yrityksiä vuonna 2020 jo 64, kun vastaava luki vuonna 2019 oli 35 &gt; väkivalta kovassa nousussa</a:t>
            </a:r>
          </a:p>
          <a:p>
            <a:r>
              <a:rPr lang="aa-ET" sz="2000" dirty="0"/>
              <a:t>Pelkästään Itä-Uudellamaalla vuonna 2019 Poliisin tilastoihin kirjattiin 58 alaikäisten tekemää ryöstöä</a:t>
            </a:r>
          </a:p>
          <a:p>
            <a:endParaRPr lang="aa-ET" sz="2000" dirty="0"/>
          </a:p>
          <a:p>
            <a:r>
              <a:rPr lang="aa-ET" sz="2000" dirty="0"/>
              <a:t>Taustalla usein päihdekierre</a:t>
            </a:r>
          </a:p>
          <a:p>
            <a:r>
              <a:rPr lang="aa-ET" sz="2000" dirty="0"/>
              <a:t>Korona?</a:t>
            </a:r>
          </a:p>
          <a:p>
            <a:endParaRPr lang="aa-ET" sz="2000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828A5161-06F1-46CF-8AD7-844680A59E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74" name="Isosceles Triangle 73">
              <a:extLst>
                <a:ext uri="{FF2B5EF4-FFF2-40B4-BE49-F238E27FC236}">
                  <a16:creationId xmlns:a16="http://schemas.microsoft.com/office/drawing/2014/main" xmlns="" id="{D3F51FEB-38FB-4F6C-9F7B-2F2AFAB654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1E547BA6-BAE0-43BB-A7CA-60F69CE252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Väkivaltarikokset - Rikoksentorjunta.fi">
            <a:extLst>
              <a:ext uri="{FF2B5EF4-FFF2-40B4-BE49-F238E27FC236}">
                <a16:creationId xmlns:a16="http://schemas.microsoft.com/office/drawing/2014/main" xmlns="" id="{52BACB05-9E54-7946-A3CF-2E38BEF92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86883" y="1457471"/>
            <a:ext cx="7161648" cy="456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7" name="Group 76">
            <a:extLst>
              <a:ext uri="{FF2B5EF4-FFF2-40B4-BE49-F238E27FC236}">
                <a16:creationId xmlns:a16="http://schemas.microsoft.com/office/drawing/2014/main" xmlns="" id="{5995D10D-E9C9-47DB-AE7E-801FEF38F5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xmlns="" id="{CC1A72C6-3DE4-4EC3-9AD5-9E0D40D8CE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Isosceles Triangle 78">
              <a:extLst>
                <a:ext uri="{FF2B5EF4-FFF2-40B4-BE49-F238E27FC236}">
                  <a16:creationId xmlns:a16="http://schemas.microsoft.com/office/drawing/2014/main" xmlns="" id="{0B0DA1F1-C391-4EDF-9FE0-23E86E1377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3A16F22-7B2B-B247-9693-50EDAE6797AE}"/>
              </a:ext>
            </a:extLst>
          </p:cNvPr>
          <p:cNvSpPr txBox="1"/>
          <p:nvPr/>
        </p:nvSpPr>
        <p:spPr>
          <a:xfrm>
            <a:off x="4283718" y="6054388"/>
            <a:ext cx="630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https://rikoksentorjunta.fi/vakivaltarikokset</a:t>
            </a:r>
            <a:endParaRPr lang="en-GB" dirty="0"/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52888364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D16921-6891-5340-B4DE-2C1A1A5CA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a-ET" dirty="0"/>
              <a:t>Ylen artikkeli aggressiotyypeistä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xmlns="" id="{D252E779-62DF-4526-8441-61B348D192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343303"/>
              </p:ext>
            </p:extLst>
          </p:nvPr>
        </p:nvGraphicFramePr>
        <p:xfrm>
          <a:off x="838200" y="1825625"/>
          <a:ext cx="9525000" cy="3375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525DCB7-C1CC-B146-89D0-80FCE85E44BA}"/>
              </a:ext>
            </a:extLst>
          </p:cNvPr>
          <p:cNvSpPr txBox="1"/>
          <p:nvPr/>
        </p:nvSpPr>
        <p:spPr>
          <a:xfrm>
            <a:off x="838200" y="5988734"/>
            <a:ext cx="3655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a-ET" sz="2000" dirty="0"/>
              <a:t> </a:t>
            </a:r>
            <a:r>
              <a:rPr lang="en-GB" sz="2000" dirty="0"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https://yle.fi/uutiset/3-10628073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1015238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163AF4-71E1-1A4F-8791-50989AACB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a-ET" dirty="0"/>
              <a:t>Lähteet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9159FD-4968-8343-AA44-004291971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https://www.mielenterveystalo.fi/aikuiset/itsehoito-ja-oppaat/itsehoito/aggression_tunteen_omahoito/Pages/mita_on_aggressio.aspx</a:t>
            </a:r>
            <a:endParaRPr lang="en-GB" sz="2000" dirty="0"/>
          </a:p>
          <a:p>
            <a:r>
              <a:rPr lang="en-GB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https://yle.fi/uutiset/3-11690369</a:t>
            </a:r>
            <a:endParaRPr lang="en-GB" sz="2000" dirty="0"/>
          </a:p>
          <a:p>
            <a:r>
              <a:rPr lang="aa-ET" sz="2000" dirty="0"/>
              <a:t>Lukion psykologia kurssit 1-6</a:t>
            </a:r>
          </a:p>
          <a:p>
            <a:r>
              <a:rPr lang="en-GB" sz="2000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https://yle.fi/uutiset/3-11656076</a:t>
            </a:r>
            <a:endParaRPr lang="aa-ET" sz="2000" dirty="0"/>
          </a:p>
          <a:p>
            <a:endParaRPr lang="aa-ET" sz="2000" dirty="0"/>
          </a:p>
          <a:p>
            <a:pPr marL="0" indent="0">
              <a:buNone/>
            </a:pPr>
            <a:r>
              <a:rPr lang="aa-ET" sz="2000" dirty="0"/>
              <a:t>Kuvat:</a:t>
            </a:r>
          </a:p>
          <a:p>
            <a:r>
              <a:rPr lang="en-GB" sz="2000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https://cdn.pixabay.com/photo/2016/03/25/09/00/hand-1278399__480.jpg</a:t>
            </a:r>
            <a:endParaRPr lang="en-GB" sz="2000" dirty="0"/>
          </a:p>
          <a:p>
            <a:r>
              <a:rPr lang="en-GB" sz="2000" dirty="0"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https://cdn.pixabay.com/photo/2014/08/22/21/45/child-424772__480.jpg</a:t>
            </a:r>
            <a:r>
              <a:rPr lang="en-GB" sz="2000" dirty="0"/>
              <a:t>’</a:t>
            </a:r>
          </a:p>
          <a:p>
            <a:r>
              <a:rPr lang="en-GB" sz="2000" dirty="0"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https://cdn.pixabay.com/photo/2014/08/22/21/45/child-424772__480.jpg</a:t>
            </a:r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pPr marL="0" indent="0">
              <a:buNone/>
            </a:pPr>
            <a:endParaRPr lang="aa-ET" sz="2000" dirty="0"/>
          </a:p>
        </p:txBody>
      </p:sp>
    </p:spTree>
    <p:extLst>
      <p:ext uri="{BB962C8B-B14F-4D97-AF65-F5344CB8AC3E}">
        <p14:creationId xmlns:p14="http://schemas.microsoft.com/office/powerpoint/2010/main" val="2015825769"/>
      </p:ext>
    </p:extLst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Office Theme">
  <a:themeElements>
    <a:clrScheme name="Gre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5003</TotalTime>
  <Words>269</Words>
  <Application>Microsoft Office PowerPoint</Application>
  <PresentationFormat>Laajakuva</PresentationFormat>
  <Paragraphs>47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Office Theme</vt:lpstr>
      <vt:lpstr>Aggressiot nuorilla</vt:lpstr>
      <vt:lpstr>Yleisesti</vt:lpstr>
      <vt:lpstr>Aggression toiminta </vt:lpstr>
      <vt:lpstr>Vaikutukset kehossa</vt:lpstr>
      <vt:lpstr>Nuorten vihanhallinnan ongelmat</vt:lpstr>
      <vt:lpstr>Tilastoja</vt:lpstr>
      <vt:lpstr>Ylen artikkeli aggressiotyypeistä</vt:lpstr>
      <vt:lpstr>Lähteet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Aggressiot nuorilla</dc:title>
  <dc:creator>Leppänen Samu Santeri</dc:creator>
  <cp:lastModifiedBy>Tuomo Seitola</cp:lastModifiedBy>
  <cp:revision>3</cp:revision>
  <dcterms:created xsi:type="dcterms:W3CDTF">2021-03-08T18:01:15Z</dcterms:created>
  <dcterms:modified xsi:type="dcterms:W3CDTF">2021-03-20T16:01:20Z</dcterms:modified>
</cp:coreProperties>
</file>