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77" y="-33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F4051-068D-4928-8077-BF3B41253AD6}" type="datetimeFigureOut">
              <a:rPr lang="fi-FI" smtClean="0"/>
              <a:t>6.1.2015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95F30-3422-44C4-975D-5BD74FFF2C8A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  <p:transition spd="med">
    <p:cut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F4051-068D-4928-8077-BF3B41253AD6}" type="datetimeFigureOut">
              <a:rPr lang="fi-FI" smtClean="0"/>
              <a:t>6.1.2015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95F30-3422-44C4-975D-5BD74FFF2C8A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  <p:transition spd="med">
    <p:cut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F4051-068D-4928-8077-BF3B41253AD6}" type="datetimeFigureOut">
              <a:rPr lang="fi-FI" smtClean="0"/>
              <a:t>6.1.2015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95F30-3422-44C4-975D-5BD74FFF2C8A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  <p:transition spd="med">
    <p:cut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F4051-068D-4928-8077-BF3B41253AD6}" type="datetimeFigureOut">
              <a:rPr lang="fi-FI" smtClean="0"/>
              <a:t>6.1.2015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95F30-3422-44C4-975D-5BD74FFF2C8A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  <p:transition spd="med">
    <p:cut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F4051-068D-4928-8077-BF3B41253AD6}" type="datetimeFigureOut">
              <a:rPr lang="fi-FI" smtClean="0"/>
              <a:t>6.1.2015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95F30-3422-44C4-975D-5BD74FFF2C8A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  <p:transition spd="med">
    <p:cut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F4051-068D-4928-8077-BF3B41253AD6}" type="datetimeFigureOut">
              <a:rPr lang="fi-FI" smtClean="0"/>
              <a:t>6.1.2015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95F30-3422-44C4-975D-5BD74FFF2C8A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  <p:transition spd="med">
    <p:cut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F4051-068D-4928-8077-BF3B41253AD6}" type="datetimeFigureOut">
              <a:rPr lang="fi-FI" smtClean="0"/>
              <a:t>6.1.2015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95F30-3422-44C4-975D-5BD74FFF2C8A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  <p:transition spd="med">
    <p:cut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F4051-068D-4928-8077-BF3B41253AD6}" type="datetimeFigureOut">
              <a:rPr lang="fi-FI" smtClean="0"/>
              <a:t>6.1.2015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95F30-3422-44C4-975D-5BD74FFF2C8A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  <p:transition spd="med">
    <p:cut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F4051-068D-4928-8077-BF3B41253AD6}" type="datetimeFigureOut">
              <a:rPr lang="fi-FI" smtClean="0"/>
              <a:t>6.1.2015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95F30-3422-44C4-975D-5BD74FFF2C8A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  <p:transition spd="med">
    <p:cut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F4051-068D-4928-8077-BF3B41253AD6}" type="datetimeFigureOut">
              <a:rPr lang="fi-FI" smtClean="0"/>
              <a:t>6.1.2015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95F30-3422-44C4-975D-5BD74FFF2C8A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  <p:transition spd="med">
    <p:cut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F4051-068D-4928-8077-BF3B41253AD6}" type="datetimeFigureOut">
              <a:rPr lang="fi-FI" smtClean="0"/>
              <a:t>6.1.2015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095F30-3422-44C4-975D-5BD74FFF2C8A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  <p:transition spd="med">
    <p:cut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6F4051-068D-4928-8077-BF3B41253AD6}" type="datetimeFigureOut">
              <a:rPr lang="fi-FI" smtClean="0"/>
              <a:t>6.1.2015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095F30-3422-44C4-975D-5BD74FFF2C8A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cut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3568" y="116633"/>
            <a:ext cx="7772400" cy="1080120"/>
          </a:xfrm>
        </p:spPr>
        <p:txBody>
          <a:bodyPr/>
          <a:lstStyle/>
          <a:p>
            <a:r>
              <a:rPr lang="fi-FI" dirty="0" smtClean="0"/>
              <a:t>LÄMPÖLAAJENEMINEN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251520" y="1052736"/>
            <a:ext cx="8712968" cy="5616624"/>
          </a:xfrm>
        </p:spPr>
        <p:txBody>
          <a:bodyPr/>
          <a:lstStyle/>
          <a:p>
            <a:pPr algn="l">
              <a:buFont typeface="Arial" pitchFamily="34" charset="0"/>
              <a:buChar char="•"/>
            </a:pPr>
            <a:r>
              <a:rPr lang="fi-FI" dirty="0" smtClean="0"/>
              <a:t>Kun ainetta lämmitetään, sen rakenneosasten lämpöliike voimistuu.</a:t>
            </a:r>
          </a:p>
          <a:p>
            <a:pPr algn="l">
              <a:buFont typeface="Arial" pitchFamily="34" charset="0"/>
              <a:buChar char="•"/>
            </a:pPr>
            <a:r>
              <a:rPr lang="fi-FI" dirty="0" smtClean="0"/>
              <a:t>Silloin rakenneosaset tarvitsevat enemmän tilaa ja aine laajenee.</a:t>
            </a:r>
          </a:p>
          <a:p>
            <a:pPr algn="l">
              <a:buFont typeface="Arial" pitchFamily="34" charset="0"/>
              <a:buChar char="•"/>
            </a:pPr>
            <a:r>
              <a:rPr lang="fi-FI" dirty="0" smtClean="0"/>
              <a:t>Vastaavasti aine supistuu, jos se kylmenee.</a:t>
            </a:r>
          </a:p>
          <a:p>
            <a:pPr algn="l">
              <a:buFont typeface="Arial" pitchFamily="34" charset="0"/>
              <a:buChar char="•"/>
            </a:pPr>
            <a:r>
              <a:rPr lang="fi-FI" dirty="0" smtClean="0"/>
              <a:t>Esim. nestelämpömittarin toiminta perustuu tähän ilmiöön.</a:t>
            </a:r>
            <a:endParaRPr lang="fi-FI" dirty="0"/>
          </a:p>
        </p:txBody>
      </p:sp>
    </p:spTree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539552" y="188641"/>
            <a:ext cx="7772400" cy="72007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79512" y="404664"/>
            <a:ext cx="8964488" cy="5616624"/>
          </a:xfrm>
        </p:spPr>
        <p:txBody>
          <a:bodyPr/>
          <a:lstStyle/>
          <a:p>
            <a:pPr algn="l"/>
            <a:r>
              <a:rPr lang="fi-FI" dirty="0" smtClean="0"/>
              <a:t>Lämpölaajenemisen suuruuteen vaikuttaa…</a:t>
            </a:r>
          </a:p>
          <a:p>
            <a:pPr algn="l">
              <a:buFont typeface="Arial" pitchFamily="34" charset="0"/>
              <a:buChar char="•"/>
            </a:pPr>
            <a:r>
              <a:rPr lang="fi-FI" dirty="0" smtClean="0"/>
              <a:t> mikä aine on kyseessä</a:t>
            </a:r>
          </a:p>
          <a:p>
            <a:pPr algn="l">
              <a:buFont typeface="Arial" pitchFamily="34" charset="0"/>
              <a:buChar char="•"/>
            </a:pPr>
            <a:r>
              <a:rPr lang="fi-FI" dirty="0" smtClean="0"/>
              <a:t> kuinka paljon sitä lämmitetään</a:t>
            </a:r>
          </a:p>
          <a:p>
            <a:pPr algn="l">
              <a:buFont typeface="Arial" pitchFamily="34" charset="0"/>
              <a:buChar char="•"/>
            </a:pPr>
            <a:r>
              <a:rPr lang="fi-FI" dirty="0" smtClean="0"/>
              <a:t> mikä oli kappaleen alkuperäinen koko</a:t>
            </a:r>
          </a:p>
          <a:p>
            <a:pPr algn="l"/>
            <a:r>
              <a:rPr lang="fi-FI" sz="4400" b="1" dirty="0" smtClean="0"/>
              <a:t>   </a:t>
            </a:r>
            <a:r>
              <a:rPr lang="el-GR" sz="4400" b="1" dirty="0" smtClean="0"/>
              <a:t>Δ</a:t>
            </a:r>
            <a:r>
              <a:rPr lang="fi-FI" sz="4400" b="1" dirty="0" smtClean="0"/>
              <a:t>l = </a:t>
            </a:r>
            <a:r>
              <a:rPr lang="el-GR" sz="4400" b="1" dirty="0" smtClean="0"/>
              <a:t>α</a:t>
            </a:r>
            <a:r>
              <a:rPr lang="fi-FI" sz="4400" b="1" dirty="0" smtClean="0"/>
              <a:t>l</a:t>
            </a:r>
            <a:r>
              <a:rPr lang="el-GR" sz="4400" b="1" dirty="0" smtClean="0"/>
              <a:t>Δ</a:t>
            </a:r>
            <a:r>
              <a:rPr lang="fi-FI" sz="4400" b="1" dirty="0" smtClean="0"/>
              <a:t>T</a:t>
            </a:r>
          </a:p>
          <a:p>
            <a:pPr algn="l"/>
            <a:r>
              <a:rPr lang="fi-FI" dirty="0" smtClean="0"/>
              <a:t> </a:t>
            </a:r>
            <a:r>
              <a:rPr lang="el-GR" dirty="0" smtClean="0"/>
              <a:t>Δ</a:t>
            </a:r>
            <a:r>
              <a:rPr lang="fi-FI" dirty="0" smtClean="0"/>
              <a:t>l = pituuden muutos (sama kuin l:n yksikkö)</a:t>
            </a:r>
          </a:p>
          <a:p>
            <a:pPr algn="l"/>
            <a:r>
              <a:rPr lang="fi-FI" dirty="0" smtClean="0"/>
              <a:t> </a:t>
            </a:r>
            <a:r>
              <a:rPr lang="el-GR" dirty="0" smtClean="0"/>
              <a:t>α</a:t>
            </a:r>
            <a:r>
              <a:rPr lang="fi-FI" dirty="0" smtClean="0"/>
              <a:t> = pituuden lämpötilakerroin ( 1/ </a:t>
            </a:r>
            <a:r>
              <a:rPr lang="fi-FI" dirty="0" smtClean="0"/>
              <a:t> ͦC )</a:t>
            </a:r>
            <a:endParaRPr lang="fi-FI" dirty="0" smtClean="0"/>
          </a:p>
          <a:p>
            <a:pPr algn="l"/>
            <a:r>
              <a:rPr lang="fi-FI" dirty="0"/>
              <a:t> </a:t>
            </a:r>
            <a:r>
              <a:rPr lang="fi-FI" dirty="0" smtClean="0"/>
              <a:t>l = kappaleen alkuperäinen pituus (vapaa)</a:t>
            </a:r>
          </a:p>
          <a:p>
            <a:pPr algn="l"/>
            <a:r>
              <a:rPr lang="fi-FI" dirty="0"/>
              <a:t> </a:t>
            </a:r>
            <a:r>
              <a:rPr lang="el-GR" dirty="0" smtClean="0"/>
              <a:t>Δ</a:t>
            </a:r>
            <a:r>
              <a:rPr lang="fi-FI" dirty="0" smtClean="0"/>
              <a:t>T = lämpötilan muutos (  ͦC )</a:t>
            </a:r>
            <a:endParaRPr lang="fi-FI" dirty="0"/>
          </a:p>
          <a:p>
            <a:pPr algn="l"/>
            <a:endParaRPr lang="fi-FI" b="1" dirty="0"/>
          </a:p>
        </p:txBody>
      </p:sp>
    </p:spTree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Esimerkkejä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Railot jäällä</a:t>
            </a:r>
          </a:p>
          <a:p>
            <a:r>
              <a:rPr lang="fi-FI" dirty="0" smtClean="0"/>
              <a:t>Puiden paukkuminen pakkasella</a:t>
            </a:r>
          </a:p>
          <a:p>
            <a:r>
              <a:rPr lang="fi-FI" dirty="0" smtClean="0"/>
              <a:t>Moottorin kiinni leikkaaminen</a:t>
            </a:r>
          </a:p>
          <a:p>
            <a:r>
              <a:rPr lang="fi-FI" dirty="0" smtClean="0"/>
              <a:t>Sähkölinjat</a:t>
            </a:r>
          </a:p>
          <a:p>
            <a:r>
              <a:rPr lang="fi-FI" dirty="0" smtClean="0"/>
              <a:t>Sillat</a:t>
            </a:r>
          </a:p>
          <a:p>
            <a:endParaRPr lang="fi-FI" dirty="0"/>
          </a:p>
        </p:txBody>
      </p:sp>
    </p:spTree>
  </p:cSld>
  <p:clrMapOvr>
    <a:masterClrMapping/>
  </p:clrMapOvr>
  <p:transition spd="med">
    <p:cu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fi-FI" dirty="0" smtClean="0"/>
              <a:t>Veden lämpölaajeneminen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79512" y="1196752"/>
            <a:ext cx="8856984" cy="5472608"/>
          </a:xfrm>
        </p:spPr>
        <p:txBody>
          <a:bodyPr/>
          <a:lstStyle/>
          <a:p>
            <a:pPr>
              <a:buNone/>
            </a:pPr>
            <a:r>
              <a:rPr lang="fi-FI" dirty="0" smtClean="0"/>
              <a:t>Miten veden tilavuus muuttuu, kun</a:t>
            </a:r>
          </a:p>
          <a:p>
            <a:r>
              <a:rPr lang="fi-FI" dirty="0" smtClean="0"/>
              <a:t>vesihöyry kylmenee?</a:t>
            </a:r>
          </a:p>
          <a:p>
            <a:r>
              <a:rPr lang="fi-FI" dirty="0" smtClean="0"/>
              <a:t>vesihöyry tiivistyy nesteeksi?</a:t>
            </a:r>
          </a:p>
          <a:p>
            <a:r>
              <a:rPr lang="fi-FI" dirty="0" smtClean="0"/>
              <a:t>vesi jäähtyy </a:t>
            </a:r>
            <a:r>
              <a:rPr lang="fi-FI" b="1" dirty="0" smtClean="0"/>
              <a:t>100 </a:t>
            </a:r>
            <a:r>
              <a:rPr lang="fi-FI" b="1" dirty="0" smtClean="0"/>
              <a:t> ͦC </a:t>
            </a:r>
            <a:r>
              <a:rPr lang="fi-FI" b="1" dirty="0" smtClean="0">
                <a:sym typeface="Wingdings" pitchFamily="2" charset="2"/>
              </a:rPr>
              <a:t> 4 </a:t>
            </a:r>
            <a:r>
              <a:rPr lang="fi-FI" b="1" dirty="0" smtClean="0"/>
              <a:t> ͦC   </a:t>
            </a:r>
            <a:r>
              <a:rPr lang="fi-FI" dirty="0" smtClean="0"/>
              <a:t>?</a:t>
            </a:r>
          </a:p>
          <a:p>
            <a:r>
              <a:rPr lang="fi-FI" dirty="0"/>
              <a:t>v</a:t>
            </a:r>
            <a:r>
              <a:rPr lang="fi-FI" dirty="0" smtClean="0"/>
              <a:t>esi jäähtyy </a:t>
            </a:r>
            <a:r>
              <a:rPr lang="fi-FI" b="1" dirty="0" smtClean="0"/>
              <a:t>4 </a:t>
            </a:r>
            <a:r>
              <a:rPr lang="fi-FI" b="1" dirty="0" smtClean="0"/>
              <a:t> ͦC </a:t>
            </a:r>
            <a:r>
              <a:rPr lang="fi-FI" b="1" dirty="0" smtClean="0">
                <a:sym typeface="Wingdings" pitchFamily="2" charset="2"/>
              </a:rPr>
              <a:t> 0 </a:t>
            </a:r>
            <a:r>
              <a:rPr lang="fi-FI" b="1" dirty="0" smtClean="0"/>
              <a:t> ͦC     </a:t>
            </a:r>
            <a:r>
              <a:rPr lang="fi-FI" dirty="0" smtClean="0"/>
              <a:t>?</a:t>
            </a:r>
          </a:p>
          <a:p>
            <a:r>
              <a:rPr lang="fi-FI" dirty="0" smtClean="0"/>
              <a:t>vesi jäätyy?</a:t>
            </a:r>
          </a:p>
          <a:p>
            <a:r>
              <a:rPr lang="fi-FI" dirty="0" smtClean="0"/>
              <a:t>jää kylmenee?</a:t>
            </a:r>
            <a:endParaRPr lang="fi-FI" dirty="0"/>
          </a:p>
        </p:txBody>
      </p:sp>
    </p:spTree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Järvi ei jäädy pohjaan asti, koska…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79512" y="1340768"/>
            <a:ext cx="8507288" cy="4929411"/>
          </a:xfrm>
        </p:spPr>
        <p:txBody>
          <a:bodyPr/>
          <a:lstStyle/>
          <a:p>
            <a:r>
              <a:rPr lang="fi-FI" dirty="0" smtClean="0"/>
              <a:t>+4 </a:t>
            </a:r>
            <a:r>
              <a:rPr lang="fi-FI" dirty="0" smtClean="0"/>
              <a:t> ͦC  vesi on tiheintä ja menee aina pohjalle.</a:t>
            </a:r>
          </a:p>
          <a:p>
            <a:r>
              <a:rPr lang="fi-FI" dirty="0" smtClean="0"/>
              <a:t>vesi laajenee jäätyessään </a:t>
            </a:r>
            <a:r>
              <a:rPr lang="fi-FI" dirty="0" smtClean="0">
                <a:sym typeface="Wingdings" pitchFamily="2" charset="2"/>
              </a:rPr>
              <a:t> jää kelluu.</a:t>
            </a:r>
          </a:p>
          <a:p>
            <a:r>
              <a:rPr lang="fi-FI" dirty="0" smtClean="0"/>
              <a:t>lumipeite jäällä eristää veden lämpöä.</a:t>
            </a:r>
            <a:endParaRPr lang="fi-FI" dirty="0"/>
          </a:p>
        </p:txBody>
      </p:sp>
    </p:spTree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0F0F0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</TotalTime>
  <Words>190</Words>
  <Application>Microsoft Office PowerPoint</Application>
  <PresentationFormat>Näytössä katseltava diaesitys (4:3)</PresentationFormat>
  <Paragraphs>32</Paragraphs>
  <Slides>5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6" baseType="lpstr">
      <vt:lpstr>Office-teema</vt:lpstr>
      <vt:lpstr>LÄMPÖLAAJENEMINEN</vt:lpstr>
      <vt:lpstr>Dia 2</vt:lpstr>
      <vt:lpstr>Esimerkkejä</vt:lpstr>
      <vt:lpstr>Veden lämpölaajeneminen</vt:lpstr>
      <vt:lpstr>Järvi ei jäädy pohjaan asti, koska…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LÄMPÖLAAJENEMINEN</dc:title>
  <dc:creator>Antti Räsänen</dc:creator>
  <cp:lastModifiedBy>Antti Räsänen</cp:lastModifiedBy>
  <cp:revision>6</cp:revision>
  <dcterms:created xsi:type="dcterms:W3CDTF">2015-01-06T11:01:05Z</dcterms:created>
  <dcterms:modified xsi:type="dcterms:W3CDTF">2015-01-06T11:59:33Z</dcterms:modified>
</cp:coreProperties>
</file>