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B9FB3C24-CB79-4EEB-AC03-86CA3FFA9BBB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61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TRIVSAM DAGISGÅRD MED BARNVÄNLIGA VÄXTER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smtClean="0"/>
              <a:t>27.03.2017</a:t>
            </a:r>
            <a:endParaRPr lang="sv-FI" dirty="0"/>
          </a:p>
        </p:txBody>
      </p:sp>
      <p:sp>
        <p:nvSpPr>
          <p:cNvPr id="4" name="Rektangel 3"/>
          <p:cNvSpPr/>
          <p:nvPr/>
        </p:nvSpPr>
        <p:spPr>
          <a:xfrm>
            <a:off x="10033436" y="6229074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</p:spTree>
    <p:extLst>
      <p:ext uri="{BB962C8B-B14F-4D97-AF65-F5344CB8AC3E}">
        <p14:creationId xmlns:p14="http://schemas.microsoft.com/office/powerpoint/2010/main" val="37922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6" y="1630391"/>
            <a:ext cx="5058704" cy="4589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 err="1"/>
              <a:t>Blåbärtry</a:t>
            </a:r>
            <a:r>
              <a:rPr lang="sv-FI" sz="1400" dirty="0"/>
              <a:t>, </a:t>
            </a:r>
            <a:r>
              <a:rPr lang="sv-FI" sz="1400" i="1" dirty="0" err="1"/>
              <a:t>Lonicera</a:t>
            </a:r>
            <a:r>
              <a:rPr lang="sv-FI" sz="1400" i="1" dirty="0"/>
              <a:t> </a:t>
            </a:r>
            <a:r>
              <a:rPr lang="sv-FI" sz="1400" i="1" dirty="0" err="1"/>
              <a:t>caerulea</a:t>
            </a:r>
            <a:r>
              <a:rPr lang="sv-FI" sz="1400" i="1" dirty="0"/>
              <a:t> var. </a:t>
            </a:r>
            <a:r>
              <a:rPr lang="sv-FI" sz="1400" i="1" dirty="0" err="1" smtClean="0"/>
              <a:t>kamtchatica</a:t>
            </a:r>
            <a:endParaRPr lang="sv-FI" sz="1400" i="1" dirty="0" smtClean="0"/>
          </a:p>
          <a:p>
            <a:pPr lvl="1"/>
            <a:r>
              <a:rPr lang="sv-FI" sz="1400" dirty="0" smtClean="0"/>
              <a:t>Rund, tät buske med goda ätliga bär</a:t>
            </a:r>
          </a:p>
          <a:p>
            <a:pPr lvl="1"/>
            <a:r>
              <a:rPr lang="sv-FI" sz="1400" dirty="0" smtClean="0"/>
              <a:t>Höjd varierande beroende på sort (t.ex. ’Anja’ &lt; 1m, </a:t>
            </a:r>
            <a:r>
              <a:rPr lang="sv-FI" sz="1400" dirty="0"/>
              <a:t>’Borealis’ och ’</a:t>
            </a:r>
            <a:r>
              <a:rPr lang="sv-FI" sz="1400" dirty="0" err="1"/>
              <a:t>Honeybee</a:t>
            </a:r>
            <a:r>
              <a:rPr lang="sv-FI" sz="1400" dirty="0"/>
              <a:t>’ ca 1,5 m</a:t>
            </a:r>
            <a:r>
              <a:rPr lang="sv-FI" sz="1400" dirty="0" smtClean="0"/>
              <a:t>)</a:t>
            </a:r>
          </a:p>
          <a:p>
            <a:pPr lvl="1"/>
            <a:r>
              <a:rPr lang="sv-FI" sz="1400" dirty="0" smtClean="0"/>
              <a:t>Skall inte förväxlas med </a:t>
            </a:r>
            <a:r>
              <a:rPr lang="sv-FI" sz="1400" dirty="0" err="1" smtClean="0"/>
              <a:t>blåtry</a:t>
            </a:r>
            <a:r>
              <a:rPr lang="sv-FI" sz="1400" dirty="0" smtClean="0"/>
              <a:t>, </a:t>
            </a:r>
            <a:r>
              <a:rPr lang="sv-FI" sz="1400" i="1" dirty="0" err="1" smtClean="0"/>
              <a:t>Lonicera</a:t>
            </a:r>
            <a:r>
              <a:rPr lang="sv-FI" sz="1400" i="1" dirty="0" smtClean="0"/>
              <a:t> </a:t>
            </a:r>
            <a:r>
              <a:rPr lang="sv-FI" sz="1400" i="1" dirty="0" err="1" smtClean="0"/>
              <a:t>caerulea</a:t>
            </a:r>
            <a:r>
              <a:rPr lang="sv-FI" sz="1400" dirty="0" smtClean="0"/>
              <a:t>, vars bär är giftiga</a:t>
            </a:r>
          </a:p>
          <a:p>
            <a:pPr lvl="1"/>
            <a:r>
              <a:rPr lang="sv-FI" sz="1400" dirty="0" smtClean="0"/>
              <a:t>Behöver inte beskäras men tål nedskärning, beskärs på vårvintern</a:t>
            </a:r>
            <a:endParaRPr lang="sv-FI" sz="1400" dirty="0"/>
          </a:p>
          <a:p>
            <a:r>
              <a:rPr lang="sv-FI" sz="1400" dirty="0"/>
              <a:t>Smällspirea, </a:t>
            </a:r>
            <a:r>
              <a:rPr lang="sv-FI" sz="1400" i="1" dirty="0" err="1"/>
              <a:t>Physocarpus</a:t>
            </a:r>
            <a:r>
              <a:rPr lang="sv-FI" sz="1400" i="1" dirty="0"/>
              <a:t> </a:t>
            </a:r>
            <a:r>
              <a:rPr lang="sv-FI" sz="1400" i="1" dirty="0" err="1" smtClean="0"/>
              <a:t>opulifolius</a:t>
            </a:r>
            <a:endParaRPr lang="sv-FI" sz="1400" i="1" dirty="0" smtClean="0"/>
          </a:p>
          <a:p>
            <a:pPr lvl="1"/>
            <a:r>
              <a:rPr lang="sv-FI" sz="1400" dirty="0" smtClean="0"/>
              <a:t>Snabbväxande och </a:t>
            </a:r>
            <a:r>
              <a:rPr lang="sv-FI" sz="1400" dirty="0"/>
              <a:t>tålig </a:t>
            </a:r>
            <a:r>
              <a:rPr lang="sv-FI" sz="1400" dirty="0" smtClean="0"/>
              <a:t>buske med vita </a:t>
            </a:r>
            <a:r>
              <a:rPr lang="sv-FI" sz="1400" dirty="0"/>
              <a:t>blommor i </a:t>
            </a:r>
            <a:r>
              <a:rPr lang="sv-FI" sz="1400" dirty="0" smtClean="0"/>
              <a:t>juni-juli, höjd 2-2,5 m</a:t>
            </a:r>
          </a:p>
          <a:p>
            <a:pPr lvl="1"/>
            <a:r>
              <a:rPr lang="sv-FI" sz="1400" dirty="0" smtClean="0"/>
              <a:t>Finns även rödbladiga och lägre sorter</a:t>
            </a:r>
          </a:p>
          <a:p>
            <a:pPr lvl="1"/>
            <a:r>
              <a:rPr lang="sv-FI" sz="1400" dirty="0" smtClean="0"/>
              <a:t>Trivs även i skuggiga och blåsiga lägen</a:t>
            </a:r>
          </a:p>
          <a:p>
            <a:pPr lvl="1"/>
            <a:r>
              <a:rPr lang="sv-FI" sz="1400" dirty="0" smtClean="0"/>
              <a:t>Kräver sällan beskärning men tål nedskärning, beskärs under vårvintern</a:t>
            </a:r>
          </a:p>
        </p:txBody>
      </p:sp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1026" name="Picture 2" descr="Bildresultat för marjasinikuus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3" y="1811547"/>
            <a:ext cx="2143664" cy="21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herlassila.fi/wp-content/uploads/2017/03/physocarpusop6704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3" y="4199266"/>
            <a:ext cx="2570542" cy="20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6" y="1630391"/>
            <a:ext cx="5058704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/>
              <a:t>Måbär/</a:t>
            </a:r>
            <a:r>
              <a:rPr lang="sv-FI" sz="1400" dirty="0" err="1"/>
              <a:t>degbär</a:t>
            </a:r>
            <a:r>
              <a:rPr lang="sv-FI" sz="1400" dirty="0"/>
              <a:t>, </a:t>
            </a:r>
            <a:r>
              <a:rPr lang="sv-FI" sz="1400" i="1" dirty="0"/>
              <a:t>Ribes </a:t>
            </a:r>
            <a:r>
              <a:rPr lang="sv-FI" sz="1400" i="1" dirty="0" err="1"/>
              <a:t>alpinum</a:t>
            </a:r>
            <a:r>
              <a:rPr lang="sv-FI" sz="1400" i="1" dirty="0"/>
              <a:t> </a:t>
            </a:r>
            <a:r>
              <a:rPr lang="sv-FI" sz="1400" dirty="0" smtClean="0"/>
              <a:t>'</a:t>
            </a:r>
            <a:r>
              <a:rPr lang="sv-FI" sz="1400" dirty="0" err="1" smtClean="0"/>
              <a:t>Hemus</a:t>
            </a:r>
            <a:r>
              <a:rPr lang="sv-FI" sz="1400" dirty="0" smtClean="0"/>
              <a:t>’</a:t>
            </a:r>
          </a:p>
          <a:p>
            <a:pPr lvl="1"/>
            <a:r>
              <a:rPr lang="sv-FI" sz="1400" dirty="0" smtClean="0"/>
              <a:t>Tålig buske, höjd 1,5-2 m</a:t>
            </a:r>
          </a:p>
          <a:p>
            <a:pPr lvl="1"/>
            <a:r>
              <a:rPr lang="sv-FI" sz="1400" dirty="0" smtClean="0"/>
              <a:t>’</a:t>
            </a:r>
            <a:r>
              <a:rPr lang="sv-FI" sz="1400" dirty="0" err="1" smtClean="0"/>
              <a:t>Hemus</a:t>
            </a:r>
            <a:r>
              <a:rPr lang="sv-FI" sz="1400" dirty="0" smtClean="0"/>
              <a:t>’ ger inga bär</a:t>
            </a:r>
          </a:p>
          <a:p>
            <a:pPr lvl="1"/>
            <a:r>
              <a:rPr lang="sv-FI" sz="1400" dirty="0" smtClean="0"/>
              <a:t>Fin gul höstfärg</a:t>
            </a:r>
          </a:p>
          <a:p>
            <a:pPr lvl="1"/>
            <a:r>
              <a:rPr lang="sv-FI" sz="1400" dirty="0" smtClean="0"/>
              <a:t>Behöver inte beskäras men tål både nedskärning och formbeskärning, beskärs på vårvintern</a:t>
            </a:r>
            <a:endParaRPr lang="sv-FI" sz="1400" dirty="0"/>
          </a:p>
          <a:p>
            <a:r>
              <a:rPr lang="sv-FI" sz="1400" dirty="0" err="1"/>
              <a:t>Rödvide</a:t>
            </a:r>
            <a:r>
              <a:rPr lang="sv-FI" sz="1400" dirty="0"/>
              <a:t>, </a:t>
            </a:r>
            <a:r>
              <a:rPr lang="sv-FI" sz="1400" i="1" dirty="0"/>
              <a:t>Salix purpurea </a:t>
            </a:r>
            <a:r>
              <a:rPr lang="sv-FI" sz="1400" dirty="0" smtClean="0"/>
              <a:t>'</a:t>
            </a:r>
            <a:r>
              <a:rPr lang="sv-FI" sz="1400" dirty="0" err="1" smtClean="0"/>
              <a:t>Nana</a:t>
            </a:r>
            <a:r>
              <a:rPr lang="sv-FI" sz="1400" dirty="0" smtClean="0"/>
              <a:t>’</a:t>
            </a:r>
          </a:p>
          <a:p>
            <a:pPr lvl="1"/>
            <a:r>
              <a:rPr lang="sv-FI" sz="1400" dirty="0" smtClean="0"/>
              <a:t>Låg buske, även som marktäckare, höjd &lt; 1m</a:t>
            </a:r>
          </a:p>
          <a:p>
            <a:pPr lvl="1"/>
            <a:r>
              <a:rPr lang="sv-FI" sz="1400" dirty="0" smtClean="0"/>
              <a:t>Trivs på fuktiga platser, </a:t>
            </a:r>
            <a:r>
              <a:rPr lang="sv-FI" sz="1400" dirty="0"/>
              <a:t>röda grenar</a:t>
            </a:r>
            <a:endParaRPr lang="sv-FI" sz="1400" dirty="0" smtClean="0"/>
          </a:p>
          <a:p>
            <a:pPr lvl="1"/>
            <a:r>
              <a:rPr lang="sv-FI" sz="1400" dirty="0" smtClean="0"/>
              <a:t>Kräver sällan beskärning men tål nedskärning, beskärs under vårvintern</a:t>
            </a:r>
          </a:p>
        </p:txBody>
      </p:sp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2050" name="Picture 2" descr="OLYMPUS DIGITAL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3" y="1630391"/>
            <a:ext cx="2328832" cy="23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LYMPUS DIGITAL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3" y="4056703"/>
            <a:ext cx="2350997" cy="23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6" y="1630391"/>
            <a:ext cx="5058704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/>
              <a:t>Björkspirea, </a:t>
            </a:r>
            <a:r>
              <a:rPr lang="sv-FI" sz="1400" i="1" dirty="0" err="1"/>
              <a:t>Spiraea</a:t>
            </a:r>
            <a:r>
              <a:rPr lang="sv-FI" sz="1400" i="1" dirty="0"/>
              <a:t> </a:t>
            </a:r>
            <a:r>
              <a:rPr lang="sv-FI" sz="1400" i="1" dirty="0" err="1"/>
              <a:t>betulifolia</a:t>
            </a:r>
            <a:r>
              <a:rPr lang="sv-FI" sz="1400" i="1" dirty="0"/>
              <a:t> </a:t>
            </a:r>
            <a:r>
              <a:rPr lang="sv-FI" sz="1400" dirty="0" smtClean="0"/>
              <a:t>'Tor’</a:t>
            </a:r>
          </a:p>
          <a:p>
            <a:pPr lvl="1"/>
            <a:r>
              <a:rPr lang="sv-FI" sz="1400" dirty="0" smtClean="0"/>
              <a:t>Rund och tät buske, höjd 80-100 cm</a:t>
            </a:r>
          </a:p>
          <a:p>
            <a:pPr lvl="1"/>
            <a:r>
              <a:rPr lang="sv-FI" sz="1400" dirty="0" smtClean="0"/>
              <a:t>Vita blommor i juni-juli, rött bladverk på hösten</a:t>
            </a:r>
          </a:p>
          <a:p>
            <a:pPr lvl="1"/>
            <a:r>
              <a:rPr lang="sv-FI" sz="1400" dirty="0"/>
              <a:t>T</a:t>
            </a:r>
            <a:r>
              <a:rPr lang="sv-FI" sz="1400" dirty="0" smtClean="0"/>
              <a:t>ålig och snabbväxande, trivs i de flesta lägen</a:t>
            </a:r>
          </a:p>
          <a:p>
            <a:pPr lvl="1"/>
            <a:r>
              <a:rPr lang="sv-FI" sz="1400" dirty="0"/>
              <a:t>Tål årlig nedskärning, beskärs under </a:t>
            </a:r>
            <a:r>
              <a:rPr lang="sv-FI" sz="1400" dirty="0" smtClean="0"/>
              <a:t>vårvintern</a:t>
            </a:r>
          </a:p>
          <a:p>
            <a:pPr marL="457200" lvl="1" indent="0">
              <a:buNone/>
            </a:pPr>
            <a:endParaRPr lang="sv-FI" sz="1400" dirty="0" smtClean="0"/>
          </a:p>
          <a:p>
            <a:r>
              <a:rPr lang="sv-FI" sz="1400" dirty="0" smtClean="0"/>
              <a:t>Dvärgpraktspirea</a:t>
            </a:r>
            <a:r>
              <a:rPr lang="sv-FI" sz="1400" dirty="0"/>
              <a:t>, </a:t>
            </a:r>
            <a:r>
              <a:rPr lang="sv-FI" sz="1400" i="1" dirty="0" err="1"/>
              <a:t>Spiraea</a:t>
            </a:r>
            <a:r>
              <a:rPr lang="sv-FI" sz="1400" i="1" dirty="0"/>
              <a:t> </a:t>
            </a:r>
            <a:r>
              <a:rPr lang="sv-FI" sz="1400" i="1" dirty="0" err="1" smtClean="0"/>
              <a:t>japonica</a:t>
            </a:r>
            <a:r>
              <a:rPr lang="sv-FI" sz="1400" dirty="0" smtClean="0"/>
              <a:t> </a:t>
            </a:r>
            <a:r>
              <a:rPr lang="sv-FI" sz="1400" dirty="0"/>
              <a:t>'Little </a:t>
            </a:r>
            <a:r>
              <a:rPr lang="sv-FI" sz="1400" dirty="0" smtClean="0"/>
              <a:t>Princess’</a:t>
            </a:r>
          </a:p>
          <a:p>
            <a:pPr lvl="1"/>
            <a:r>
              <a:rPr lang="sv-FI" sz="1400" dirty="0" smtClean="0"/>
              <a:t>Låg och tålig buske, höjd 50-60 cm</a:t>
            </a:r>
          </a:p>
          <a:p>
            <a:pPr lvl="1"/>
            <a:r>
              <a:rPr lang="sv-FI" sz="1400" dirty="0" smtClean="0"/>
              <a:t>Rosa blommor i juli-augusti, rött bladverk på hösten</a:t>
            </a:r>
          </a:p>
          <a:p>
            <a:pPr lvl="1"/>
            <a:r>
              <a:rPr lang="sv-FI" sz="1400" dirty="0" smtClean="0"/>
              <a:t>Fungerar även som marktäckare</a:t>
            </a:r>
          </a:p>
          <a:p>
            <a:pPr lvl="1"/>
            <a:r>
              <a:rPr lang="sv-FI" sz="1400" dirty="0" smtClean="0"/>
              <a:t>Tål årlig nedskärning, beskärs under vårvintern</a:t>
            </a:r>
          </a:p>
        </p:txBody>
      </p:sp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3074" name="Picture 2" descr="OLYMPUS DIGITAL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3" y="1565392"/>
            <a:ext cx="2359625" cy="23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YMPUS DIGITAL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3" y="4030823"/>
            <a:ext cx="2394130" cy="23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6" y="1630391"/>
            <a:ext cx="5058704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/>
              <a:t>Smultron, </a:t>
            </a:r>
            <a:r>
              <a:rPr lang="sv-FI" sz="1400" i="1" dirty="0" err="1"/>
              <a:t>Fragaria</a:t>
            </a:r>
            <a:r>
              <a:rPr lang="sv-FI" sz="1400" i="1" dirty="0"/>
              <a:t> </a:t>
            </a:r>
            <a:r>
              <a:rPr lang="sv-FI" sz="1400" i="1" dirty="0" err="1" smtClean="0"/>
              <a:t>vesca</a:t>
            </a:r>
            <a:endParaRPr lang="sv-FI" sz="1400" i="1" dirty="0" smtClean="0"/>
          </a:p>
          <a:p>
            <a:pPr lvl="1"/>
            <a:r>
              <a:rPr lang="sv-FI" sz="1400" dirty="0" smtClean="0"/>
              <a:t>Bra marktäckare</a:t>
            </a:r>
          </a:p>
          <a:p>
            <a:pPr lvl="1"/>
            <a:r>
              <a:rPr lang="sv-FI" sz="1400" dirty="0" smtClean="0"/>
              <a:t>’</a:t>
            </a:r>
            <a:r>
              <a:rPr lang="sv-FI" sz="1400" dirty="0" err="1" smtClean="0"/>
              <a:t>Minja</a:t>
            </a:r>
            <a:r>
              <a:rPr lang="sv-FI" sz="1400" dirty="0" smtClean="0"/>
              <a:t>’, snabbväxande, trivs i </a:t>
            </a:r>
            <a:r>
              <a:rPr lang="sv-FI" sz="1400" dirty="0" err="1" smtClean="0"/>
              <a:t>vindskyddat</a:t>
            </a:r>
            <a:r>
              <a:rPr lang="sv-FI" sz="1400" dirty="0" smtClean="0"/>
              <a:t> läge och i väldränerad jord</a:t>
            </a:r>
          </a:p>
          <a:p>
            <a:pPr lvl="1"/>
            <a:r>
              <a:rPr lang="sv-FI" sz="1400" dirty="0" smtClean="0"/>
              <a:t>Månadssmultron ’Rügen’, gör inte revor, men bildar stora bär hela sommaren. Trivs i </a:t>
            </a:r>
            <a:r>
              <a:rPr lang="sv-FI" sz="1400" dirty="0" err="1" smtClean="0"/>
              <a:t>vindskyddat</a:t>
            </a:r>
            <a:r>
              <a:rPr lang="sv-FI" sz="1400" dirty="0" smtClean="0"/>
              <a:t> läge och i väldränerad jord</a:t>
            </a:r>
          </a:p>
          <a:p>
            <a:pPr lvl="1"/>
            <a:r>
              <a:rPr lang="sv-FI" sz="1400" dirty="0" smtClean="0"/>
              <a:t>Trivs i jord med pH 6-6,5, får därmed gärna kalkas om våren</a:t>
            </a:r>
          </a:p>
          <a:p>
            <a:r>
              <a:rPr lang="sv-FI" sz="1400" dirty="0" err="1" smtClean="0"/>
              <a:t>Waldsteinia</a:t>
            </a:r>
            <a:r>
              <a:rPr lang="sv-FI" sz="1400" dirty="0"/>
              <a:t>, </a:t>
            </a:r>
            <a:r>
              <a:rPr lang="sv-FI" sz="1400" i="1" dirty="0" err="1"/>
              <a:t>Waldsteinia</a:t>
            </a:r>
            <a:r>
              <a:rPr lang="sv-FI" sz="1400" i="1" dirty="0"/>
              <a:t> </a:t>
            </a:r>
            <a:r>
              <a:rPr lang="sv-FI" sz="1400" i="1" dirty="0" err="1"/>
              <a:t>ternata</a:t>
            </a:r>
            <a:endParaRPr lang="sv-FI" sz="1400" i="1" dirty="0" smtClean="0"/>
          </a:p>
          <a:p>
            <a:pPr lvl="1"/>
            <a:r>
              <a:rPr lang="sv-FI" sz="1400" dirty="0" smtClean="0"/>
              <a:t>Bra marktäckare, höjd 10-20 cm</a:t>
            </a:r>
          </a:p>
          <a:p>
            <a:pPr lvl="1"/>
            <a:r>
              <a:rPr lang="sv-FI" sz="1400" dirty="0" smtClean="0"/>
              <a:t>Gula blommor i maj-juni, vintergröna blad</a:t>
            </a:r>
          </a:p>
          <a:p>
            <a:pPr lvl="1"/>
            <a:r>
              <a:rPr lang="sv-FI" sz="1400" dirty="0" smtClean="0"/>
              <a:t>Trivs i de flesta lägen och är väldigt härdig</a:t>
            </a:r>
          </a:p>
        </p:txBody>
      </p:sp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4098" name="Picture 2" descr="Bildresultat för ahomansikka rü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3" y="1630391"/>
            <a:ext cx="1714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dresultat för waldsteinia ter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3" y="4071668"/>
            <a:ext cx="2515767" cy="22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dirty="0" smtClean="0"/>
              <a:t/>
            </a:r>
            <a:br>
              <a:rPr lang="sv-FI" dirty="0" smtClean="0"/>
            </a:br>
            <a:r>
              <a:rPr lang="sv-FI" sz="2700" dirty="0" smtClean="0"/>
              <a:t>PLANTERING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5" y="1811547"/>
            <a:ext cx="5058704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 smtClean="0"/>
              <a:t>Växtunderlagets djup</a:t>
            </a:r>
          </a:p>
          <a:p>
            <a:pPr lvl="1"/>
            <a:r>
              <a:rPr lang="sv-FI" sz="1400" dirty="0" smtClean="0"/>
              <a:t>Träd 80 cm</a:t>
            </a:r>
          </a:p>
          <a:p>
            <a:pPr lvl="1"/>
            <a:r>
              <a:rPr lang="sv-FI" sz="1400" dirty="0" smtClean="0"/>
              <a:t>Buskar 50-60 cm</a:t>
            </a:r>
          </a:p>
          <a:p>
            <a:pPr lvl="1"/>
            <a:r>
              <a:rPr lang="sv-FI" sz="1400" dirty="0" smtClean="0"/>
              <a:t>Perenner 30-40 cm </a:t>
            </a:r>
            <a:endParaRPr lang="sv-FI" sz="1200" i="1" dirty="0" smtClean="0"/>
          </a:p>
          <a:p>
            <a:r>
              <a:rPr lang="sv-FI" sz="1400" dirty="0" smtClean="0"/>
              <a:t>Vattna de nyplanterade växterna med riklig mängd så att vattnet når ner till rötterna. Vattna 1-2 ggr/vecka</a:t>
            </a:r>
          </a:p>
          <a:p>
            <a:r>
              <a:rPr lang="sv-FI" sz="1400" dirty="0" err="1" smtClean="0"/>
              <a:t>Täckbark</a:t>
            </a:r>
            <a:r>
              <a:rPr lang="sv-FI" sz="1400" dirty="0" smtClean="0"/>
              <a:t> eller perenner under träd och buskar, inte gräs</a:t>
            </a:r>
          </a:p>
          <a:p>
            <a:r>
              <a:rPr lang="sv-FI" sz="1400" dirty="0" smtClean="0"/>
              <a:t>Vid behov kan de nya planteringsbäddarna ramas in med nät så att de får rota sig ifred</a:t>
            </a:r>
          </a:p>
          <a:p>
            <a:pPr marL="0" indent="0">
              <a:buNone/>
            </a:pPr>
            <a:endParaRPr lang="sv-FI" sz="1400" dirty="0" smtClean="0"/>
          </a:p>
        </p:txBody>
      </p:sp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5122" name="Picture 2" descr="Bildresultat för istutusoh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90" y="4087195"/>
            <a:ext cx="3471622" cy="23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dirty="0" smtClean="0"/>
              <a:t/>
            </a:r>
            <a:br>
              <a:rPr lang="sv-FI" dirty="0" smtClean="0"/>
            </a:br>
            <a:r>
              <a:rPr lang="sv-FI" sz="3100" dirty="0" smtClean="0"/>
              <a:t>ODLINGSLÅDOR/PALLKRAGAR</a:t>
            </a:r>
            <a:r>
              <a:rPr lang="sv-FI" dirty="0" smtClean="0"/>
              <a:t/>
            </a:r>
            <a:br>
              <a:rPr lang="sv-FI" dirty="0" smtClean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89212" y="2133600"/>
            <a:ext cx="5053792" cy="4465608"/>
          </a:xfrm>
        </p:spPr>
        <p:txBody>
          <a:bodyPr>
            <a:normAutofit fontScale="92500" lnSpcReduction="20000"/>
          </a:bodyPr>
          <a:lstStyle/>
          <a:p>
            <a:r>
              <a:rPr lang="sv-FI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Gör det möjligt </a:t>
            </a:r>
            <a:r>
              <a:rPr lang="sv-FI" sz="1500" dirty="0">
                <a:solidFill>
                  <a:schemeClr val="tx1"/>
                </a:solidFill>
                <a:cs typeface="Arial" panose="020B0604020202020204" pitchFamily="34" charset="0"/>
              </a:rPr>
              <a:t>att odla nästan var som helst, om man t.ex. har dåligt med utrymme eller har dålig jord</a:t>
            </a:r>
            <a:r>
              <a:rPr lang="sv-FI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sv-FI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Gör tillräckligt stora lådor så att myllan inte torka för fort.</a:t>
            </a:r>
          </a:p>
          <a:p>
            <a:r>
              <a:rPr lang="sv-FI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Bredden dock under 100 cm så att man lätt kommer åt hela ytan.</a:t>
            </a:r>
          </a:p>
          <a:p>
            <a:r>
              <a:rPr lang="sv-FI" sz="1500" dirty="0">
                <a:solidFill>
                  <a:schemeClr val="tx1"/>
                </a:solidFill>
                <a:cs typeface="Arial" panose="020B0604020202020204" pitchFamily="34" charset="0"/>
              </a:rPr>
              <a:t>Höjden kan variera beroende på vad som skall odlas</a:t>
            </a:r>
          </a:p>
          <a:p>
            <a:pPr lvl="1"/>
            <a:r>
              <a:rPr lang="sv-FI" sz="1500" dirty="0">
                <a:solidFill>
                  <a:schemeClr val="tx1"/>
                </a:solidFill>
                <a:cs typeface="Arial" panose="020B0604020202020204" pitchFamily="34" charset="0"/>
              </a:rPr>
              <a:t>För sallat, rädisa, persilja och dill räcker höjden av en pallkrage</a:t>
            </a:r>
          </a:p>
          <a:p>
            <a:pPr lvl="1"/>
            <a:r>
              <a:rPr lang="sv-FI" sz="1500" dirty="0">
                <a:solidFill>
                  <a:schemeClr val="tx1"/>
                </a:solidFill>
                <a:cs typeface="Arial" panose="020B0604020202020204" pitchFamily="34" charset="0"/>
              </a:rPr>
              <a:t>För rotfrukter som morot, rödbeta, potatis skall man gärna placera tre pallkragar på varann (&gt; 30 cm)</a:t>
            </a:r>
          </a:p>
          <a:p>
            <a:r>
              <a:rPr lang="sv-FI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Täck botten med </a:t>
            </a:r>
            <a:r>
              <a:rPr lang="sv-FI" sz="15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markduk</a:t>
            </a:r>
            <a:r>
              <a:rPr lang="sv-FI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 och fäst den fast i lådans väggar. Tidningspapper eller papp funkar också bra.</a:t>
            </a:r>
          </a:p>
          <a:p>
            <a:r>
              <a:rPr lang="sv-FI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Myllan i lådan luckras upp och ny gödslad mylla tillsätts innan </a:t>
            </a:r>
            <a:r>
              <a:rPr lang="sv-FI" sz="1500" dirty="0">
                <a:solidFill>
                  <a:schemeClr val="tx1"/>
                </a:solidFill>
                <a:cs typeface="Arial" panose="020B0604020202020204" pitchFamily="34" charset="0"/>
              </a:rPr>
              <a:t>sådd/plantering </a:t>
            </a:r>
            <a:endParaRPr lang="sv-FI" sz="15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endParaRPr lang="sv-FI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sv-FI" dirty="0"/>
          </a:p>
        </p:txBody>
      </p:sp>
      <p:sp>
        <p:nvSpPr>
          <p:cNvPr id="4" name="Rektangel 3"/>
          <p:cNvSpPr/>
          <p:nvPr/>
        </p:nvSpPr>
        <p:spPr>
          <a:xfrm>
            <a:off x="10319822" y="6291431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6146" name="Picture 2" descr="Bildresultat för odlingslå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999" y="2133599"/>
            <a:ext cx="2540748" cy="38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dirty="0" smtClean="0"/>
              <a:t/>
            </a:r>
            <a:br>
              <a:rPr lang="sv-FI" dirty="0" smtClean="0"/>
            </a:br>
            <a:r>
              <a:rPr lang="sv-FI" sz="3100" dirty="0" smtClean="0"/>
              <a:t>KOMPOSTERING</a:t>
            </a:r>
            <a:r>
              <a:rPr lang="sv-FI" dirty="0" smtClean="0"/>
              <a:t/>
            </a:r>
            <a:br>
              <a:rPr lang="sv-FI" dirty="0" smtClean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23385" y="2314754"/>
            <a:ext cx="5545497" cy="4465608"/>
          </a:xfrm>
        </p:spPr>
        <p:txBody>
          <a:bodyPr>
            <a:normAutofit/>
          </a:bodyPr>
          <a:lstStyle/>
          <a:p>
            <a:pPr lvl="1"/>
            <a:r>
              <a:rPr lang="sv-FI" sz="1400" dirty="0"/>
              <a:t>Skugga viktigt, får inte bli för torrt för då stannar processen upp</a:t>
            </a:r>
          </a:p>
          <a:p>
            <a:pPr lvl="1"/>
            <a:r>
              <a:rPr lang="sv-FI" sz="1400" dirty="0"/>
              <a:t>3 komposter, 3 år. En kubik/kompost borde vara lämpligt</a:t>
            </a:r>
          </a:p>
          <a:p>
            <a:pPr lvl="1"/>
            <a:r>
              <a:rPr lang="sv-FI" sz="1400" dirty="0"/>
              <a:t>Lite kvistar och ris i botten för att göra komposten luftigare, då börjar nedbrytningen snabbare</a:t>
            </a:r>
          </a:p>
          <a:p>
            <a:pPr lvl="1"/>
            <a:r>
              <a:rPr lang="sv-FI" sz="1400" dirty="0"/>
              <a:t>Färdig/halvfärdig kompostmylla kan blandas i </a:t>
            </a:r>
            <a:r>
              <a:rPr lang="sv-FI" sz="1400" dirty="0" smtClean="0"/>
              <a:t>för </a:t>
            </a:r>
            <a:r>
              <a:rPr lang="sv-FI" sz="1400" dirty="0"/>
              <a:t>att överföra mikrolivet.</a:t>
            </a:r>
          </a:p>
          <a:p>
            <a:pPr lvl="1"/>
            <a:r>
              <a:rPr lang="sv-FI" sz="1400" dirty="0"/>
              <a:t>Bra jordförbättringsmedel: 2-3 cm lager i rabatten, under buskar i trädgårdslandet/odlingslådorna. </a:t>
            </a:r>
            <a:endParaRPr lang="sv-FI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sv-FI" dirty="0"/>
          </a:p>
        </p:txBody>
      </p:sp>
      <p:sp>
        <p:nvSpPr>
          <p:cNvPr id="4" name="Rektangel 3"/>
          <p:cNvSpPr/>
          <p:nvPr/>
        </p:nvSpPr>
        <p:spPr>
          <a:xfrm>
            <a:off x="10319822" y="6291431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7172" name="Picture 4" descr="Bildresultat för kompos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98" y="2133600"/>
            <a:ext cx="2466975" cy="19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ldresultat för trädgårdskom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98" y="418514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dirty="0" smtClean="0"/>
              <a:t/>
            </a:r>
            <a:br>
              <a:rPr lang="sv-FI" dirty="0" smtClean="0"/>
            </a:br>
            <a:r>
              <a:rPr lang="sv-FI" sz="3100" dirty="0" smtClean="0"/>
              <a:t>DJUR OCH INSEKTER</a:t>
            </a:r>
            <a:r>
              <a:rPr lang="sv-FI" dirty="0" smtClean="0"/>
              <a:t/>
            </a:r>
            <a:br>
              <a:rPr lang="sv-FI" dirty="0" smtClean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23385" y="2314755"/>
            <a:ext cx="5545497" cy="2218426"/>
          </a:xfrm>
        </p:spPr>
        <p:txBody>
          <a:bodyPr>
            <a:normAutofit fontScale="92500" lnSpcReduction="10000"/>
          </a:bodyPr>
          <a:lstStyle/>
          <a:p>
            <a:r>
              <a:rPr lang="sv-FI" sz="1400" dirty="0" smtClean="0"/>
              <a:t>Träd</a:t>
            </a:r>
            <a:r>
              <a:rPr lang="sv-FI" sz="1400" dirty="0"/>
              <a:t>, buskar och marktäckare fungerar som habitat och skydd för djurlivet</a:t>
            </a:r>
          </a:p>
          <a:p>
            <a:r>
              <a:rPr lang="sv-FI" sz="1400" dirty="0"/>
              <a:t>Ett grunt fågelbad lockar både fåglar och </a:t>
            </a:r>
            <a:r>
              <a:rPr lang="sv-FI" sz="1400" dirty="0" smtClean="0"/>
              <a:t>insekter</a:t>
            </a:r>
          </a:p>
          <a:p>
            <a:r>
              <a:rPr lang="sv-FI" sz="1400" dirty="0" smtClean="0"/>
              <a:t>Insektshotell</a:t>
            </a:r>
          </a:p>
          <a:p>
            <a:pPr lvl="1"/>
            <a:r>
              <a:rPr lang="sv-FI" sz="1400" dirty="0" smtClean="0"/>
              <a:t>Pollinering, rikare blomning och fruktskörd, men kan även hålla skadeinsekter borta</a:t>
            </a:r>
          </a:p>
          <a:p>
            <a:pPr lvl="1"/>
            <a:r>
              <a:rPr lang="sv-FI" sz="1400" dirty="0" smtClean="0"/>
              <a:t>Använd t.ex. en gammal hylla som stomme</a:t>
            </a:r>
          </a:p>
          <a:p>
            <a:pPr lvl="1"/>
            <a:r>
              <a:rPr lang="sv-FI" sz="1400" dirty="0" smtClean="0"/>
              <a:t>Vatten i närheten</a:t>
            </a:r>
          </a:p>
          <a:p>
            <a:endParaRPr lang="sv-FI" dirty="0"/>
          </a:p>
        </p:txBody>
      </p:sp>
      <p:sp>
        <p:nvSpPr>
          <p:cNvPr id="4" name="Rektangel 3"/>
          <p:cNvSpPr/>
          <p:nvPr/>
        </p:nvSpPr>
        <p:spPr>
          <a:xfrm>
            <a:off x="10399522" y="6550223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7" name="Bildobjekt 6" descr="C:\Users\Vickan\Documents\VIVA Garden\Nash D 1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40" y="2340880"/>
            <a:ext cx="3094351" cy="412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tegelror hotell.jpg (314 klic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75" y="4043430"/>
            <a:ext cx="1939146" cy="24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avla insektshotell.jpg (1037 klic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71" y="4572023"/>
            <a:ext cx="2578385" cy="18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exagonhotell.jpg (230 klick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7" y="4670253"/>
            <a:ext cx="2695665" cy="179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IDÉER TILL LEK OCH AKTIVITET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5" y="1622226"/>
            <a:ext cx="4799913" cy="2174164"/>
          </a:xfrm>
        </p:spPr>
        <p:txBody>
          <a:bodyPr/>
          <a:lstStyle/>
          <a:p>
            <a:r>
              <a:rPr lang="sv-FI" dirty="0" smtClean="0"/>
              <a:t>Vide</a:t>
            </a:r>
          </a:p>
          <a:p>
            <a:pPr lvl="1"/>
            <a:r>
              <a:rPr lang="sv-FI" dirty="0" smtClean="0"/>
              <a:t>Videkoja, staket, labyrint</a:t>
            </a:r>
          </a:p>
          <a:p>
            <a:pPr lvl="1"/>
            <a:r>
              <a:rPr lang="sv-FI" dirty="0" smtClean="0"/>
              <a:t>Planteras tidigt på våren, så fort tjälen gått u	r marken</a:t>
            </a:r>
          </a:p>
          <a:p>
            <a:pPr lvl="1"/>
            <a:endParaRPr lang="sv-FI" dirty="0"/>
          </a:p>
        </p:txBody>
      </p:sp>
      <p:pic>
        <p:nvPicPr>
          <p:cNvPr id="4" name="Bildobjekt 3" descr="projekt 10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79" y="4073963"/>
            <a:ext cx="2723296" cy="203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 descr="Bildresultat för odlingslåda bar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50" y="1723056"/>
            <a:ext cx="2096389" cy="200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malin.elledecoration.se/wp-content/uploads/sites/25/2014/06/IMG_4731_Snapse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50" y="3796390"/>
            <a:ext cx="2096389" cy="27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G_3995_Snapse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06" y="3796390"/>
            <a:ext cx="2097139" cy="27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 descr="best natural playground - Google Search: 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35" y="4073962"/>
            <a:ext cx="2708910" cy="2033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1587405" y="6418412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9222" name="Picture 6" descr="Bildresultat för videstak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90" y="1723056"/>
            <a:ext cx="1337955" cy="20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IDÉER TILL LEK OCH AKTIVITET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5" y="1622226"/>
            <a:ext cx="8915400" cy="1368725"/>
          </a:xfrm>
        </p:spPr>
        <p:txBody>
          <a:bodyPr>
            <a:normAutofit fontScale="92500" lnSpcReduction="20000"/>
          </a:bodyPr>
          <a:lstStyle/>
          <a:p>
            <a:r>
              <a:rPr lang="sv-FI" dirty="0" smtClean="0"/>
              <a:t>Stora stenar</a:t>
            </a:r>
          </a:p>
          <a:p>
            <a:r>
              <a:rPr lang="sv-FI" dirty="0" smtClean="0"/>
              <a:t>Bildäck</a:t>
            </a:r>
          </a:p>
          <a:p>
            <a:r>
              <a:rPr lang="sv-FI" dirty="0" smtClean="0"/>
              <a:t>Sittplats av stock</a:t>
            </a:r>
          </a:p>
          <a:p>
            <a:r>
              <a:rPr lang="sv-FI" dirty="0" smtClean="0"/>
              <a:t>Labyrint av </a:t>
            </a:r>
            <a:r>
              <a:rPr lang="sv-FI" dirty="0" err="1" smtClean="0"/>
              <a:t>rödvide</a:t>
            </a:r>
            <a:endParaRPr lang="sv-FI" dirty="0" smtClean="0"/>
          </a:p>
          <a:p>
            <a:pPr lvl="1"/>
            <a:endParaRPr lang="sv-FI" dirty="0"/>
          </a:p>
        </p:txBody>
      </p:sp>
      <p:sp>
        <p:nvSpPr>
          <p:cNvPr id="9" name="Rektangel 8"/>
          <p:cNvSpPr/>
          <p:nvPr/>
        </p:nvSpPr>
        <p:spPr>
          <a:xfrm>
            <a:off x="305589" y="6488758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10" name="Bildobjekt 9" descr="Chapman Camp Community Playground | Playground Ideas | Wix.com: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13" y="1556094"/>
            <a:ext cx="2440916" cy="182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objekt 10" descr="Backyard Projects For Kids: DIY Race Car Track: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30" y="3676278"/>
            <a:ext cx="1783852" cy="312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Bildresultat för labyrint bus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13" y="5167223"/>
            <a:ext cx="2440916" cy="16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 descr="http://3.bp.blogspot.com/_w1BrWfOP08A/TTkK3C6Zd3I/AAAAAAAAEjM/ikmQa7w6E_Q/s320/imagesCAJ3VWP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42" y="3460318"/>
            <a:ext cx="2440916" cy="16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stumps: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17" y="3676279"/>
            <a:ext cx="2338653" cy="312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objekt 15" descr="outdoor+spaces+for+kids | Learning for Life: Outdoor Play Link-up - It's all about the right ...: 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61" y="4790570"/>
            <a:ext cx="2672080" cy="200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objekt 16" descr="How to Paint Tires Playground | playground tires: 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61" y="2673264"/>
            <a:ext cx="2672080" cy="2006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8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INNEHÅLL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dirty="0" smtClean="0"/>
              <a:t>REKOMMENDATIONER FÖR DAGISGÅRDEN</a:t>
            </a:r>
          </a:p>
          <a:p>
            <a:r>
              <a:rPr lang="sv-FI" dirty="0" smtClean="0"/>
              <a:t>INDELNING AV DAGISGÅRDEN</a:t>
            </a:r>
          </a:p>
          <a:p>
            <a:r>
              <a:rPr lang="sv-FI" dirty="0"/>
              <a:t>N</a:t>
            </a:r>
            <a:r>
              <a:rPr lang="sv-FI" dirty="0" smtClean="0"/>
              <a:t>ATUREN PÅ DAGISGÅRDEN</a:t>
            </a:r>
          </a:p>
          <a:p>
            <a:pPr lvl="1"/>
            <a:r>
              <a:rPr lang="sv-FI" dirty="0" smtClean="0"/>
              <a:t>BARNVÄNLIGA VÄXTER</a:t>
            </a:r>
            <a:endParaRPr lang="sv-FI" dirty="0"/>
          </a:p>
          <a:p>
            <a:pPr lvl="1"/>
            <a:r>
              <a:rPr lang="sv-FI" dirty="0"/>
              <a:t>ODLING OCH KOMPOSTERING</a:t>
            </a:r>
          </a:p>
          <a:p>
            <a:pPr lvl="1"/>
            <a:r>
              <a:rPr lang="sv-FI" dirty="0" smtClean="0"/>
              <a:t>DJUR </a:t>
            </a:r>
            <a:r>
              <a:rPr lang="sv-FI" dirty="0"/>
              <a:t>OCH </a:t>
            </a:r>
            <a:r>
              <a:rPr lang="sv-FI" dirty="0" smtClean="0"/>
              <a:t>INSEKTER</a:t>
            </a:r>
          </a:p>
          <a:p>
            <a:r>
              <a:rPr lang="sv-FI" dirty="0" smtClean="0"/>
              <a:t>IDÉER TILL LEK OCH AKTIVITET</a:t>
            </a:r>
          </a:p>
          <a:p>
            <a:r>
              <a:rPr lang="sv-FI" dirty="0" smtClean="0"/>
              <a:t>DAGISGÅRDARNA PÅ KIMITOÖN</a:t>
            </a:r>
          </a:p>
          <a:p>
            <a:pPr lvl="1"/>
            <a:r>
              <a:rPr lang="sv-FI" dirty="0" smtClean="0"/>
              <a:t>GENOMGÅNG AV IDÉSKISSERNA FÖR FURUBO, HULTA OCH SOFIA DAGHEM</a:t>
            </a:r>
          </a:p>
        </p:txBody>
      </p:sp>
      <p:sp>
        <p:nvSpPr>
          <p:cNvPr id="4" name="Rektangel 3"/>
          <p:cNvSpPr/>
          <p:nvPr/>
        </p:nvSpPr>
        <p:spPr>
          <a:xfrm>
            <a:off x="9998930" y="6263579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</p:spTree>
    <p:extLst>
      <p:ext uri="{BB962C8B-B14F-4D97-AF65-F5344CB8AC3E}">
        <p14:creationId xmlns:p14="http://schemas.microsoft.com/office/powerpoint/2010/main" val="4313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IDÉER TILL LEK OCH AKTIVITET</a:t>
            </a:r>
            <a:endParaRPr lang="sv-FI" dirty="0"/>
          </a:p>
        </p:txBody>
      </p:sp>
      <p:pic>
        <p:nvPicPr>
          <p:cNvPr id="4" name="Platshållare för innehåll 3" descr="Wooden children's teepee with cut out stars, made from recycled pallets: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19" y="1878353"/>
            <a:ext cx="2739813" cy="410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 descr="These DIY rope ottomans are so cool!: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44" y="1851705"/>
            <a:ext cx="3085465" cy="410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 descr="Need to find me some logs!: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43" y="1851705"/>
            <a:ext cx="3202606" cy="21488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1401144" y="6454253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8" name="Bildobjekt 7" descr="All natural playground: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43" y="4203326"/>
            <a:ext cx="3202606" cy="2404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9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80848" y="2197933"/>
            <a:ext cx="8911687" cy="1280890"/>
          </a:xfrm>
        </p:spPr>
        <p:txBody>
          <a:bodyPr/>
          <a:lstStyle/>
          <a:p>
            <a:r>
              <a:rPr lang="sv-FI" dirty="0" smtClean="0"/>
              <a:t>	DAGISGÅRDARNA PÅ KIMITOÖN</a:t>
            </a:r>
            <a:br>
              <a:rPr lang="sv-FI" dirty="0" smtClean="0"/>
            </a:br>
            <a:endParaRPr lang="sv-FI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276600" y="3478823"/>
            <a:ext cx="8915400" cy="1242646"/>
          </a:xfrm>
        </p:spPr>
        <p:txBody>
          <a:bodyPr/>
          <a:lstStyle/>
          <a:p>
            <a:r>
              <a:rPr lang="sv-FI" dirty="0" smtClean="0"/>
              <a:t>FURUBO DAGHEM</a:t>
            </a:r>
          </a:p>
          <a:p>
            <a:r>
              <a:rPr lang="sv-FI" dirty="0" smtClean="0"/>
              <a:t>HULTA DAGHEM</a:t>
            </a:r>
          </a:p>
          <a:p>
            <a:r>
              <a:rPr lang="sv-FI" dirty="0" smtClean="0"/>
              <a:t>SOFIA DAGHEM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94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08" y="-1294927"/>
            <a:ext cx="12297508" cy="8644038"/>
          </a:xfrm>
        </p:spPr>
      </p:pic>
    </p:spTree>
    <p:extLst>
      <p:ext uri="{BB962C8B-B14F-4D97-AF65-F5344CB8AC3E}">
        <p14:creationId xmlns:p14="http://schemas.microsoft.com/office/powerpoint/2010/main" val="40919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9315"/>
            <a:ext cx="12192000" cy="8569875"/>
          </a:xfrm>
        </p:spPr>
      </p:pic>
    </p:spTree>
    <p:extLst>
      <p:ext uri="{BB962C8B-B14F-4D97-AF65-F5344CB8AC3E}">
        <p14:creationId xmlns:p14="http://schemas.microsoft.com/office/powerpoint/2010/main" val="14678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8106"/>
            <a:ext cx="12192000" cy="8569875"/>
          </a:xfrm>
        </p:spPr>
      </p:pic>
    </p:spTree>
    <p:extLst>
      <p:ext uri="{BB962C8B-B14F-4D97-AF65-F5344CB8AC3E}">
        <p14:creationId xmlns:p14="http://schemas.microsoft.com/office/powerpoint/2010/main" val="33617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15643" y="734767"/>
            <a:ext cx="4579717" cy="1280890"/>
          </a:xfrm>
        </p:spPr>
        <p:txBody>
          <a:bodyPr/>
          <a:lstStyle/>
          <a:p>
            <a:r>
              <a:rPr lang="sv-FI" dirty="0"/>
              <a:t>	</a:t>
            </a:r>
            <a:r>
              <a:rPr lang="sv-FI" dirty="0" smtClean="0"/>
              <a:t>		TACK	!</a:t>
            </a:r>
            <a:br>
              <a:rPr lang="sv-FI" dirty="0" smtClean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96592" y="1535020"/>
            <a:ext cx="3017818" cy="51949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v-FI" sz="2600" dirty="0" smtClean="0"/>
              <a:t>HA EN RIKTGT SKÖN VÅR</a:t>
            </a:r>
            <a:endParaRPr lang="sv-FI" sz="2600" dirty="0"/>
          </a:p>
          <a:p>
            <a:pPr marL="0" indent="0" algn="ctr">
              <a:buNone/>
            </a:pPr>
            <a:endParaRPr lang="sv-FI" dirty="0" smtClean="0"/>
          </a:p>
          <a:p>
            <a:pPr marL="0" indent="0" algn="ctr">
              <a:buNone/>
            </a:pPr>
            <a:endParaRPr lang="sv-FI" dirty="0"/>
          </a:p>
          <a:p>
            <a:pPr marL="0" indent="0" algn="ctr">
              <a:buNone/>
            </a:pPr>
            <a:endParaRPr lang="sv-FI" dirty="0" smtClean="0"/>
          </a:p>
          <a:p>
            <a:pPr marL="0" indent="0" algn="ctr">
              <a:buNone/>
            </a:pPr>
            <a:endParaRPr lang="sv-FI" dirty="0"/>
          </a:p>
          <a:p>
            <a:pPr marL="0" indent="0" algn="ctr">
              <a:buNone/>
            </a:pPr>
            <a:endParaRPr lang="sv-FI" dirty="0" smtClean="0"/>
          </a:p>
          <a:p>
            <a:pPr marL="0" indent="0" algn="ctr">
              <a:buNone/>
            </a:pPr>
            <a:endParaRPr lang="sv-FI" dirty="0"/>
          </a:p>
          <a:p>
            <a:pPr marL="0" indent="0" algn="ctr">
              <a:buNone/>
            </a:pPr>
            <a:endParaRPr lang="sv-FI" dirty="0" smtClean="0"/>
          </a:p>
          <a:p>
            <a:pPr marL="0" indent="0" algn="ctr">
              <a:buNone/>
            </a:pPr>
            <a:endParaRPr lang="sv-FI" dirty="0"/>
          </a:p>
          <a:p>
            <a:pPr marL="0" indent="0" algn="ctr">
              <a:buNone/>
            </a:pPr>
            <a:endParaRPr lang="sv-FI" dirty="0" smtClean="0"/>
          </a:p>
          <a:p>
            <a:pPr marL="0" indent="0" algn="ctr">
              <a:buNone/>
            </a:pPr>
            <a:endParaRPr lang="sv-FI" dirty="0"/>
          </a:p>
          <a:p>
            <a:pPr marL="0" indent="0" algn="ctr">
              <a:buNone/>
            </a:pPr>
            <a:endParaRPr lang="sv-FI" dirty="0" smtClean="0"/>
          </a:p>
          <a:p>
            <a:pPr marL="0" indent="0" algn="ctr">
              <a:buNone/>
            </a:pPr>
            <a:endParaRPr lang="sv-FI" dirty="0" smtClean="0"/>
          </a:p>
          <a:p>
            <a:pPr marL="0" indent="0" algn="ctr">
              <a:buNone/>
            </a:pPr>
            <a:endParaRPr lang="sv-FI" sz="1400" dirty="0" smtClean="0"/>
          </a:p>
          <a:p>
            <a:pPr marL="0" indent="0" algn="ctr">
              <a:buNone/>
            </a:pPr>
            <a:endParaRPr lang="sv-FI" sz="1400" dirty="0" smtClean="0"/>
          </a:p>
          <a:p>
            <a:pPr marL="0" indent="0" algn="ctr">
              <a:buNone/>
            </a:pPr>
            <a:r>
              <a:rPr lang="sv-FI" sz="2000" dirty="0" smtClean="0"/>
              <a:t>Victoria Hagman</a:t>
            </a:r>
          </a:p>
          <a:p>
            <a:pPr marL="0" indent="0" algn="ctr">
              <a:buNone/>
            </a:pPr>
            <a:r>
              <a:rPr lang="sv-FI" sz="2000" dirty="0" smtClean="0"/>
              <a:t>VIVA Garden</a:t>
            </a:r>
          </a:p>
          <a:p>
            <a:pPr marL="0" indent="0" algn="ctr">
              <a:buNone/>
            </a:pPr>
            <a:r>
              <a:rPr lang="sv-FI" sz="2000" dirty="0" smtClean="0"/>
              <a:t>www.vivagarden.fi</a:t>
            </a:r>
            <a:endParaRPr lang="sv-FI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46" y="2216823"/>
            <a:ext cx="4972909" cy="33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REKOMMENDATIONER FÖR DAGISGÅRDEN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FI" dirty="0"/>
              <a:t>Dagisgården skall placeras i ett varmt och soligt väderstreck, däremot viktigt att det även finns </a:t>
            </a:r>
            <a:r>
              <a:rPr lang="sv-FI" dirty="0" smtClean="0"/>
              <a:t>områden som ligger i skugga under dagen</a:t>
            </a:r>
          </a:p>
          <a:p>
            <a:r>
              <a:rPr lang="sv-FI" dirty="0" smtClean="0"/>
              <a:t>50-70 m2/barn</a:t>
            </a:r>
          </a:p>
          <a:p>
            <a:r>
              <a:rPr lang="sv-FI" dirty="0" smtClean="0"/>
              <a:t>Servicetrafiken måste ha tillträde till gården</a:t>
            </a:r>
          </a:p>
          <a:p>
            <a:r>
              <a:rPr lang="sv-FI" dirty="0" smtClean="0"/>
              <a:t>Inhägnad: staketets höjd min. 120 cm, barnet skall inte själv kunna öppna porten</a:t>
            </a:r>
          </a:p>
          <a:p>
            <a:r>
              <a:rPr lang="sv-FI" dirty="0" smtClean="0"/>
              <a:t>Lekredskap som enbart är avsedda för barn</a:t>
            </a:r>
          </a:p>
          <a:p>
            <a:r>
              <a:rPr lang="sv-FI" dirty="0" smtClean="0"/>
              <a:t>Välbelyst</a:t>
            </a:r>
          </a:p>
          <a:p>
            <a:r>
              <a:rPr lang="sv-FI" dirty="0" smtClean="0"/>
              <a:t>Sikt över hela gården</a:t>
            </a:r>
          </a:p>
          <a:p>
            <a:r>
              <a:rPr lang="sv-FI" dirty="0" smtClean="0"/>
              <a:t>Skyddssand (</a:t>
            </a:r>
            <a:r>
              <a:rPr lang="sv-FI" dirty="0" err="1" smtClean="0"/>
              <a:t>turvahiekka</a:t>
            </a:r>
            <a:r>
              <a:rPr lang="sv-FI" dirty="0" smtClean="0"/>
              <a:t>), kornstorlek 1-8 mm</a:t>
            </a:r>
          </a:p>
          <a:p>
            <a:pPr lvl="1"/>
            <a:r>
              <a:rPr lang="sv-FI" dirty="0" smtClean="0"/>
              <a:t>Varje redskap har egna rekommendationer för hur stor ytan skall vara</a:t>
            </a:r>
          </a:p>
          <a:p>
            <a:pPr lvl="1"/>
            <a:r>
              <a:rPr lang="sv-FI" dirty="0" smtClean="0"/>
              <a:t>30 cm tjockt lager om fallhöjden är 1-2 m, 40 cm om fallhöjden är 2-3 m</a:t>
            </a:r>
          </a:p>
          <a:p>
            <a:pPr lvl="1"/>
            <a:endParaRPr lang="sv-FI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9980763" y="63231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400" dirty="0" smtClean="0"/>
              <a:t>VIVA Garden 2017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16120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39388"/>
          </a:xfrm>
        </p:spPr>
        <p:txBody>
          <a:bodyPr/>
          <a:lstStyle/>
          <a:p>
            <a:r>
              <a:rPr lang="sv-FI" dirty="0" smtClean="0"/>
              <a:t>INDELNINGEN AV DAGISGÅRDEN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33937" y="2387801"/>
            <a:ext cx="8915400" cy="3777622"/>
          </a:xfrm>
        </p:spPr>
        <p:txBody>
          <a:bodyPr/>
          <a:lstStyle/>
          <a:p>
            <a:r>
              <a:rPr lang="sv-FI" dirty="0" smtClean="0"/>
              <a:t>1. En trygg zon	2. </a:t>
            </a:r>
            <a:r>
              <a:rPr lang="sv-FI" dirty="0" err="1" smtClean="0"/>
              <a:t>Lekzon</a:t>
            </a:r>
            <a:r>
              <a:rPr lang="sv-FI" dirty="0" smtClean="0"/>
              <a:t>	3. </a:t>
            </a:r>
            <a:r>
              <a:rPr lang="sv-FI" dirty="0" err="1" smtClean="0"/>
              <a:t>Vildzon</a:t>
            </a:r>
            <a:endParaRPr lang="sv-FI" dirty="0" smtClean="0"/>
          </a:p>
          <a:p>
            <a:r>
              <a:rPr lang="sv-FI" dirty="0" err="1" smtClean="0"/>
              <a:t>Lekyta</a:t>
            </a:r>
            <a:r>
              <a:rPr lang="sv-FI" dirty="0" smtClean="0"/>
              <a:t>/spelyta 6x10 m</a:t>
            </a:r>
          </a:p>
          <a:p>
            <a:r>
              <a:rPr lang="sv-FI" dirty="0" smtClean="0"/>
              <a:t>Sol och skugga</a:t>
            </a:r>
          </a:p>
          <a:p>
            <a:r>
              <a:rPr lang="sv-FI" dirty="0" smtClean="0"/>
              <a:t>Varierande gård med olika rum</a:t>
            </a:r>
          </a:p>
          <a:p>
            <a:r>
              <a:rPr lang="sv-FI" dirty="0" smtClean="0"/>
              <a:t>Ojämn terräng</a:t>
            </a:r>
          </a:p>
          <a:p>
            <a:r>
              <a:rPr lang="sv-FI" dirty="0" err="1" smtClean="0"/>
              <a:t>Ytmaterialet</a:t>
            </a:r>
            <a:r>
              <a:rPr lang="sv-FI" dirty="0" smtClean="0"/>
              <a:t> framför ingången till byggnaden</a:t>
            </a:r>
            <a:endParaRPr lang="sv-FI" dirty="0"/>
          </a:p>
        </p:txBody>
      </p:sp>
      <p:pic>
        <p:nvPicPr>
          <p:cNvPr id="4" name="Bildobjekt 3" descr="Solskydd-med-sandlåda-för-barnen-med-stort-ta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86" y="2387801"/>
            <a:ext cx="3563770" cy="2529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10266349" y="6371242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sp>
        <p:nvSpPr>
          <p:cNvPr id="6" name="Rektangel 5"/>
          <p:cNvSpPr/>
          <p:nvPr/>
        </p:nvSpPr>
        <p:spPr>
          <a:xfrm>
            <a:off x="9397189" y="4970236"/>
            <a:ext cx="2470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 smtClean="0"/>
              <a:t>Solskydd, UTFORM, Sverige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19554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5" y="1630391"/>
            <a:ext cx="6939264" cy="4589253"/>
          </a:xfrm>
        </p:spPr>
        <p:txBody>
          <a:bodyPr>
            <a:normAutofit lnSpcReduction="10000"/>
          </a:bodyPr>
          <a:lstStyle/>
          <a:p>
            <a:r>
              <a:rPr lang="sv-FI" dirty="0" smtClean="0"/>
              <a:t>Varierande växter för att göra gården mera intressant för barnen men även för att främja den biologiska mångfalden</a:t>
            </a:r>
          </a:p>
          <a:p>
            <a:r>
              <a:rPr lang="sv-FI" dirty="0" smtClean="0"/>
              <a:t>Växterna fungerar som solskydd, vindskydd och bullerskydd</a:t>
            </a:r>
          </a:p>
          <a:p>
            <a:r>
              <a:rPr lang="sv-FI" dirty="0" smtClean="0"/>
              <a:t>Dagisgården skall inte innehålla giftiga och taggiga växter</a:t>
            </a:r>
            <a:endParaRPr lang="sv-FI" dirty="0"/>
          </a:p>
          <a:p>
            <a:r>
              <a:rPr lang="sv-FI" dirty="0" smtClean="0"/>
              <a:t>Växterna skall vara tåliga och snabbväxande</a:t>
            </a:r>
          </a:p>
          <a:p>
            <a:r>
              <a:rPr lang="sv-FI" dirty="0" smtClean="0"/>
              <a:t>Ätbara växter</a:t>
            </a:r>
          </a:p>
          <a:p>
            <a:r>
              <a:rPr lang="sv-FI" dirty="0" smtClean="0"/>
              <a:t>Växter som stimulerar sinnena</a:t>
            </a:r>
          </a:p>
          <a:p>
            <a:pPr lvl="1"/>
            <a:r>
              <a:rPr lang="sv-FI" dirty="0" err="1" smtClean="0"/>
              <a:t>Lammöra</a:t>
            </a:r>
            <a:r>
              <a:rPr lang="sv-FI" dirty="0" smtClean="0"/>
              <a:t>, härligt mjuka blad att känna på</a:t>
            </a:r>
          </a:p>
          <a:p>
            <a:pPr lvl="1"/>
            <a:r>
              <a:rPr lang="sv-FI" dirty="0" smtClean="0"/>
              <a:t>Prydnadsgräs som rasslar i vinden</a:t>
            </a:r>
          </a:p>
          <a:p>
            <a:pPr lvl="1"/>
            <a:r>
              <a:rPr lang="sv-FI" dirty="0" smtClean="0"/>
              <a:t>Syrenblomman som doftar så gott</a:t>
            </a:r>
          </a:p>
          <a:p>
            <a:pPr lvl="1"/>
            <a:r>
              <a:rPr lang="sv-FI" dirty="0"/>
              <a:t>F</a:t>
            </a:r>
            <a:r>
              <a:rPr lang="sv-FI" dirty="0" smtClean="0"/>
              <a:t>ärgsprakande höstfärger att se på</a:t>
            </a:r>
          </a:p>
        </p:txBody>
      </p:sp>
      <p:pic>
        <p:nvPicPr>
          <p:cNvPr id="1026" name="Picture 2" descr="Bildres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532" y="1238567"/>
            <a:ext cx="1911737" cy="19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resultat för palmus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295" y="3214688"/>
            <a:ext cx="1894209" cy="142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ör amelanch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40" y="4699729"/>
            <a:ext cx="1914764" cy="19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1447278" y="6460604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</p:spTree>
    <p:extLst>
      <p:ext uri="{BB962C8B-B14F-4D97-AF65-F5344CB8AC3E}">
        <p14:creationId xmlns:p14="http://schemas.microsoft.com/office/powerpoint/2010/main" val="1692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ldresultat för beskära ä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242" y="3688094"/>
            <a:ext cx="2139350" cy="30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6" y="1630391"/>
            <a:ext cx="4359966" cy="4589253"/>
          </a:xfrm>
        </p:spPr>
        <p:txBody>
          <a:bodyPr>
            <a:normAutofit/>
          </a:bodyPr>
          <a:lstStyle/>
          <a:p>
            <a:r>
              <a:rPr lang="sv-FI" sz="1400" dirty="0" smtClean="0"/>
              <a:t>Växterna som presenteras nedan är de som jag föreslagit till dagisgårdarna.</a:t>
            </a:r>
          </a:p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 smtClean="0"/>
              <a:t>Äppelträd, </a:t>
            </a:r>
            <a:r>
              <a:rPr lang="sv-FI" sz="1400" i="1" dirty="0" err="1" smtClean="0"/>
              <a:t>Malus</a:t>
            </a:r>
            <a:r>
              <a:rPr lang="sv-FI" sz="1400" i="1" dirty="0" smtClean="0"/>
              <a:t> </a:t>
            </a:r>
            <a:r>
              <a:rPr lang="sv-FI" sz="1400" i="1" dirty="0" err="1" smtClean="0"/>
              <a:t>domestica</a:t>
            </a:r>
            <a:endParaRPr lang="sv-FI" sz="1400" i="1" dirty="0" smtClean="0"/>
          </a:p>
          <a:p>
            <a:pPr lvl="1"/>
            <a:r>
              <a:rPr lang="sv-FI" sz="1400" dirty="0" smtClean="0"/>
              <a:t>Planteras på våren eller hösten, gräv en fyrkantig grop</a:t>
            </a:r>
          </a:p>
          <a:p>
            <a:pPr lvl="1"/>
            <a:r>
              <a:rPr lang="sv-FI" sz="1400" dirty="0" smtClean="0"/>
              <a:t>Stöd det nyplanterade trädet med två störar så att vinden inte stör dess etablering</a:t>
            </a:r>
          </a:p>
          <a:p>
            <a:pPr lvl="1"/>
            <a:r>
              <a:rPr lang="sv-FI" sz="1400" dirty="0" smtClean="0"/>
              <a:t>Första beskärningen görs under följande vår</a:t>
            </a:r>
          </a:p>
          <a:p>
            <a:pPr lvl="1"/>
            <a:r>
              <a:rPr lang="sv-FI" sz="1400" dirty="0"/>
              <a:t> </a:t>
            </a:r>
            <a:r>
              <a:rPr lang="sv-FI" sz="1400" dirty="0" smtClean="0"/>
              <a:t>Sommaräpple ’</a:t>
            </a:r>
            <a:r>
              <a:rPr lang="sv-FI" sz="1400" dirty="0" err="1" smtClean="0"/>
              <a:t>Valkeakuulas</a:t>
            </a:r>
            <a:r>
              <a:rPr lang="sv-FI" sz="1400" dirty="0" smtClean="0"/>
              <a:t>’ är en bra pollinerare</a:t>
            </a:r>
          </a:p>
          <a:p>
            <a:pPr lvl="1"/>
            <a:endParaRPr lang="sv-FI" dirty="0" smtClean="0"/>
          </a:p>
        </p:txBody>
      </p:sp>
      <p:pic>
        <p:nvPicPr>
          <p:cNvPr id="2050" name="Picture 2" descr="Bildresultat för beskära ä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51" y="1217829"/>
            <a:ext cx="3926541" cy="30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sp>
        <p:nvSpPr>
          <p:cNvPr id="9" name="Rektangel 8"/>
          <p:cNvSpPr/>
          <p:nvPr/>
        </p:nvSpPr>
        <p:spPr>
          <a:xfrm>
            <a:off x="7232437" y="6407700"/>
            <a:ext cx="18598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100" dirty="0" smtClean="0"/>
              <a:t>Beskärning av äppelträd</a:t>
            </a:r>
            <a:endParaRPr lang="sv-FI" sz="1100" dirty="0"/>
          </a:p>
        </p:txBody>
      </p:sp>
    </p:spTree>
    <p:extLst>
      <p:ext uri="{BB962C8B-B14F-4D97-AF65-F5344CB8AC3E}">
        <p14:creationId xmlns:p14="http://schemas.microsoft.com/office/powerpoint/2010/main" val="12122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6" y="1630391"/>
            <a:ext cx="4359966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 smtClean="0"/>
              <a:t>Finnoxel, </a:t>
            </a:r>
            <a:r>
              <a:rPr lang="sv-FI" sz="1400" i="1" dirty="0" err="1" smtClean="0"/>
              <a:t>Sorbus</a:t>
            </a:r>
            <a:r>
              <a:rPr lang="sv-FI" sz="1400" i="1" dirty="0" smtClean="0"/>
              <a:t> hybrida</a:t>
            </a:r>
          </a:p>
          <a:p>
            <a:pPr lvl="1"/>
            <a:r>
              <a:rPr lang="sv-FI" sz="1400" dirty="0" smtClean="0"/>
              <a:t>Snabbväxande träd, höjd 4-10 m</a:t>
            </a:r>
          </a:p>
          <a:p>
            <a:pPr lvl="1"/>
            <a:r>
              <a:rPr lang="sv-FI" sz="1400" dirty="0" smtClean="0"/>
              <a:t>Blommar på våren, bildar bär på hösten</a:t>
            </a:r>
          </a:p>
          <a:p>
            <a:pPr lvl="1"/>
            <a:r>
              <a:rPr lang="sv-FI" sz="1400" dirty="0" smtClean="0"/>
              <a:t>Planteras på våren eller hösten, gräv en fyrkantig grop</a:t>
            </a:r>
          </a:p>
          <a:p>
            <a:pPr lvl="1"/>
            <a:r>
              <a:rPr lang="sv-FI" sz="1400" dirty="0" smtClean="0"/>
              <a:t>Stöd det nyplanterade trädet med två störar så att vinden inte stör dess etablering</a:t>
            </a:r>
          </a:p>
          <a:p>
            <a:pPr lvl="1"/>
            <a:r>
              <a:rPr lang="sv-FI" sz="1400" dirty="0" smtClean="0"/>
              <a:t>Vill lätt bli storvuxen buske, beskär därför bort de lägsta tävlande grenarna.</a:t>
            </a:r>
          </a:p>
          <a:p>
            <a:pPr lvl="1"/>
            <a:r>
              <a:rPr lang="sv-FI" sz="1400" dirty="0" smtClean="0"/>
              <a:t>Tål beskärning bra</a:t>
            </a:r>
          </a:p>
          <a:p>
            <a:pPr lvl="1"/>
            <a:endParaRPr lang="sv-FI" dirty="0" smtClean="0"/>
          </a:p>
        </p:txBody>
      </p:sp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3074" name="Picture 2" descr="Bildresultat för sorbus hyb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14" y="1630391"/>
            <a:ext cx="1866655" cy="24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resultat för sorbus hybr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14" y="4274314"/>
            <a:ext cx="2438155" cy="213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5" y="1630391"/>
            <a:ext cx="4843045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 smtClean="0"/>
              <a:t>Bärhäggmispel (</a:t>
            </a:r>
            <a:r>
              <a:rPr lang="sv-FI" sz="1400" dirty="0" err="1" smtClean="0"/>
              <a:t>saskatoon</a:t>
            </a:r>
            <a:r>
              <a:rPr lang="sv-FI" sz="1400" dirty="0" smtClean="0"/>
              <a:t>), </a:t>
            </a:r>
            <a:r>
              <a:rPr lang="sv-FI" sz="1400" i="1" dirty="0" err="1"/>
              <a:t>Amelanchier</a:t>
            </a:r>
            <a:r>
              <a:rPr lang="sv-FI" sz="1400" i="1" dirty="0"/>
              <a:t> </a:t>
            </a:r>
            <a:r>
              <a:rPr lang="sv-FI" sz="1400" i="1" dirty="0" err="1" smtClean="0"/>
              <a:t>alnifolia</a:t>
            </a:r>
            <a:endParaRPr lang="sv-FI" sz="1400" i="1" dirty="0" smtClean="0"/>
          </a:p>
          <a:p>
            <a:pPr lvl="1"/>
            <a:r>
              <a:rPr lang="sv-FI" sz="1400" dirty="0" smtClean="0"/>
              <a:t>Stor buske med fin höstfärg, höjd ca 2-5 m</a:t>
            </a:r>
          </a:p>
          <a:p>
            <a:pPr lvl="1"/>
            <a:r>
              <a:rPr lang="sv-FI" sz="1400" dirty="0" smtClean="0"/>
              <a:t>Vita blommor på våren, mörkblåa bär med smak av blåbär på hösten</a:t>
            </a:r>
          </a:p>
          <a:p>
            <a:pPr lvl="1"/>
            <a:r>
              <a:rPr lang="sv-FI" sz="1400" dirty="0" smtClean="0"/>
              <a:t>Beskärs tidigt på våren (mars</a:t>
            </a:r>
            <a:r>
              <a:rPr lang="sv-FI" sz="1400" dirty="0"/>
              <a:t>-</a:t>
            </a:r>
            <a:r>
              <a:rPr lang="sv-FI" sz="1400" dirty="0" smtClean="0"/>
              <a:t> april) genom att gallra bort äldre grenar</a:t>
            </a:r>
            <a:endParaRPr lang="sv-FI" sz="1400" dirty="0"/>
          </a:p>
          <a:p>
            <a:r>
              <a:rPr lang="sv-FI" sz="1400" dirty="0" err="1" smtClean="0"/>
              <a:t>Ginnalalönn</a:t>
            </a:r>
            <a:r>
              <a:rPr lang="sv-FI" sz="1400" dirty="0" smtClean="0"/>
              <a:t>, </a:t>
            </a:r>
            <a:r>
              <a:rPr lang="sv-FI" sz="1400" i="1" dirty="0" smtClean="0"/>
              <a:t>Acer </a:t>
            </a:r>
            <a:r>
              <a:rPr lang="sv-FI" sz="1400" i="1" dirty="0" err="1" smtClean="0"/>
              <a:t>tataricum</a:t>
            </a:r>
            <a:r>
              <a:rPr lang="sv-FI" sz="1400" i="1" dirty="0" smtClean="0"/>
              <a:t> var. </a:t>
            </a:r>
            <a:r>
              <a:rPr lang="sv-FI" sz="1400" i="1" dirty="0" err="1" smtClean="0"/>
              <a:t>ginnala</a:t>
            </a:r>
            <a:endParaRPr lang="sv-FI" sz="1400" i="1" dirty="0" smtClean="0"/>
          </a:p>
          <a:p>
            <a:pPr lvl="1"/>
            <a:r>
              <a:rPr lang="sv-FI" sz="1400" dirty="0" smtClean="0"/>
              <a:t>Storvuxen buske eller ett litet träd, höjd 3-5 m</a:t>
            </a:r>
          </a:p>
          <a:p>
            <a:pPr lvl="1"/>
            <a:r>
              <a:rPr lang="sv-FI" sz="1400" dirty="0" smtClean="0"/>
              <a:t>Tålig, snabbväxande och fin höstfärg</a:t>
            </a:r>
          </a:p>
          <a:p>
            <a:pPr lvl="1"/>
            <a:r>
              <a:rPr lang="sv-FI" sz="1400" dirty="0" smtClean="0"/>
              <a:t>Beskärs under JAS perioden (Juli-augusti-september), men kräver </a:t>
            </a:r>
            <a:r>
              <a:rPr lang="sv-FI" sz="1400" dirty="0"/>
              <a:t>sällan </a:t>
            </a:r>
            <a:r>
              <a:rPr lang="sv-FI" sz="1400" dirty="0" smtClean="0"/>
              <a:t>beskärning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1026" name="Picture 2" descr="http://suomalainentaimi.fi/wp/wp-content/uploads/2011/05/marjatuomipihl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72" y="1630391"/>
            <a:ext cx="2489270" cy="23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uomalainentaimi.fi/wp/wp-content/uploads/2011/03/mongolianvaahtera_syysv%C3%A4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72" y="4037163"/>
            <a:ext cx="2508568" cy="25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437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						NATUREN PÅ DAGISGÅRDEN</a:t>
            </a:r>
            <a:br>
              <a:rPr lang="sv-FI" dirty="0" smtClean="0"/>
            </a:br>
            <a:r>
              <a:rPr lang="sv-FI" sz="2700" dirty="0" smtClean="0"/>
              <a:t>BARNVÄNLIGA VÄXTER</a:t>
            </a:r>
            <a:endParaRPr lang="sv-FI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5" y="1630391"/>
            <a:ext cx="4566999" cy="458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1400" dirty="0" smtClean="0"/>
          </a:p>
          <a:p>
            <a:r>
              <a:rPr lang="sv-FI" sz="1400" dirty="0" smtClean="0"/>
              <a:t>Vitbrokig kornell, </a:t>
            </a:r>
            <a:r>
              <a:rPr lang="sv-FI" sz="1400" i="1" dirty="0" err="1" smtClean="0"/>
              <a:t>Cornus</a:t>
            </a:r>
            <a:r>
              <a:rPr lang="sv-FI" sz="1400" i="1" dirty="0" smtClean="0"/>
              <a:t> alba </a:t>
            </a:r>
            <a:r>
              <a:rPr lang="sv-FI" sz="1400" dirty="0" smtClean="0"/>
              <a:t>’</a:t>
            </a:r>
            <a:r>
              <a:rPr lang="sv-FI" sz="1400" dirty="0" err="1" smtClean="0"/>
              <a:t>Ivory</a:t>
            </a:r>
            <a:r>
              <a:rPr lang="sv-FI" sz="1400" dirty="0" smtClean="0"/>
              <a:t> Halo’</a:t>
            </a:r>
          </a:p>
          <a:p>
            <a:pPr lvl="1"/>
            <a:r>
              <a:rPr lang="sv-FI" sz="1400" dirty="0" smtClean="0"/>
              <a:t>Tät buske, höjd 1,5 m</a:t>
            </a:r>
          </a:p>
          <a:p>
            <a:pPr lvl="1"/>
            <a:r>
              <a:rPr lang="sv-FI" sz="1400" dirty="0" smtClean="0"/>
              <a:t>Silvervit bladkant, vackert rött grenverk på vinter</a:t>
            </a:r>
          </a:p>
          <a:p>
            <a:pPr lvl="1"/>
            <a:r>
              <a:rPr lang="sv-FI" sz="1400" dirty="0" smtClean="0"/>
              <a:t>Beskärs på vårvintern, tål även total nedskärning</a:t>
            </a:r>
            <a:endParaRPr lang="sv-FI" sz="1400" dirty="0"/>
          </a:p>
          <a:p>
            <a:r>
              <a:rPr lang="sv-FI" sz="1400" dirty="0" smtClean="0"/>
              <a:t>Hassel, </a:t>
            </a:r>
            <a:r>
              <a:rPr lang="sv-FI" sz="1400" i="1" dirty="0" err="1" smtClean="0"/>
              <a:t>Corylus</a:t>
            </a:r>
            <a:r>
              <a:rPr lang="sv-FI" sz="1400" i="1" dirty="0" smtClean="0"/>
              <a:t> avellana</a:t>
            </a:r>
          </a:p>
          <a:p>
            <a:pPr lvl="1"/>
            <a:r>
              <a:rPr lang="sv-FI" sz="1400" dirty="0" smtClean="0"/>
              <a:t>Storvuxen buske, höjd 3-5 m</a:t>
            </a:r>
          </a:p>
          <a:p>
            <a:pPr lvl="1"/>
            <a:r>
              <a:rPr lang="sv-FI" sz="1400" dirty="0" smtClean="0"/>
              <a:t>Tål att klättra i redan efter något år.</a:t>
            </a:r>
          </a:p>
          <a:p>
            <a:pPr lvl="1"/>
            <a:r>
              <a:rPr lang="sv-FI" sz="1400" dirty="0" smtClean="0"/>
              <a:t>Trivs även i skuggiga lägen</a:t>
            </a:r>
          </a:p>
          <a:p>
            <a:pPr lvl="1"/>
            <a:r>
              <a:rPr lang="sv-FI" sz="1400" dirty="0" smtClean="0"/>
              <a:t>Beskärs på senvintern/vårvintern genom att avlägsna äldre grenar, men kräver </a:t>
            </a:r>
            <a:r>
              <a:rPr lang="sv-FI" sz="1400" dirty="0"/>
              <a:t>sällan </a:t>
            </a:r>
            <a:r>
              <a:rPr lang="sv-FI" sz="1400" dirty="0" smtClean="0"/>
              <a:t>beskärning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1512252" y="6407700"/>
            <a:ext cx="1792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1400" dirty="0"/>
              <a:t>VIVA Garden 2017</a:t>
            </a:r>
          </a:p>
        </p:txBody>
      </p:sp>
      <p:pic>
        <p:nvPicPr>
          <p:cNvPr id="2050" name="Picture 2" descr="Bildresultat för cornus ivory h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93" y="1518248"/>
            <a:ext cx="2497347" cy="24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rad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78" y="4162248"/>
            <a:ext cx="3366534" cy="224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463</TotalTime>
  <Words>1203</Words>
  <Application>Microsoft Office PowerPoint</Application>
  <PresentationFormat>Anpassad</PresentationFormat>
  <Paragraphs>212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Slinga</vt:lpstr>
      <vt:lpstr>TRIVSAM DAGISGÅRD MED BARNVÄNLIGA VÄXTER</vt:lpstr>
      <vt:lpstr>INNEHÅLL</vt:lpstr>
      <vt:lpstr>REKOMMENDATIONER FÖR DAGISGÅRDEN</vt:lpstr>
      <vt:lpstr>INDELNINGEN AV DAGISGÅRDEN</vt:lpstr>
      <vt:lpstr>      NATUREN PÅ DAGISGÅRDEN BARNVÄNLIGA VÄXTER</vt:lpstr>
      <vt:lpstr>      NATUREN PÅ DAGISGÅRDEN BARNVÄNLIGA VÄXTER</vt:lpstr>
      <vt:lpstr>      NATUREN PÅ DAGISGÅRDEN BARNVÄNLIGA VÄXTER</vt:lpstr>
      <vt:lpstr>      NATUREN PÅ DAGISGÅRDEN BARNVÄNLIGA VÄXTER</vt:lpstr>
      <vt:lpstr>      NATUREN PÅ DAGISGÅRDEN BARNVÄNLIGA VÄXTER</vt:lpstr>
      <vt:lpstr>      NATUREN PÅ DAGISGÅRDEN BARNVÄNLIGA VÄXTER</vt:lpstr>
      <vt:lpstr>      NATUREN PÅ DAGISGÅRDEN BARNVÄNLIGA VÄXTER</vt:lpstr>
      <vt:lpstr>      NATUREN PÅ DAGISGÅRDEN BARNVÄNLIGA VÄXTER</vt:lpstr>
      <vt:lpstr>      NATUREN PÅ DAGISGÅRDEN BARNVÄNLIGA VÄXTER</vt:lpstr>
      <vt:lpstr>      NATUREN PÅ DAGISGÅRDEN  PLANTERING</vt:lpstr>
      <vt:lpstr>      NATUREN PÅ DAGISGÅRDEN  ODLINGSLÅDOR/PALLKRAGAR </vt:lpstr>
      <vt:lpstr>      NATUREN PÅ DAGISGÅRDEN  KOMPOSTERING </vt:lpstr>
      <vt:lpstr>      NATUREN PÅ DAGISGÅRDEN  DJUR OCH INSEKTER </vt:lpstr>
      <vt:lpstr>IDÉER TILL LEK OCH AKTIVITET</vt:lpstr>
      <vt:lpstr>IDÉER TILL LEK OCH AKTIVITET</vt:lpstr>
      <vt:lpstr>IDÉER TILL LEK OCH AKTIVITET</vt:lpstr>
      <vt:lpstr> DAGISGÅRDARNA PÅ KIMITOÖN </vt:lpstr>
      <vt:lpstr>PowerPoint-presentation</vt:lpstr>
      <vt:lpstr>PowerPoint-presentation</vt:lpstr>
      <vt:lpstr>PowerPoint-presentation</vt:lpstr>
      <vt:lpstr>   TACK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TRIVSAM DAGISGÅRD MED BARNVÄNLIGA VÄXTER</dc:title>
  <dc:creator>Henrik Hagman</dc:creator>
  <cp:lastModifiedBy>Fagerlund Susann</cp:lastModifiedBy>
  <cp:revision>81</cp:revision>
  <dcterms:created xsi:type="dcterms:W3CDTF">2017-03-16T12:12:54Z</dcterms:created>
  <dcterms:modified xsi:type="dcterms:W3CDTF">2017-08-04T08:58:34Z</dcterms:modified>
</cp:coreProperties>
</file>