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60" r:id="rId6"/>
  </p:sldMasterIdLst>
  <p:notesMasterIdLst>
    <p:notesMasterId r:id="rId44"/>
  </p:notesMasterIdLst>
  <p:sldIdLst>
    <p:sldId id="289" r:id="rId7"/>
    <p:sldId id="303" r:id="rId8"/>
    <p:sldId id="305" r:id="rId9"/>
    <p:sldId id="306" r:id="rId10"/>
    <p:sldId id="256" r:id="rId11"/>
    <p:sldId id="257" r:id="rId12"/>
    <p:sldId id="298" r:id="rId13"/>
    <p:sldId id="296" r:id="rId14"/>
    <p:sldId id="309" r:id="rId15"/>
    <p:sldId id="279" r:id="rId16"/>
    <p:sldId id="272" r:id="rId17"/>
    <p:sldId id="270" r:id="rId18"/>
    <p:sldId id="287" r:id="rId19"/>
    <p:sldId id="310" r:id="rId20"/>
    <p:sldId id="280" r:id="rId21"/>
    <p:sldId id="301" r:id="rId22"/>
    <p:sldId id="281" r:id="rId23"/>
    <p:sldId id="282" r:id="rId24"/>
    <p:sldId id="284" r:id="rId25"/>
    <p:sldId id="283" r:id="rId26"/>
    <p:sldId id="286" r:id="rId27"/>
    <p:sldId id="285" r:id="rId28"/>
    <p:sldId id="311" r:id="rId29"/>
    <p:sldId id="290" r:id="rId30"/>
    <p:sldId id="291" r:id="rId31"/>
    <p:sldId id="292" r:id="rId32"/>
    <p:sldId id="293" r:id="rId33"/>
    <p:sldId id="294" r:id="rId34"/>
    <p:sldId id="295" r:id="rId35"/>
    <p:sldId id="274" r:id="rId36"/>
    <p:sldId id="276" r:id="rId37"/>
    <p:sldId id="302" r:id="rId38"/>
    <p:sldId id="300" r:id="rId39"/>
    <p:sldId id="304" r:id="rId40"/>
    <p:sldId id="307" r:id="rId41"/>
    <p:sldId id="277" r:id="rId42"/>
    <p:sldId id="288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2A228-6C8F-4F8C-96A4-0B787232F937}" v="3669" dt="2023-12-07T13:49:05.098"/>
    <p1510:client id="{9B42AE7E-EDB6-4D1A-9488-855444150D70}" v="530" dt="2023-12-07T12:54:48.261"/>
    <p1510:client id="{BA7C36F5-696F-402D-A69C-D178AC0A2025}" v="421" dt="2023-12-07T20:38:27.034"/>
    <p1510:client id="{D4C3284D-5F1D-98F4-E825-C5C677360B2E}" v="535" dt="2023-12-07T20:38:06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06D1-D3F3-490C-984F-DFBC5646C41F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DBE4C-BED6-4D0B-9227-EA4BA3F746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56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246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Mielipidejana luokkaan tai käytävälle.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922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Tässä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tulee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kerrattua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käsitteitä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Lisäksi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uusia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nimiä</a:t>
            </a:r>
            <a:r>
              <a:rPr lang="en-US">
                <a:cs typeface="Calibri"/>
              </a:rPr>
              <a:t> jo </a:t>
            </a:r>
            <a:r>
              <a:rPr lang="en-US" err="1">
                <a:cs typeface="Calibri"/>
              </a:rPr>
              <a:t>vanhoille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tuottajat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autotrofit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Lajiesittely</a:t>
            </a:r>
            <a:r>
              <a:rPr lang="en-US">
                <a:cs typeface="Calibri"/>
                <a:sym typeface="Wingdings" panose="05000000000000000000" pitchFamily="2" charset="2"/>
              </a:rPr>
              <a:t> </a:t>
            </a:r>
            <a:r>
              <a:rPr lang="en-US" err="1">
                <a:cs typeface="Calibri"/>
                <a:sym typeface="Wingdings" panose="05000000000000000000" pitchFamily="2" charset="2"/>
              </a:rPr>
              <a:t>liittyy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seuraavan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dian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videoon</a:t>
            </a:r>
            <a:r>
              <a:rPr lang="en-US">
                <a:cs typeface="Calibri"/>
                <a:sym typeface="Wingdings" panose="05000000000000000000" pitchFamily="2" charset="2"/>
              </a:rPr>
              <a:t>! </a:t>
            </a:r>
            <a:r>
              <a:rPr lang="en-US" err="1">
                <a:cs typeface="Calibri"/>
                <a:sym typeface="Wingdings" panose="05000000000000000000" pitchFamily="2" charset="2"/>
              </a:rPr>
              <a:t>Termi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extremofiili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avattava</a:t>
            </a:r>
            <a:r>
              <a:rPr lang="en-US">
                <a:cs typeface="Calibri"/>
                <a:sym typeface="Wingdings" panose="05000000000000000000" pitchFamily="2" charset="2"/>
              </a:rPr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Partamato: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Suurin osa madosta on pysyvästi eläimen ympärilleen erittämän putken sisällä.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Ainoa putken ulkopuolelle tuleva osa on punainen kidus, jonka väri aiheutuu pitkälle erikoistuneesta hemoglobiinista, joka kykenee sitomaan sekä happea että rikkiä.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Tämän kanssa elää symbioosissa bakteeri, joka tuottaa energiaa </a:t>
            </a:r>
            <a:r>
              <a:rPr lang="fi-FI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kemosynteesin</a:t>
            </a:r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 avulla. 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052B5-A2BE-4D19-A9E9-EB98423E91EF}" type="slidenum"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799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Tässä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tulee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kerrattua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käsitteitä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Lisäksi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uusia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nimiä</a:t>
            </a:r>
            <a:r>
              <a:rPr lang="en-US">
                <a:cs typeface="Calibri"/>
              </a:rPr>
              <a:t> jo </a:t>
            </a:r>
            <a:r>
              <a:rPr lang="en-US" err="1">
                <a:cs typeface="Calibri"/>
              </a:rPr>
              <a:t>vanhoille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tuottajat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autotrofit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Lajiesittely</a:t>
            </a:r>
            <a:r>
              <a:rPr lang="en-US">
                <a:cs typeface="Calibri"/>
                <a:sym typeface="Wingdings" panose="05000000000000000000" pitchFamily="2" charset="2"/>
              </a:rPr>
              <a:t> </a:t>
            </a:r>
            <a:r>
              <a:rPr lang="en-US" err="1">
                <a:cs typeface="Calibri"/>
                <a:sym typeface="Wingdings" panose="05000000000000000000" pitchFamily="2" charset="2"/>
              </a:rPr>
              <a:t>liittyy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seuraavan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dian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videoon</a:t>
            </a:r>
            <a:r>
              <a:rPr lang="en-US">
                <a:cs typeface="Calibri"/>
                <a:sym typeface="Wingdings" panose="05000000000000000000" pitchFamily="2" charset="2"/>
              </a:rPr>
              <a:t>! </a:t>
            </a:r>
            <a:r>
              <a:rPr lang="en-US" err="1">
                <a:cs typeface="Calibri"/>
                <a:sym typeface="Wingdings" panose="05000000000000000000" pitchFamily="2" charset="2"/>
              </a:rPr>
              <a:t>Termi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extremofiili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avattava</a:t>
            </a:r>
            <a:r>
              <a:rPr lang="en-US">
                <a:cs typeface="Calibri"/>
                <a:sym typeface="Wingdings" panose="05000000000000000000" pitchFamily="2" charset="2"/>
              </a:rPr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Partamato: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Suurin osa madosta on pysyvästi eläimen ympärilleen erittämän putken sisällä.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Ainoa putken ulkopuolelle tuleva osa on punainen kidus, jonka väri aiheutuu pitkälle erikoistuneesta hemoglobiinista, joka kykenee sitomaan sekä happea että rikkiä.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Tämän kanssa elää symbioosissa bakteeri, joka tuottaa energiaa </a:t>
            </a:r>
            <a:r>
              <a:rPr lang="fi-FI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kemosynteesin</a:t>
            </a:r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 avulla. 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052B5-A2BE-4D19-A9E9-EB98423E91EF}" type="slidenum"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968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Tässä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tulee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kerrattua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käsitteitä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Lisäksi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uusia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nimiä</a:t>
            </a:r>
            <a:r>
              <a:rPr lang="en-US">
                <a:cs typeface="Calibri"/>
              </a:rPr>
              <a:t> jo </a:t>
            </a:r>
            <a:r>
              <a:rPr lang="en-US" err="1">
                <a:cs typeface="Calibri"/>
              </a:rPr>
              <a:t>vanhoille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tuottajat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autotrofit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Lajiesittely</a:t>
            </a:r>
            <a:r>
              <a:rPr lang="en-US">
                <a:cs typeface="Calibri"/>
                <a:sym typeface="Wingdings" panose="05000000000000000000" pitchFamily="2" charset="2"/>
              </a:rPr>
              <a:t> </a:t>
            </a:r>
            <a:r>
              <a:rPr lang="en-US" err="1">
                <a:cs typeface="Calibri"/>
                <a:sym typeface="Wingdings" panose="05000000000000000000" pitchFamily="2" charset="2"/>
              </a:rPr>
              <a:t>liittyy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seuraavan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dian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videoon</a:t>
            </a:r>
            <a:r>
              <a:rPr lang="en-US">
                <a:cs typeface="Calibri"/>
                <a:sym typeface="Wingdings" panose="05000000000000000000" pitchFamily="2" charset="2"/>
              </a:rPr>
              <a:t>! </a:t>
            </a:r>
            <a:r>
              <a:rPr lang="en-US" err="1">
                <a:cs typeface="Calibri"/>
                <a:sym typeface="Wingdings" panose="05000000000000000000" pitchFamily="2" charset="2"/>
              </a:rPr>
              <a:t>Termi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extremofiili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avattava</a:t>
            </a:r>
            <a:r>
              <a:rPr lang="en-US">
                <a:cs typeface="Calibri"/>
                <a:sym typeface="Wingdings" panose="05000000000000000000" pitchFamily="2" charset="2"/>
              </a:rPr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Partamato: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Suurin osa madosta on pysyvästi eläimen ympärilleen erittämän putken sisällä.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Ainoa putken ulkopuolelle tuleva osa on punainen kidus, jonka väri aiheutuu pitkälle erikoistuneesta hemoglobiinista, joka kykenee sitomaan sekä happea että rikkiä.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Tämän kanssa elää symbioosissa bakteeri, joka tuottaa energiaa </a:t>
            </a:r>
            <a:r>
              <a:rPr lang="fi-FI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kemosynteesin</a:t>
            </a:r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 avulla. 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052B5-A2BE-4D19-A9E9-EB98423E91EF}" type="slidenum"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59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Tässä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tulee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kerrattua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käsitteitä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Lisäksi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uusia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nimiä</a:t>
            </a:r>
            <a:r>
              <a:rPr lang="en-US">
                <a:cs typeface="Calibri"/>
              </a:rPr>
              <a:t> jo </a:t>
            </a:r>
            <a:r>
              <a:rPr lang="en-US" err="1">
                <a:cs typeface="Calibri"/>
              </a:rPr>
              <a:t>vanhoille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tuottajat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autotrofit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Lajiesittely</a:t>
            </a:r>
            <a:r>
              <a:rPr lang="en-US">
                <a:cs typeface="Calibri"/>
                <a:sym typeface="Wingdings" panose="05000000000000000000" pitchFamily="2" charset="2"/>
              </a:rPr>
              <a:t> </a:t>
            </a:r>
            <a:r>
              <a:rPr lang="en-US" err="1">
                <a:cs typeface="Calibri"/>
                <a:sym typeface="Wingdings" panose="05000000000000000000" pitchFamily="2" charset="2"/>
              </a:rPr>
              <a:t>liittyy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seuraavan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dian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videoon</a:t>
            </a:r>
            <a:r>
              <a:rPr lang="en-US">
                <a:cs typeface="Calibri"/>
                <a:sym typeface="Wingdings" panose="05000000000000000000" pitchFamily="2" charset="2"/>
              </a:rPr>
              <a:t>! </a:t>
            </a:r>
            <a:r>
              <a:rPr lang="en-US" err="1">
                <a:cs typeface="Calibri"/>
                <a:sym typeface="Wingdings" panose="05000000000000000000" pitchFamily="2" charset="2"/>
              </a:rPr>
              <a:t>Termi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extremofiili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avattava</a:t>
            </a:r>
            <a:r>
              <a:rPr lang="en-US">
                <a:cs typeface="Calibri"/>
                <a:sym typeface="Wingdings" panose="05000000000000000000" pitchFamily="2" charset="2"/>
              </a:rPr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Partamato: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Suurin osa madosta on pysyvästi eläimen ympärilleen erittämän putken sisällä.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Ainoa putken ulkopuolelle tuleva osa on punainen kidus, jonka väri aiheutuu pitkälle erikoistuneesta hemoglobiinista, joka kykenee sitomaan sekä happea että rikkiä.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Tämän kanssa elää symbioosissa bakteeri, joka tuottaa energiaa </a:t>
            </a:r>
            <a:r>
              <a:rPr lang="fi-FI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kemosynteesin</a:t>
            </a:r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 avulla. 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052B5-A2BE-4D19-A9E9-EB98423E91EF}" type="slidenum"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361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Tässä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tulee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kerrattua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tärkeitä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käsitteitä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Lisäksi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uusia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nimiä</a:t>
            </a:r>
            <a:r>
              <a:rPr lang="en-US">
                <a:cs typeface="Calibri"/>
              </a:rPr>
              <a:t> jo </a:t>
            </a:r>
            <a:r>
              <a:rPr lang="en-US" err="1">
                <a:cs typeface="Calibri"/>
              </a:rPr>
              <a:t>vanhoille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eli</a:t>
            </a:r>
            <a:r>
              <a:rPr lang="en-US">
                <a:cs typeface="Calibri"/>
              </a:rPr>
              <a:t> mm. </a:t>
            </a:r>
            <a:r>
              <a:rPr lang="en-US" err="1">
                <a:cs typeface="Calibri"/>
              </a:rPr>
              <a:t>tuottajat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autotrofit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Lajiesittely</a:t>
            </a:r>
            <a:r>
              <a:rPr lang="en-US">
                <a:cs typeface="Calibri"/>
                <a:sym typeface="Wingdings" panose="05000000000000000000" pitchFamily="2" charset="2"/>
              </a:rPr>
              <a:t> </a:t>
            </a:r>
            <a:r>
              <a:rPr lang="en-US" err="1">
                <a:cs typeface="Calibri"/>
                <a:sym typeface="Wingdings" panose="05000000000000000000" pitchFamily="2" charset="2"/>
              </a:rPr>
              <a:t>liittyy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seuraavan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dian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videoon</a:t>
            </a:r>
            <a:r>
              <a:rPr lang="en-US">
                <a:cs typeface="Calibri"/>
                <a:sym typeface="Wingdings" panose="05000000000000000000" pitchFamily="2" charset="2"/>
              </a:rPr>
              <a:t>! </a:t>
            </a:r>
            <a:r>
              <a:rPr lang="en-US" err="1">
                <a:cs typeface="Calibri"/>
                <a:sym typeface="Wingdings" panose="05000000000000000000" pitchFamily="2" charset="2"/>
              </a:rPr>
              <a:t>Termi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extremofiili</a:t>
            </a:r>
            <a:r>
              <a:rPr lang="en-US">
                <a:cs typeface="Calibri"/>
                <a:sym typeface="Wingdings" panose="05000000000000000000" pitchFamily="2" charset="2"/>
              </a:rPr>
              <a:t> </a:t>
            </a:r>
            <a:r>
              <a:rPr lang="en-US" err="1">
                <a:cs typeface="Calibri"/>
                <a:sym typeface="Wingdings" panose="05000000000000000000" pitchFamily="2" charset="2"/>
              </a:rPr>
              <a:t>avattava</a:t>
            </a:r>
            <a:r>
              <a:rPr lang="en-US">
                <a:cs typeface="Calibri"/>
                <a:sym typeface="Wingdings" panose="05000000000000000000" pitchFamily="2" charset="2"/>
              </a:rPr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Partamato: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Suurin osa madosta on pysyvästi eläimen ympärilleen erittämän putken sisällä.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Ainoa putken ulkopuolelle tuleva osa on punainen kidus, jonka väri aiheutuu pitkälle erikoistuneesta hemoglobiinista, joka kykenee sitomaan sekä happea että rikkiä. </a:t>
            </a:r>
          </a:p>
          <a:p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Tämän kanssa elää symbioosissa bakteeri, joka tuottaa energiaa </a:t>
            </a:r>
            <a:r>
              <a:rPr lang="fi-FI" b="0" i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kemosynteesin</a:t>
            </a:r>
            <a:r>
              <a:rPr lang="fi-FI" b="0" i="0">
                <a:solidFill>
                  <a:srgbClr val="202122"/>
                </a:solidFill>
                <a:effectLst/>
                <a:latin typeface="Arial" panose="020B0604020202020204" pitchFamily="34" charset="0"/>
                <a:cs typeface="Calibri"/>
              </a:rPr>
              <a:t> avulla. 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052B5-A2BE-4D19-A9E9-EB98423E91EF}" type="slidenum"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9132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71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57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Esimerkki ajatuskartasta!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205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Neidonhiuspuu (elävä fossiili), lajista tehty fossiililöytöjä, jotka ajoitettu 170 miljoonan vuoden taakse.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510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Päivänkorento, aikuisena elinaika tunneista muutamaan päivään,</a:t>
            </a:r>
          </a:p>
          <a:p>
            <a:r>
              <a:rPr lang="fi-FI"/>
              <a:t>Aasiannorsulla elinikä jopa 60-70 vuotta.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2815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Auksiini on kasvihormoni, joka edistää solujen pituuskasvua ja kääntää kasvin valoa kohden.</a:t>
            </a:r>
          </a:p>
          <a:p>
            <a:r>
              <a:rPr lang="fi-FI"/>
              <a:t>Auksiinia tuotetaan verson kärjessä nuorissa lehdissä. </a:t>
            </a:r>
            <a:endParaRPr lang="fi-FI">
              <a:cs typeface="Calibri"/>
            </a:endParaRPr>
          </a:p>
          <a:p>
            <a:r>
              <a:rPr lang="fi-FI">
                <a:cs typeface="Calibri"/>
              </a:rPr>
              <a:t>Kääntymällä valoa kohden kasvi saa mahdollisimman paljon säteilyenergiaa fotosynteesiin.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902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Mitä erikoista on merihevosten lisääntymisessä?</a:t>
            </a:r>
          </a:p>
          <a:p>
            <a:r>
              <a:rPr lang="fi-FI"/>
              <a:t>Naaras siirtää munat kehittymään koiraan pussiin, jossa koiras kantaa munia ja synnyttää poikaset. </a:t>
            </a:r>
          </a:p>
          <a:p>
            <a:endParaRPr lang="fi-FI"/>
          </a:p>
          <a:p>
            <a:r>
              <a:rPr lang="fi-FI"/>
              <a:t>Entä haavan?</a:t>
            </a:r>
          </a:p>
          <a:p>
            <a:r>
              <a:rPr lang="fi-FI"/>
              <a:t>Haapa voi lisääntyä juurivesojen tai siementen avulla.</a:t>
            </a:r>
          </a:p>
          <a:p>
            <a:r>
              <a:rPr lang="fi-FI"/>
              <a:t>Tiesitkö, latinan kielinen nimi </a:t>
            </a:r>
            <a:r>
              <a:rPr lang="fi-FI" i="1" err="1"/>
              <a:t>populus</a:t>
            </a:r>
            <a:r>
              <a:rPr lang="fi-FI" i="1"/>
              <a:t> </a:t>
            </a:r>
            <a:r>
              <a:rPr lang="fi-FI" i="1" err="1"/>
              <a:t>tremula</a:t>
            </a:r>
            <a:r>
              <a:rPr lang="fi-FI" i="1"/>
              <a:t> </a:t>
            </a:r>
            <a:r>
              <a:rPr lang="fi-FI" i="0"/>
              <a:t> tarkoittaa värisevää poppelia. Metsässä haavan tunnistaa lehtien havinasta. 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17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Olmi</a:t>
            </a:r>
          </a:p>
          <a:p>
            <a:r>
              <a:rPr lang="fi-FI"/>
              <a:t>Sokea/silmätön salamanteri laji, sopeuma: ei silmiä.</a:t>
            </a:r>
          </a:p>
          <a:p>
            <a:r>
              <a:rPr lang="fi-FI"/>
              <a:t>Elää maanalaisissa vesistöissä/luolissa. Mm. Kroatiassa. </a:t>
            </a:r>
          </a:p>
          <a:p>
            <a:r>
              <a:rPr lang="fi-FI"/>
              <a:t>Samaan lahkoon (pyrstösammakot/salamanterieläimet) kuuluu myös</a:t>
            </a:r>
          </a:p>
          <a:p>
            <a:r>
              <a:rPr lang="fi-FI"/>
              <a:t>Tulisalamanteri (alla)</a:t>
            </a:r>
          </a:p>
          <a:p>
            <a:r>
              <a:rPr lang="fi-FI"/>
              <a:t>Tehokas näköaisti, elää maalla. 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872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Hevosen evoluutio tunnetaan hyvin.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DBE4C-BED6-4D0B-9227-EA4BA3F7468A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156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44AF-0E78-8AD8-4FB9-C10ADF76B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62BDB-1C02-D54A-B088-252F14CA2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3C364-90F6-706F-EA21-0F4A9EB8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8A17F-8E03-8E15-C159-C77A3AB7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A7CA-36C5-DAF8-9113-C398F0EB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380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3C5A-56CD-08A9-CB65-91367E9B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E8A13-B1C5-A342-DDC2-3C2E84443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B29A6-7835-EE12-CF6B-9FB2809AE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9A99D-008A-7AAE-A534-CF762D7D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85CCA-E05D-1820-E01F-7D6A46A0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987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DF52D-D207-695D-3226-4091425EA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FEACF-6D26-F472-1096-806DBC9C3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D375-63F6-4D75-5112-3BD4DDE2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CE5AD-C20B-6A7C-3C06-1E674A8C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5F832-B79B-7675-9C68-0241B51A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0653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E8AA65-71F1-4414-A131-E1D7E1487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6E9EB10-5A3B-4855-AFC2-0E4C9771F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A967DE-2749-4E87-8086-29289B61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EB74D6-9BC4-4DA8-BD73-C64A32F0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98A679-0419-4AC4-B4F6-CFCB90A2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0123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2D84CD-2410-424B-884F-5B968B9A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96B23A-EB0F-4266-B198-539F5201E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25285A-1EE3-4C47-966B-18A038FC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AA8F77-4FB1-41C5-A4BD-CD799726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362BF2-8554-4B5C-B708-158BDD27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56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E0E32-75E6-495C-B025-5A41B794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897BED-4EEE-4584-BD0D-2BDD9198C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7FB840F-C812-477D-BF22-F098FF6F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8B8AE00-6388-41AA-98DE-8DFEC1AC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0F82E5-AEC4-4B7A-A9CB-5CF87CC7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502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F172BA-1647-4510-9B0E-320D9770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816DB7-C04B-4263-B9FE-06E9AF861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70DB289-6F0C-4964-B9AD-2E96A3C8F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A2E15BF-3AD9-497C-BAB5-79412B8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DCB651-FDCE-43CC-9B32-E156FD22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AC9C251-BA93-49EF-A745-6FB6E39F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06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B8E380-8A54-48C2-AC68-E9A583356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97C125-E708-44AF-A04A-791BC8E5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D0FAB81-C73D-40D1-B47F-1985EBA2F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D8A8D58-9411-4C31-8CFE-CD3B777C2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457A650-0F8C-46E2-84AB-482FF47F0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B55B5ED-2F3A-403C-A4A8-73E3F491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1C51687-B12E-461F-B517-FA3E68B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D435B42-BC03-45BF-9742-8105947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758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2059B4-C092-451E-AB80-1F137472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EDEA988-E26A-41E4-87C2-FDD4DD02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24BF148-7659-4102-AEF0-74AD176B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87500FA-A0A5-493D-86FC-81BB7796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842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173E878-BB38-42DC-A15D-049A0F5A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2D07371-24E2-4C7E-A724-84D45251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45755CB-EE53-4AB8-B818-6CAEB804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7112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DF1C4C-EF19-4170-862C-AF23FECB3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425FD1-4F0D-4DC3-BBFC-CC6CF62B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9EF4BE-D25A-46CC-B63C-09B3736FA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815674F-4D98-4A78-B4E0-AA40B2C4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544FCF9-7986-442C-8BAF-483D0FC8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9D6464F-AC23-4D24-8664-1F819090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37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1445-7C5D-3B75-3464-30FBA3FD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EB05-C3D2-A94C-87F1-213E0A514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61428-6007-175A-D8B3-8A685948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7FD52-E9B8-8267-4D52-8782EAB4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F8AE9-0DAA-AB85-AB72-EBEE0962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602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03789-7C40-452A-BE8A-5B0E7980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F743A6B-F700-4D0F-AC4E-CDEF6BB86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34C4021-1580-48CF-8EBB-4F4EA7035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E0BBC6-EFAC-4AB8-86AD-380A5183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FAE850F-B9F5-48B3-8ECA-4446C0F4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952271C-BB3F-409B-98B4-694056EE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28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B5119-6F8F-41C4-B015-3D08C790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A9D230F-BDC7-4F83-BFF3-30BDA16B3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A68785-2FD4-4E85-879A-0D84C212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B9D9DE-0338-497F-BC1E-4B8900C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4F83E11-9CB2-4B5B-8B28-0F8A882E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13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E825B2D-22C7-46D5-9108-70D19A379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990A71E-355B-42AC-9391-FA3214353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83CF2E-F6AF-4E15-B50D-CABF98C8B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824890-BBC9-4ACB-8FA7-52CC0C2C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7E6B7F-3BA1-4A8A-B5A2-C86FE5A0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79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D1B7-04D4-1880-A1F8-D3DEA15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5D37B-5ECA-5949-952C-5B8F0A3B1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A7911-D68C-8B00-37F9-08F72396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EBF53-E800-0E56-83E8-12B59010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72B64-C3C2-3F24-A833-52E386BC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554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1338-AA36-A8BE-22BE-8822828F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074ED-2538-C250-BFC0-1319BDE0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E06FA-59F3-EB24-6F27-88A6E33E5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CD658-360A-0367-4F14-04DE2CB1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615B9-B0C2-60C5-5FFD-FED2A28C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C76C7-6EB9-907D-9D1E-94AF904D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21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77BB9-8223-5069-0C48-8BA9022E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1DCF7-B9F9-E0FE-A6B3-C7FDA738F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1418C-97C9-9309-B215-685F5C5A0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07E04-48AB-0507-FD7F-ADA07B846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BE1E9-6E3B-BE44-7559-225FAFEE8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869D7-2E93-4639-3224-925C2D74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5CFC6-7265-D066-FFF6-BDB94016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D8BF9-F3FB-EC2A-40DB-A71D9D75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27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86B12-7601-BD14-1091-CFEED35BA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D8DD6-73B1-E67F-800D-7A7F579D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85FD0-04F7-F968-0692-8EE77D85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06739-0855-1B78-16F9-68BAA2E6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6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1667B-96F5-54D0-4C83-17B36C89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18459-F26C-E7F8-95BC-0559A833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B97AC-D7D6-FE3D-5993-12783357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486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598C-4DAC-6D00-D75F-F9E7F481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53A02-69B0-9CB2-C835-7B14C1D3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F791-EF74-19EB-FF71-2A8A70D06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CA0B9-D90B-4B56-8016-ED694A7C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B6C8D-94E2-0863-22C4-5347A069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79210-54C9-76CA-A38B-0E4A9A65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94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1C3B-9B09-1E9A-1872-70105EC6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4080C-DF6A-AE30-02B2-4A5EC689E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202C3-34D4-C71F-7E2F-6D96C14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20548-2974-EE34-BA0C-B1C4E778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AFBF3-4BC1-AB7B-77AE-F0B4939F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31FA1-274C-69EA-093A-4459A341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954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AD7F8-B695-EA3E-1CA1-4DE9EB56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6406B-EE5A-1328-1F81-C6CA1FA6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D1F34-6DF4-9F7E-50FE-381B49598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90B11-BFD9-4185-87D7-5CE5E6961D9D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5E4BE-EFD3-F1A8-3886-5B1256ADE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3E50-53DE-A991-F265-1AD2EA4E1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D3DE5-0389-4C47-BADC-A686E61931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85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0F04520-5518-49CB-BDF1-2D079E0A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E65A07B-6EF3-411D-8A90-FB147F069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4DA31C-8CA9-48FD-A0A3-ED2280081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FFB8F-549B-4A53-A361-CB4E880F8E94}" type="datetimeFigureOut">
              <a:rPr lang="fi-FI" smtClean="0"/>
              <a:t>8.12.2023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83D112-3AD2-4DAE-9958-6ACCA576F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18D022-AB4A-4751-9C2E-A83BDD609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295D-2D8A-4349-ABFC-7A7D7853BC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31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19235/water-droplet/1440x900-wallpape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flickr.com/photos/wildflowersearch/2036917496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pen.oregonstate.education/entomology-lab-manual/chapter/reading-week-2/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pixabay.com/en/elephant-animal-african-nature-104984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boundless-biology/chapter/plant-sensory-systems-and-responses/" TargetMode="Externa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www.flickr.com/photos/valdelobos/6801090744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nathaninsandiego/360520861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iki/File:Fire_Salamander.jp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espeleobloc.blogspot.com/2016/02/lolm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19235/water-droplet/1440x900-wallpape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bio.libretexts.org/TextMaps/Map:_Introductory_Biology_(CK-12)/2:_Cell_Biology/2._18:_Autotrophs_and_Heterotrophs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hyperlink" Target="https://creativecommons.org/licenses/by-nc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V-FP212Uc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books.lib.msu.edu/isb202/chapter/biodiversity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19235/water-droplet/1440x900-wallpape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QOCaacO8wus?feature=oembed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OCaacO8wus?feature=oembed" TargetMode="Externa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richard-dawkins-the-selfish-gen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D3FB-4DF9-BC0A-9C04-30463580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Läksytarkastus</a:t>
            </a:r>
            <a:endParaRPr lang="en-GB" sz="40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6A1B7-F3D9-466A-4A2E-D85CB9E66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B3 </a:t>
            </a:r>
            <a:r>
              <a:rPr lang="en-GB" dirty="0" err="1">
                <a:latin typeface="Arial"/>
                <a:cs typeface="Arial"/>
              </a:rPr>
              <a:t>Mikä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biologian</a:t>
            </a:r>
            <a:r>
              <a:rPr lang="en-GB" dirty="0">
                <a:latin typeface="Arial"/>
                <a:cs typeface="Arial"/>
              </a:rPr>
              <a:t> ala?</a:t>
            </a:r>
          </a:p>
          <a:p>
            <a:r>
              <a:rPr lang="en-GB" dirty="0">
                <a:latin typeface="Arial"/>
                <a:cs typeface="Arial"/>
              </a:rPr>
              <a:t>C06 Listeria </a:t>
            </a:r>
            <a:r>
              <a:rPr lang="en-GB" dirty="0" err="1">
                <a:latin typeface="Arial"/>
                <a:cs typeface="Arial"/>
              </a:rPr>
              <a:t>ja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Pastour</a:t>
            </a: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C07 </a:t>
            </a:r>
            <a:r>
              <a:rPr lang="en-GB" dirty="0" err="1">
                <a:latin typeface="Arial"/>
                <a:cs typeface="Arial"/>
              </a:rPr>
              <a:t>Biomimetiikka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14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8DEA-00AB-1FA7-48BD-3F35C818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A. Elämän tunnuspiirteet -ajatuskartta</a:t>
            </a:r>
            <a:endParaRPr lang="fi-FI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3DC9A-9CD1-04BA-222F-C18BCB5B7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Kpl 2 tehtävä B9. Elämän tunnuspiirteet-ajatuskartta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Laadi ajatuskartta elämän tunnuspiirteistä, esim.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Popplet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Mindmup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kpl 2 Johdannosta osuuden 2.4 loppuun saakka</a:t>
            </a: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videon pohjalta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Laadi ajatuskartta siten, että voisit kirjoittaa esseen sen pohjalta</a:t>
            </a:r>
          </a:p>
          <a:p>
            <a:pPr lvl="1"/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lisää esimerkkejä tunnuspiirteistä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Kun olet valmis, ota kuvankaappaus ja tallenna ajatuskarttasi kirjan palautuskansioon (kpl 2 B9)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Aikaa n. 15 min.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1EEB30-218E-49AB-8F33-6A321680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Ajatuskarttojen katsominen pienryhmissä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0ECB5A-034C-43E8-8625-DA06098C6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Siirtykää noin 4 hengen pienryhmiin ja tutustukaa toistenne ajatuskarttoihin.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Löytyykö ajatuskartoista mielestänne kaikki olennainen?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Ymmärrättekö toistenne esimerkit?</a:t>
            </a:r>
          </a:p>
        </p:txBody>
      </p:sp>
    </p:spTree>
    <p:extLst>
      <p:ext uri="{BB962C8B-B14F-4D97-AF65-F5344CB8AC3E}">
        <p14:creationId xmlns:p14="http://schemas.microsoft.com/office/powerpoint/2010/main" val="297798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45BDF2-58DC-44DE-9977-070450B6D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Tarkasta, että ajatuskartastasi löytyy: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7636DB-4367-49F6-9900-D48796473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b="0" i="0" dirty="0">
                <a:effectLst/>
                <a:latin typeface="Arial"/>
                <a:cs typeface="Arial"/>
              </a:rPr>
              <a:t>samanlainen kemiallinen rakenne (</a:t>
            </a:r>
            <a:r>
              <a:rPr lang="fi-FI" dirty="0" err="1">
                <a:latin typeface="Arial"/>
                <a:cs typeface="Arial"/>
              </a:rPr>
              <a:t>similar</a:t>
            </a:r>
            <a:r>
              <a:rPr lang="fi-FI" dirty="0">
                <a:latin typeface="Arial"/>
                <a:cs typeface="Arial"/>
              </a:rPr>
              <a:t> </a:t>
            </a:r>
            <a:r>
              <a:rPr lang="fi-FI" dirty="0" err="1">
                <a:latin typeface="Arial"/>
                <a:cs typeface="Arial"/>
              </a:rPr>
              <a:t>chemical</a:t>
            </a:r>
            <a:r>
              <a:rPr lang="fi-FI" b="0" i="0" dirty="0">
                <a:effectLst/>
                <a:latin typeface="Arial"/>
                <a:cs typeface="Arial"/>
              </a:rPr>
              <a:t> </a:t>
            </a:r>
            <a:r>
              <a:rPr lang="fi-FI" b="0" i="0" dirty="0" err="1">
                <a:effectLst/>
                <a:latin typeface="Arial"/>
                <a:cs typeface="Arial"/>
              </a:rPr>
              <a:t>compounds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r>
              <a:rPr lang="fi-FI" b="0" i="0" dirty="0">
                <a:effectLst/>
                <a:latin typeface="Arial"/>
                <a:cs typeface="Arial"/>
              </a:rPr>
              <a:t>solurakenne ja järjestäytyneisyys (</a:t>
            </a:r>
            <a:r>
              <a:rPr lang="fi-FI" b="0" i="0" dirty="0" err="1">
                <a:effectLst/>
                <a:latin typeface="Arial"/>
                <a:cs typeface="Arial"/>
              </a:rPr>
              <a:t>cell</a:t>
            </a:r>
            <a:r>
              <a:rPr lang="fi-FI" b="0" i="0" dirty="0">
                <a:effectLst/>
                <a:latin typeface="Arial"/>
                <a:cs typeface="Arial"/>
              </a:rPr>
              <a:t> </a:t>
            </a:r>
            <a:r>
              <a:rPr lang="fi-FI" b="0" i="0" dirty="0" err="1">
                <a:effectLst/>
                <a:latin typeface="Arial"/>
                <a:cs typeface="Arial"/>
              </a:rPr>
              <a:t>structure</a:t>
            </a:r>
            <a:r>
              <a:rPr lang="fi-FI" b="0" i="0" dirty="0">
                <a:effectLst/>
                <a:latin typeface="Arial"/>
                <a:cs typeface="Arial"/>
              </a:rPr>
              <a:t> and </a:t>
            </a:r>
            <a:r>
              <a:rPr lang="fi-FI" dirty="0" err="1">
                <a:latin typeface="Arial"/>
                <a:cs typeface="Arial"/>
              </a:rPr>
              <a:t>cellular</a:t>
            </a:r>
            <a:r>
              <a:rPr lang="fi-FI" dirty="0">
                <a:latin typeface="Arial"/>
                <a:cs typeface="Arial"/>
              </a:rPr>
              <a:t> </a:t>
            </a:r>
            <a:r>
              <a:rPr lang="fi-FI" dirty="0" err="1">
                <a:latin typeface="Arial"/>
                <a:cs typeface="Arial"/>
              </a:rPr>
              <a:t>organization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Arial"/>
                <a:cs typeface="Arial"/>
              </a:rPr>
              <a:t>aineenvaihdunta (</a:t>
            </a:r>
            <a:r>
              <a:rPr lang="fi-FI" b="0" i="0" dirty="0" err="1">
                <a:effectLst/>
                <a:latin typeface="Arial"/>
                <a:cs typeface="Arial"/>
              </a:rPr>
              <a:t>metabolism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e</a:t>
            </a:r>
            <a:r>
              <a:rPr lang="fi-FI" b="0" i="0" dirty="0">
                <a:effectLst/>
                <a:latin typeface="Arial"/>
                <a:cs typeface="Arial"/>
              </a:rPr>
              <a:t>nergiantarve (</a:t>
            </a:r>
            <a:r>
              <a:rPr lang="fi-FI" b="0" i="0" dirty="0" err="1">
                <a:effectLst/>
                <a:latin typeface="Arial"/>
                <a:cs typeface="Arial"/>
              </a:rPr>
              <a:t>energy</a:t>
            </a:r>
            <a:r>
              <a:rPr lang="fi-FI" b="0" i="0" dirty="0">
                <a:effectLst/>
                <a:latin typeface="Arial"/>
                <a:cs typeface="Arial"/>
              </a:rPr>
              <a:t> </a:t>
            </a:r>
            <a:r>
              <a:rPr lang="fi-FI" b="0" i="0" dirty="0" err="1">
                <a:effectLst/>
                <a:latin typeface="Arial"/>
                <a:cs typeface="Arial"/>
              </a:rPr>
              <a:t>consumptio</a:t>
            </a:r>
            <a:r>
              <a:rPr lang="fi-FI" dirty="0" err="1">
                <a:latin typeface="Arial"/>
                <a:cs typeface="Arial"/>
              </a:rPr>
              <a:t>n</a:t>
            </a:r>
            <a:r>
              <a:rPr lang="fi-FI" dirty="0">
                <a:latin typeface="Arial"/>
                <a:cs typeface="Arial"/>
              </a:rPr>
              <a:t>)</a:t>
            </a:r>
            <a:endParaRPr lang="fi-FI" b="0" i="0" dirty="0">
              <a:effectLst/>
              <a:latin typeface="Arial"/>
              <a:cs typeface="Arial"/>
            </a:endParaRPr>
          </a:p>
          <a:p>
            <a:r>
              <a:rPr lang="fi-FI" dirty="0">
                <a:latin typeface="Arial"/>
                <a:cs typeface="Arial"/>
              </a:rPr>
              <a:t>yksilöllisyys,</a:t>
            </a:r>
            <a:r>
              <a:rPr lang="fi-FI" b="0" i="0" dirty="0">
                <a:effectLst/>
                <a:latin typeface="Arial"/>
                <a:cs typeface="Arial"/>
              </a:rPr>
              <a:t> </a:t>
            </a:r>
            <a:r>
              <a:rPr lang="fi-FI" dirty="0">
                <a:latin typeface="Arial"/>
                <a:cs typeface="Arial"/>
              </a:rPr>
              <a:t>kasvu ja kehitys </a:t>
            </a:r>
            <a:r>
              <a:rPr lang="fi-FI" b="0" i="0" dirty="0">
                <a:effectLst/>
                <a:latin typeface="Arial"/>
                <a:cs typeface="Arial"/>
              </a:rPr>
              <a:t>(</a:t>
            </a:r>
            <a:r>
              <a:rPr lang="fi-FI" dirty="0" err="1">
                <a:latin typeface="Arial"/>
                <a:cs typeface="Arial"/>
              </a:rPr>
              <a:t>individuality</a:t>
            </a:r>
            <a:r>
              <a:rPr lang="fi-FI" dirty="0">
                <a:latin typeface="Arial"/>
                <a:cs typeface="Arial"/>
              </a:rPr>
              <a:t>, </a:t>
            </a:r>
            <a:r>
              <a:rPr lang="fi-FI" dirty="0" err="1">
                <a:latin typeface="Arial"/>
                <a:cs typeface="Arial"/>
              </a:rPr>
              <a:t>growth</a:t>
            </a:r>
            <a:r>
              <a:rPr lang="fi-FI" dirty="0">
                <a:latin typeface="Arial"/>
                <a:cs typeface="Arial"/>
              </a:rPr>
              <a:t> and </a:t>
            </a:r>
            <a:r>
              <a:rPr lang="fi-FI" dirty="0" err="1">
                <a:latin typeface="Arial"/>
                <a:cs typeface="Arial"/>
              </a:rPr>
              <a:t>development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Arial"/>
                <a:cs typeface="Arial"/>
              </a:rPr>
              <a:t>elämänkaari (life </a:t>
            </a:r>
            <a:r>
              <a:rPr lang="fi-FI" b="0" i="0" dirty="0" err="1">
                <a:effectLst/>
                <a:latin typeface="Arial"/>
                <a:cs typeface="Arial"/>
              </a:rPr>
              <a:t>cycle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Arial"/>
                <a:cs typeface="Arial"/>
              </a:rPr>
              <a:t>lisääntyminen ja perinnöllisyys (</a:t>
            </a:r>
            <a:r>
              <a:rPr lang="fi-FI" b="0" i="0" dirty="0" err="1">
                <a:effectLst/>
                <a:latin typeface="Arial"/>
                <a:cs typeface="Arial"/>
              </a:rPr>
              <a:t>reproduction</a:t>
            </a:r>
            <a:r>
              <a:rPr lang="fi-FI" b="0" i="0" dirty="0">
                <a:effectLst/>
                <a:latin typeface="Arial"/>
                <a:cs typeface="Arial"/>
              </a:rPr>
              <a:t> and </a:t>
            </a:r>
            <a:r>
              <a:rPr lang="fi-FI" dirty="0" err="1">
                <a:latin typeface="Arial"/>
                <a:cs typeface="Arial"/>
              </a:rPr>
              <a:t>heritability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ä</a:t>
            </a:r>
            <a:r>
              <a:rPr lang="fi-FI" b="0" i="0" dirty="0">
                <a:effectLst/>
                <a:latin typeface="Arial"/>
                <a:cs typeface="Arial"/>
              </a:rPr>
              <a:t>rtyvyys (</a:t>
            </a:r>
            <a:r>
              <a:rPr lang="fi-FI" b="0" i="0" dirty="0" err="1">
                <a:effectLst/>
                <a:latin typeface="Arial"/>
                <a:cs typeface="Arial"/>
              </a:rPr>
              <a:t>reactivity</a:t>
            </a:r>
            <a:r>
              <a:rPr lang="fi-FI" b="0" i="0" dirty="0">
                <a:effectLst/>
                <a:latin typeface="Arial"/>
                <a:cs typeface="Arial"/>
              </a:rPr>
              <a:t>/</a:t>
            </a:r>
            <a:r>
              <a:rPr lang="fi-FI" b="0" i="0" dirty="0" err="1">
                <a:effectLst/>
                <a:latin typeface="Arial"/>
                <a:cs typeface="Arial"/>
              </a:rPr>
              <a:t>response</a:t>
            </a:r>
            <a:r>
              <a:rPr lang="fi-FI" b="0" i="0" dirty="0">
                <a:effectLst/>
                <a:latin typeface="Arial"/>
                <a:cs typeface="Arial"/>
              </a:rPr>
              <a:t> to </a:t>
            </a:r>
            <a:r>
              <a:rPr lang="fi-FI" b="0" i="0" dirty="0" err="1">
                <a:effectLst/>
                <a:latin typeface="Arial"/>
                <a:cs typeface="Arial"/>
              </a:rPr>
              <a:t>stimuli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it</a:t>
            </a:r>
            <a:r>
              <a:rPr lang="fi-FI" b="0" i="0" dirty="0">
                <a:effectLst/>
                <a:latin typeface="Arial"/>
                <a:cs typeface="Arial"/>
              </a:rPr>
              <a:t>sesäätelykyky (</a:t>
            </a:r>
            <a:r>
              <a:rPr lang="fi-FI" dirty="0" err="1">
                <a:latin typeface="Arial"/>
                <a:cs typeface="Arial"/>
              </a:rPr>
              <a:t>s</a:t>
            </a:r>
            <a:r>
              <a:rPr lang="fi-FI" b="0" i="0" dirty="0" err="1">
                <a:effectLst/>
                <a:latin typeface="Arial"/>
                <a:cs typeface="Arial"/>
              </a:rPr>
              <a:t>elf-regulation</a:t>
            </a:r>
            <a:r>
              <a:rPr lang="fi-FI" dirty="0">
                <a:latin typeface="Arial"/>
                <a:cs typeface="Arial"/>
              </a:rPr>
              <a:t>)</a:t>
            </a:r>
            <a:endParaRPr lang="fi-FI" b="0" i="0" dirty="0">
              <a:effectLst/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so</a:t>
            </a:r>
            <a:r>
              <a:rPr lang="fi-FI" b="0" i="0" dirty="0">
                <a:effectLst/>
                <a:latin typeface="Arial"/>
                <a:cs typeface="Arial"/>
              </a:rPr>
              <a:t>peutumiskyky (</a:t>
            </a:r>
            <a:r>
              <a:rPr lang="fi-FI" b="0" i="0" dirty="0" err="1">
                <a:effectLst/>
                <a:latin typeface="Arial"/>
                <a:cs typeface="Arial"/>
              </a:rPr>
              <a:t>adaptation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Arial"/>
                <a:cs typeface="Arial"/>
              </a:rPr>
              <a:t>e</a:t>
            </a:r>
            <a:r>
              <a:rPr lang="fi-FI" b="0" i="0" dirty="0">
                <a:effectLst/>
                <a:latin typeface="Arial"/>
                <a:cs typeface="Arial"/>
              </a:rPr>
              <a:t>voluutio (</a:t>
            </a:r>
            <a:r>
              <a:rPr lang="fi-FI" b="0" i="0" dirty="0" err="1">
                <a:effectLst/>
                <a:latin typeface="Arial"/>
                <a:cs typeface="Arial"/>
              </a:rPr>
              <a:t>evolution</a:t>
            </a:r>
            <a:r>
              <a:rPr lang="fi-FI" b="0" i="0" dirty="0">
                <a:effectLst/>
                <a:latin typeface="Arial"/>
                <a:cs typeface="Arial"/>
              </a:rPr>
              <a:t>)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4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CBA6837-E36E-0591-2CDB-DE61D5B35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25567" r="6295" b="7295"/>
          <a:stretch/>
        </p:blipFill>
        <p:spPr>
          <a:xfrm>
            <a:off x="123093" y="486784"/>
            <a:ext cx="12068907" cy="58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4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7238-DC2C-8F7C-1425-393C1358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A. Elämän tunnuspiirteet </a:t>
            </a:r>
            <a:endParaRPr lang="fi-FI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2C55-942F-0BD7-BE25-7610E2FC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/>
          </a:bodyPr>
          <a:lstStyle/>
          <a:p>
            <a:r>
              <a:rPr lang="fi-FI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Elämän tunnuspiirteet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ABEB2-B82A-1CAB-06C0-21B4C91E9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82240"/>
            <a:ext cx="5066160" cy="2494598"/>
          </a:xfrm>
          <a:custGeom>
            <a:avLst/>
            <a:gdLst>
              <a:gd name="connsiteX0" fmla="*/ 0 w 5066160"/>
              <a:gd name="connsiteY0" fmla="*/ 0 h 2494598"/>
              <a:gd name="connsiteX1" fmla="*/ 664230 w 5066160"/>
              <a:gd name="connsiteY1" fmla="*/ 0 h 2494598"/>
              <a:gd name="connsiteX2" fmla="*/ 1227137 w 5066160"/>
              <a:gd name="connsiteY2" fmla="*/ 0 h 2494598"/>
              <a:gd name="connsiteX3" fmla="*/ 1790043 w 5066160"/>
              <a:gd name="connsiteY3" fmla="*/ 0 h 2494598"/>
              <a:gd name="connsiteX4" fmla="*/ 2251627 w 5066160"/>
              <a:gd name="connsiteY4" fmla="*/ 0 h 2494598"/>
              <a:gd name="connsiteX5" fmla="*/ 2814533 w 5066160"/>
              <a:gd name="connsiteY5" fmla="*/ 0 h 2494598"/>
              <a:gd name="connsiteX6" fmla="*/ 3276117 w 5066160"/>
              <a:gd name="connsiteY6" fmla="*/ 0 h 2494598"/>
              <a:gd name="connsiteX7" fmla="*/ 3889685 w 5066160"/>
              <a:gd name="connsiteY7" fmla="*/ 0 h 2494598"/>
              <a:gd name="connsiteX8" fmla="*/ 4452592 w 5066160"/>
              <a:gd name="connsiteY8" fmla="*/ 0 h 2494598"/>
              <a:gd name="connsiteX9" fmla="*/ 5066160 w 5066160"/>
              <a:gd name="connsiteY9" fmla="*/ 0 h 2494598"/>
              <a:gd name="connsiteX10" fmla="*/ 5066160 w 5066160"/>
              <a:gd name="connsiteY10" fmla="*/ 424082 h 2494598"/>
              <a:gd name="connsiteX11" fmla="*/ 5066160 w 5066160"/>
              <a:gd name="connsiteY11" fmla="*/ 923001 h 2494598"/>
              <a:gd name="connsiteX12" fmla="*/ 5066160 w 5066160"/>
              <a:gd name="connsiteY12" fmla="*/ 1421921 h 2494598"/>
              <a:gd name="connsiteX13" fmla="*/ 5066160 w 5066160"/>
              <a:gd name="connsiteY13" fmla="*/ 1970732 h 2494598"/>
              <a:gd name="connsiteX14" fmla="*/ 5066160 w 5066160"/>
              <a:gd name="connsiteY14" fmla="*/ 2494598 h 2494598"/>
              <a:gd name="connsiteX15" fmla="*/ 4503253 w 5066160"/>
              <a:gd name="connsiteY15" fmla="*/ 2494598 h 2494598"/>
              <a:gd name="connsiteX16" fmla="*/ 3991008 w 5066160"/>
              <a:gd name="connsiteY16" fmla="*/ 2494598 h 2494598"/>
              <a:gd name="connsiteX17" fmla="*/ 3529425 w 5066160"/>
              <a:gd name="connsiteY17" fmla="*/ 2494598 h 2494598"/>
              <a:gd name="connsiteX18" fmla="*/ 3017180 w 5066160"/>
              <a:gd name="connsiteY18" fmla="*/ 2494598 h 2494598"/>
              <a:gd name="connsiteX19" fmla="*/ 2403611 w 5066160"/>
              <a:gd name="connsiteY19" fmla="*/ 2494598 h 2494598"/>
              <a:gd name="connsiteX20" fmla="*/ 1840705 w 5066160"/>
              <a:gd name="connsiteY20" fmla="*/ 2494598 h 2494598"/>
              <a:gd name="connsiteX21" fmla="*/ 1176475 w 5066160"/>
              <a:gd name="connsiteY21" fmla="*/ 2494598 h 2494598"/>
              <a:gd name="connsiteX22" fmla="*/ 562907 w 5066160"/>
              <a:gd name="connsiteY22" fmla="*/ 2494598 h 2494598"/>
              <a:gd name="connsiteX23" fmla="*/ 0 w 5066160"/>
              <a:gd name="connsiteY23" fmla="*/ 2494598 h 2494598"/>
              <a:gd name="connsiteX24" fmla="*/ 0 w 5066160"/>
              <a:gd name="connsiteY24" fmla="*/ 2020624 h 2494598"/>
              <a:gd name="connsiteX25" fmla="*/ 0 w 5066160"/>
              <a:gd name="connsiteY25" fmla="*/ 1546651 h 2494598"/>
              <a:gd name="connsiteX26" fmla="*/ 0 w 5066160"/>
              <a:gd name="connsiteY26" fmla="*/ 1047731 h 2494598"/>
              <a:gd name="connsiteX27" fmla="*/ 0 w 5066160"/>
              <a:gd name="connsiteY27" fmla="*/ 598704 h 2494598"/>
              <a:gd name="connsiteX28" fmla="*/ 0 w 5066160"/>
              <a:gd name="connsiteY28" fmla="*/ 0 h 249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66160" h="2494598" fill="none" extrusionOk="0">
                <a:moveTo>
                  <a:pt x="0" y="0"/>
                </a:moveTo>
                <a:cubicBezTo>
                  <a:pt x="268109" y="-14369"/>
                  <a:pt x="504765" y="61833"/>
                  <a:pt x="664230" y="0"/>
                </a:cubicBezTo>
                <a:cubicBezTo>
                  <a:pt x="823695" y="-61833"/>
                  <a:pt x="1102451" y="7229"/>
                  <a:pt x="1227137" y="0"/>
                </a:cubicBezTo>
                <a:cubicBezTo>
                  <a:pt x="1351823" y="-7229"/>
                  <a:pt x="1610427" y="39740"/>
                  <a:pt x="1790043" y="0"/>
                </a:cubicBezTo>
                <a:cubicBezTo>
                  <a:pt x="1969659" y="-39740"/>
                  <a:pt x="2102637" y="35383"/>
                  <a:pt x="2251627" y="0"/>
                </a:cubicBezTo>
                <a:cubicBezTo>
                  <a:pt x="2400617" y="-35383"/>
                  <a:pt x="2579605" y="21307"/>
                  <a:pt x="2814533" y="0"/>
                </a:cubicBezTo>
                <a:cubicBezTo>
                  <a:pt x="3049461" y="-21307"/>
                  <a:pt x="3059793" y="11526"/>
                  <a:pt x="3276117" y="0"/>
                </a:cubicBezTo>
                <a:cubicBezTo>
                  <a:pt x="3492441" y="-11526"/>
                  <a:pt x="3594486" y="22424"/>
                  <a:pt x="3889685" y="0"/>
                </a:cubicBezTo>
                <a:cubicBezTo>
                  <a:pt x="4184884" y="-22424"/>
                  <a:pt x="4257477" y="4912"/>
                  <a:pt x="4452592" y="0"/>
                </a:cubicBezTo>
                <a:cubicBezTo>
                  <a:pt x="4647707" y="-4912"/>
                  <a:pt x="4762059" y="60040"/>
                  <a:pt x="5066160" y="0"/>
                </a:cubicBezTo>
                <a:cubicBezTo>
                  <a:pt x="5090125" y="109334"/>
                  <a:pt x="5058429" y="249848"/>
                  <a:pt x="5066160" y="424082"/>
                </a:cubicBezTo>
                <a:cubicBezTo>
                  <a:pt x="5073891" y="598316"/>
                  <a:pt x="5061491" y="704823"/>
                  <a:pt x="5066160" y="923001"/>
                </a:cubicBezTo>
                <a:cubicBezTo>
                  <a:pt x="5070829" y="1141179"/>
                  <a:pt x="5030549" y="1282243"/>
                  <a:pt x="5066160" y="1421921"/>
                </a:cubicBezTo>
                <a:cubicBezTo>
                  <a:pt x="5101771" y="1561599"/>
                  <a:pt x="5030245" y="1798374"/>
                  <a:pt x="5066160" y="1970732"/>
                </a:cubicBezTo>
                <a:cubicBezTo>
                  <a:pt x="5102075" y="2143090"/>
                  <a:pt x="5062940" y="2252524"/>
                  <a:pt x="5066160" y="2494598"/>
                </a:cubicBezTo>
                <a:cubicBezTo>
                  <a:pt x="4876703" y="2521926"/>
                  <a:pt x="4709438" y="2452241"/>
                  <a:pt x="4503253" y="2494598"/>
                </a:cubicBezTo>
                <a:cubicBezTo>
                  <a:pt x="4297068" y="2536955"/>
                  <a:pt x="4190037" y="2469889"/>
                  <a:pt x="3991008" y="2494598"/>
                </a:cubicBezTo>
                <a:cubicBezTo>
                  <a:pt x="3791980" y="2519307"/>
                  <a:pt x="3723212" y="2456152"/>
                  <a:pt x="3529425" y="2494598"/>
                </a:cubicBezTo>
                <a:cubicBezTo>
                  <a:pt x="3335638" y="2533044"/>
                  <a:pt x="3126065" y="2489246"/>
                  <a:pt x="3017180" y="2494598"/>
                </a:cubicBezTo>
                <a:cubicBezTo>
                  <a:pt x="2908296" y="2499950"/>
                  <a:pt x="2683335" y="2473989"/>
                  <a:pt x="2403611" y="2494598"/>
                </a:cubicBezTo>
                <a:cubicBezTo>
                  <a:pt x="2123887" y="2515207"/>
                  <a:pt x="2044693" y="2433313"/>
                  <a:pt x="1840705" y="2494598"/>
                </a:cubicBezTo>
                <a:cubicBezTo>
                  <a:pt x="1636717" y="2555883"/>
                  <a:pt x="1433402" y="2445552"/>
                  <a:pt x="1176475" y="2494598"/>
                </a:cubicBezTo>
                <a:cubicBezTo>
                  <a:pt x="919548" y="2543644"/>
                  <a:pt x="842589" y="2460754"/>
                  <a:pt x="562907" y="2494598"/>
                </a:cubicBezTo>
                <a:cubicBezTo>
                  <a:pt x="283225" y="2528442"/>
                  <a:pt x="207506" y="2458636"/>
                  <a:pt x="0" y="2494598"/>
                </a:cubicBezTo>
                <a:cubicBezTo>
                  <a:pt x="-41293" y="2338446"/>
                  <a:pt x="38409" y="2132456"/>
                  <a:pt x="0" y="2020624"/>
                </a:cubicBezTo>
                <a:cubicBezTo>
                  <a:pt x="-38409" y="1908792"/>
                  <a:pt x="44348" y="1767316"/>
                  <a:pt x="0" y="1546651"/>
                </a:cubicBezTo>
                <a:cubicBezTo>
                  <a:pt x="-44348" y="1325986"/>
                  <a:pt x="51359" y="1234398"/>
                  <a:pt x="0" y="1047731"/>
                </a:cubicBezTo>
                <a:cubicBezTo>
                  <a:pt x="-51359" y="861064"/>
                  <a:pt x="6124" y="778405"/>
                  <a:pt x="0" y="598704"/>
                </a:cubicBezTo>
                <a:cubicBezTo>
                  <a:pt x="-6124" y="419003"/>
                  <a:pt x="22544" y="277483"/>
                  <a:pt x="0" y="0"/>
                </a:cubicBezTo>
                <a:close/>
              </a:path>
              <a:path w="5066160" h="2494598" stroke="0" extrusionOk="0">
                <a:moveTo>
                  <a:pt x="0" y="0"/>
                </a:moveTo>
                <a:cubicBezTo>
                  <a:pt x="290459" y="-18359"/>
                  <a:pt x="324820" y="15010"/>
                  <a:pt x="613568" y="0"/>
                </a:cubicBezTo>
                <a:cubicBezTo>
                  <a:pt x="902316" y="-15010"/>
                  <a:pt x="951559" y="56957"/>
                  <a:pt x="1227137" y="0"/>
                </a:cubicBezTo>
                <a:cubicBezTo>
                  <a:pt x="1502715" y="-56957"/>
                  <a:pt x="1630169" y="57346"/>
                  <a:pt x="1840705" y="0"/>
                </a:cubicBezTo>
                <a:cubicBezTo>
                  <a:pt x="2051241" y="-57346"/>
                  <a:pt x="2131666" y="25294"/>
                  <a:pt x="2251627" y="0"/>
                </a:cubicBezTo>
                <a:cubicBezTo>
                  <a:pt x="2371588" y="-25294"/>
                  <a:pt x="2679243" y="35729"/>
                  <a:pt x="2814533" y="0"/>
                </a:cubicBezTo>
                <a:cubicBezTo>
                  <a:pt x="2949823" y="-35729"/>
                  <a:pt x="3217281" y="20161"/>
                  <a:pt x="3377440" y="0"/>
                </a:cubicBezTo>
                <a:cubicBezTo>
                  <a:pt x="3537599" y="-20161"/>
                  <a:pt x="3711395" y="51902"/>
                  <a:pt x="3940347" y="0"/>
                </a:cubicBezTo>
                <a:cubicBezTo>
                  <a:pt x="4169299" y="-51902"/>
                  <a:pt x="4302679" y="15512"/>
                  <a:pt x="4452592" y="0"/>
                </a:cubicBezTo>
                <a:cubicBezTo>
                  <a:pt x="4602505" y="-15512"/>
                  <a:pt x="4881024" y="47314"/>
                  <a:pt x="5066160" y="0"/>
                </a:cubicBezTo>
                <a:cubicBezTo>
                  <a:pt x="5104456" y="200288"/>
                  <a:pt x="5051828" y="296985"/>
                  <a:pt x="5066160" y="424082"/>
                </a:cubicBezTo>
                <a:cubicBezTo>
                  <a:pt x="5080492" y="551179"/>
                  <a:pt x="5049618" y="725057"/>
                  <a:pt x="5066160" y="873109"/>
                </a:cubicBezTo>
                <a:cubicBezTo>
                  <a:pt x="5082702" y="1021161"/>
                  <a:pt x="5065094" y="1231320"/>
                  <a:pt x="5066160" y="1396975"/>
                </a:cubicBezTo>
                <a:cubicBezTo>
                  <a:pt x="5067226" y="1562630"/>
                  <a:pt x="5023618" y="1738017"/>
                  <a:pt x="5066160" y="1870949"/>
                </a:cubicBezTo>
                <a:cubicBezTo>
                  <a:pt x="5108702" y="2003881"/>
                  <a:pt x="5020778" y="2214994"/>
                  <a:pt x="5066160" y="2494598"/>
                </a:cubicBezTo>
                <a:cubicBezTo>
                  <a:pt x="4820830" y="2523902"/>
                  <a:pt x="4754903" y="2427094"/>
                  <a:pt x="4452592" y="2494598"/>
                </a:cubicBezTo>
                <a:cubicBezTo>
                  <a:pt x="4150281" y="2562102"/>
                  <a:pt x="4080483" y="2483887"/>
                  <a:pt x="3839023" y="2494598"/>
                </a:cubicBezTo>
                <a:cubicBezTo>
                  <a:pt x="3597563" y="2505309"/>
                  <a:pt x="3475129" y="2474314"/>
                  <a:pt x="3225455" y="2494598"/>
                </a:cubicBezTo>
                <a:cubicBezTo>
                  <a:pt x="2975781" y="2514882"/>
                  <a:pt x="2924299" y="2487970"/>
                  <a:pt x="2814533" y="2494598"/>
                </a:cubicBezTo>
                <a:cubicBezTo>
                  <a:pt x="2704767" y="2501226"/>
                  <a:pt x="2380600" y="2429090"/>
                  <a:pt x="2150303" y="2494598"/>
                </a:cubicBezTo>
                <a:cubicBezTo>
                  <a:pt x="1920006" y="2560106"/>
                  <a:pt x="1721576" y="2463213"/>
                  <a:pt x="1486074" y="2494598"/>
                </a:cubicBezTo>
                <a:cubicBezTo>
                  <a:pt x="1250572" y="2525983"/>
                  <a:pt x="1093707" y="2479996"/>
                  <a:pt x="973829" y="2494598"/>
                </a:cubicBezTo>
                <a:cubicBezTo>
                  <a:pt x="853952" y="2509200"/>
                  <a:pt x="362173" y="2440168"/>
                  <a:pt x="0" y="2494598"/>
                </a:cubicBezTo>
                <a:cubicBezTo>
                  <a:pt x="-60291" y="2269177"/>
                  <a:pt x="19998" y="2088442"/>
                  <a:pt x="0" y="1945786"/>
                </a:cubicBezTo>
                <a:cubicBezTo>
                  <a:pt x="-19998" y="1803130"/>
                  <a:pt x="34790" y="1530848"/>
                  <a:pt x="0" y="1396975"/>
                </a:cubicBezTo>
                <a:cubicBezTo>
                  <a:pt x="-34790" y="1263102"/>
                  <a:pt x="31805" y="1112793"/>
                  <a:pt x="0" y="873109"/>
                </a:cubicBezTo>
                <a:cubicBezTo>
                  <a:pt x="-31805" y="633425"/>
                  <a:pt x="50823" y="565102"/>
                  <a:pt x="0" y="449028"/>
                </a:cubicBezTo>
                <a:cubicBezTo>
                  <a:pt x="-50823" y="332954"/>
                  <a:pt x="1931" y="18060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35135034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>
                <a:latin typeface="Arial"/>
                <a:cs typeface="Arial"/>
              </a:rPr>
              <a:t>Asiat, jotka erottavat elävät eliöt elottomista asioista.</a:t>
            </a:r>
            <a:endParaRPr lang="fi-FI"/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5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Kemiallinen rakenne ja solurakenne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14273" y="1690688"/>
            <a:ext cx="6440381" cy="5143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Eliöt koostuvat solusta tai soluista.</a:t>
            </a:r>
          </a:p>
          <a:p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Eliöillä on samankaltainen kemiallinen rakenne.</a:t>
            </a:r>
          </a:p>
          <a:p>
            <a:pPr lvl="1"/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Kaikelle elämälle yhteistä ovat orgaaniset yhdisteet eli hiiltä sisältävät kemialliset yhdisteet. </a:t>
            </a:r>
          </a:p>
          <a:p>
            <a:pPr lvl="1"/>
            <a:r>
              <a:rPr lang="fi-FI" dirty="0">
                <a:latin typeface="Arial"/>
                <a:cs typeface="Arial"/>
              </a:rPr>
              <a:t>Monimutkaisia orgaanisia yhdisteitä kutsutaan biomolekyyleiksi.</a:t>
            </a:r>
          </a:p>
          <a:p>
            <a:pPr lvl="1"/>
            <a:r>
              <a:rPr lang="fi-FI" dirty="0">
                <a:latin typeface="Arial"/>
                <a:cs typeface="Arial"/>
              </a:rPr>
              <a:t>Tärkeimpiä ovat esimerkiksi nukleiinihapot DNA ja RNA.</a:t>
            </a:r>
            <a:endParaRPr lang="fi-F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447" y="1201857"/>
            <a:ext cx="3490599" cy="321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81" y="4410471"/>
            <a:ext cx="5049520" cy="231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9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Järjestäytyneisyys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8297" y="1688250"/>
            <a:ext cx="4803732" cy="5115034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Järjestyneisyys näkyy esimerkiksi siten, että soluista muodostuu suurempia kokonaisuuksia solukkoja ja kudoksia.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Näistä puolestaan rakentuu elimet, elimistöt jne..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Soluista muodostuu kasveilla solukkoja ja eläimillä kudoksia.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09" y="1281005"/>
            <a:ext cx="5742306" cy="429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tree branch with leaves&#10;&#10;Description automatically generated">
            <a:extLst>
              <a:ext uri="{FF2B5EF4-FFF2-40B4-BE49-F238E27FC236}">
                <a16:creationId xmlns:a16="http://schemas.microsoft.com/office/drawing/2014/main" id="{55527FA6-7330-7EC1-03C1-358E575AF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1" r="375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BC7D2-C53A-597A-A1DC-B84457C7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376126"/>
          </a:xfrm>
        </p:spPr>
        <p:txBody>
          <a:bodyPr>
            <a:normAutofit/>
          </a:bodyPr>
          <a:lstStyle/>
          <a:p>
            <a:r>
              <a:rPr lang="fi-FI" sz="3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Energiantarve ja aineenvaihdunta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FD93-047F-F7C0-ABCA-CD23A6E82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072" y="1605065"/>
            <a:ext cx="3822189" cy="42276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latin typeface="Arial"/>
                <a:cs typeface="Arial"/>
              </a:rPr>
              <a:t>Eliöillä on aineenvaihdunta, joka tarkoittaa elämää ylläpitäviä kemiallisia reaktioita, jotka tapahtuvat eliön sisällä.</a:t>
            </a:r>
          </a:p>
          <a:p>
            <a:pPr lvl="1"/>
            <a:r>
              <a:rPr lang="fi-FI" sz="2000" dirty="0">
                <a:latin typeface="Arial"/>
                <a:cs typeface="Arial"/>
              </a:rPr>
              <a:t>esim. energian sitominen ja vapauttaminen tai jäteaineiden poistaminen</a:t>
            </a:r>
          </a:p>
          <a:p>
            <a:r>
              <a:rPr lang="fi-FI" sz="2400" dirty="0">
                <a:latin typeface="Arial"/>
                <a:cs typeface="Arial"/>
              </a:rPr>
              <a:t>Eliöt ottavat ympäristöstään aineenvaihdunnassa tarvitsemiaan aineita. 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i-FI" dirty="0">
                <a:latin typeface="Arial"/>
                <a:cs typeface="Arial"/>
              </a:rPr>
              <a:t>vrt. tuottajat ja kuluttajat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DFD5B-1BF3-8A0E-DB06-12443971F27F}"/>
              </a:ext>
            </a:extLst>
          </p:cNvPr>
          <p:cNvSpPr txBox="1"/>
          <p:nvPr/>
        </p:nvSpPr>
        <p:spPr>
          <a:xfrm>
            <a:off x="155892" y="6557303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4" tooltip="https://www.flickr.com/photos/wildflowersearch/2036917496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i-FI" sz="700">
                <a:solidFill>
                  <a:srgbClr val="FFFFFF"/>
                </a:solidFill>
              </a:rPr>
              <a:t> by Unknown Author is licensed under </a:t>
            </a:r>
            <a:r>
              <a:rPr lang="fi-FI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3A21-B5B3-2D46-1B3F-F2859F4D6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Yksilöllisyys ja elämänkaari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9BA88-40E8-EC70-3776-52F88C9FC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75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Eliöt ovat yksilöitä.</a:t>
            </a:r>
          </a:p>
          <a:p>
            <a:r>
              <a:rPr lang="fi-FI">
                <a:latin typeface="Arial"/>
                <a:cs typeface="Arial"/>
              </a:rPr>
              <a:t>Eliö syntyy, kasvaa, lisääntyy, vanhenee ja kuolee elämänkaarensa aikana.</a:t>
            </a:r>
          </a:p>
        </p:txBody>
      </p:sp>
      <p:pic>
        <p:nvPicPr>
          <p:cNvPr id="5" name="Picture 4" descr="A baby elephant and adult elephant&#10;&#10;Description automatically generated">
            <a:extLst>
              <a:ext uri="{FF2B5EF4-FFF2-40B4-BE49-F238E27FC236}">
                <a16:creationId xmlns:a16="http://schemas.microsoft.com/office/drawing/2014/main" id="{A0D938AD-C571-0E02-B9AA-2BD9B44E6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9351" y="3587150"/>
            <a:ext cx="5191783" cy="3465982"/>
          </a:xfrm>
          <a:prstGeom prst="rect">
            <a:avLst/>
          </a:prstGeom>
        </p:spPr>
      </p:pic>
      <p:pic>
        <p:nvPicPr>
          <p:cNvPr id="7" name="Picture 6" descr="A diagram of life cycle of ephemera&#10;&#10;Description automatically generated">
            <a:extLst>
              <a:ext uri="{FF2B5EF4-FFF2-40B4-BE49-F238E27FC236}">
                <a16:creationId xmlns:a16="http://schemas.microsoft.com/office/drawing/2014/main" id="{1D0DCC96-B755-DB2C-FF18-CC5A887A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75305" y="1983735"/>
            <a:ext cx="5742100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A4859-D2D9-A9DB-407D-BAF66B3CD09A}"/>
              </a:ext>
            </a:extLst>
          </p:cNvPr>
          <p:cNvSpPr txBox="1"/>
          <p:nvPr/>
        </p:nvSpPr>
        <p:spPr>
          <a:xfrm>
            <a:off x="9134392" y="6399343"/>
            <a:ext cx="3295882" cy="22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err="1">
                <a:hlinkClick r:id="rId6" tooltip="https://open.oregonstate.education/entomology-lab-manual/chapter/reading-week-2/"/>
              </a:rPr>
              <a:t>This</a:t>
            </a:r>
            <a:r>
              <a:rPr lang="fi-FI" sz="900">
                <a:hlinkClick r:id="rId6" tooltip="https://open.oregonstate.education/entomology-lab-manual/chapter/reading-week-2/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7" tooltip="https://creativecommons.org/licenses/by-nc/3.0/"/>
              </a:rPr>
              <a:t>CC BY-NC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5829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D989-18B2-8040-439A-C691DD5C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9629" cy="1325563"/>
          </a:xfrm>
        </p:spPr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Ärtyvyys ja itsesäätelykyky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673B7-A870-07B9-5DE3-C8C741DA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52" y="1904103"/>
            <a:ext cx="4630148" cy="47019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Arial"/>
                <a:cs typeface="Arial"/>
              </a:rPr>
              <a:t>Eliöt reagoivat ympäristönsä ärsykkeisiin.</a:t>
            </a:r>
          </a:p>
          <a:p>
            <a:r>
              <a:rPr lang="fi-FI" dirty="0">
                <a:latin typeface="Arial"/>
                <a:cs typeface="Arial"/>
              </a:rPr>
              <a:t>Itsesäätelykyky mahdollistaa, että eliöt voivat säädellä elintoimintojaan suhteessa havaitsemiinsa muutoksiin. 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8BD90B0-44EC-BB42-CDE1-F4D1FF31C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31720" y="2065564"/>
            <a:ext cx="7186108" cy="3772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5AB6F5-22F7-D185-DCAF-B5F2D69412CE}"/>
              </a:ext>
            </a:extLst>
          </p:cNvPr>
          <p:cNvSpPr txBox="1"/>
          <p:nvPr/>
        </p:nvSpPr>
        <p:spPr>
          <a:xfrm>
            <a:off x="8756725" y="5607711"/>
            <a:ext cx="3078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err="1">
                <a:hlinkClick r:id="rId5" tooltip="https://courses.lumenlearning.com/boundless-biology/chapter/plant-sensory-systems-and-responses/"/>
              </a:rPr>
              <a:t>This</a:t>
            </a:r>
            <a:r>
              <a:rPr lang="fi-FI" sz="900">
                <a:hlinkClick r:id="rId5" tooltip="https://courses.lumenlearning.com/boundless-biology/chapter/plant-sensory-systems-and-responses/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6" tooltip="https://creativecommons.org/licenses/by-sa/3.0/"/>
              </a:rPr>
              <a:t>CC BY-SA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26271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0361-0F1E-F076-94A3-C76A8650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0914"/>
            <a:ext cx="10515600" cy="666974"/>
          </a:xfrm>
        </p:spPr>
        <p:txBody>
          <a:bodyPr>
            <a:noAutofit/>
          </a:bodyPr>
          <a:lstStyle/>
          <a:p>
            <a:r>
              <a:rPr lang="fi-FI" sz="3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B3. Mitä biologian alaa alla kuvatut tutkimukset edustavat?</a:t>
            </a:r>
            <a:br>
              <a:rPr lang="fi-FI" sz="3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37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6D8A-37D0-C622-D5E1-A15D78BE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516828"/>
            <a:ext cx="11707906" cy="52282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a) Tutkimus, jossa selvitettiin, millaiset geenit toimivat syöpäsoluissa.</a:t>
            </a:r>
          </a:p>
          <a:p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genetiikka (solubiologia, molekyylibiologia, lääketieteessä mm. onkologia)</a:t>
            </a:r>
          </a:p>
          <a:p>
            <a:pPr marL="0" indent="0">
              <a:buNone/>
            </a:pP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b) Tutkimus, jossa määritettiin hirven kannanvaihteluita Suomessa 2000-luvulla.</a:t>
            </a:r>
          </a:p>
          <a:p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ekologia (eläintiede)</a:t>
            </a:r>
          </a:p>
          <a:p>
            <a:pPr marL="0" indent="0">
              <a:buNone/>
            </a:pP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c) Tutkimus, jossa vertailtiin erilaisia perhoslajeja ja pyrittiin luokittelemaan niitä erilaisiin ryhmiin.</a:t>
            </a:r>
          </a:p>
          <a:p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Taksonomia (</a:t>
            </a:r>
            <a:r>
              <a:rPr lang="fi-FI" sz="2300" err="1">
                <a:latin typeface="Arial" panose="020B0604020202020204" pitchFamily="34" charset="0"/>
                <a:cs typeface="Arial" panose="020B0604020202020204" pitchFamily="34" charset="0"/>
              </a:rPr>
              <a:t>systemaattiikka</a:t>
            </a: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: tiedon tarve)</a:t>
            </a:r>
          </a:p>
          <a:p>
            <a:pPr marL="0" indent="0">
              <a:buNone/>
            </a:pP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d) Tutkimus, jossa pyrittiin määrittämään, mitä varhaista ihmislajia Etiopiasta löytynyt fossiili edustaa.</a:t>
            </a:r>
          </a:p>
          <a:p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Paleontologia (evoluutiobiologia, systematiikka: tiedon tarve)</a:t>
            </a:r>
          </a:p>
          <a:p>
            <a:pPr marL="0" indent="0">
              <a:buNone/>
            </a:pPr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e) Tutkimus, jossa määritettiin, miten hormonit vaikuttavat sydämen sykkeeseen.</a:t>
            </a:r>
          </a:p>
          <a:p>
            <a:r>
              <a:rPr lang="fi-FI" sz="2300">
                <a:latin typeface="Arial" panose="020B0604020202020204" pitchFamily="34" charset="0"/>
                <a:cs typeface="Arial" panose="020B0604020202020204" pitchFamily="34" charset="0"/>
              </a:rPr>
              <a:t>fysiologia (anatomia: tiedon tarve)</a:t>
            </a:r>
          </a:p>
        </p:txBody>
      </p:sp>
    </p:spTree>
    <p:extLst>
      <p:ext uri="{BB962C8B-B14F-4D97-AF65-F5344CB8AC3E}">
        <p14:creationId xmlns:p14="http://schemas.microsoft.com/office/powerpoint/2010/main" val="137262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0631-5806-4F96-EBAD-61E460BD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Lisääntyminen ja perinnöllisyys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9DA9-98A0-967F-8E53-B58A9391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Arial"/>
                <a:cs typeface="Arial"/>
              </a:rPr>
              <a:t>Eliöt lisääntyvät ja siirtävät perintötekijänsä uusille sukupolville.</a:t>
            </a:r>
          </a:p>
          <a:p>
            <a:r>
              <a:rPr lang="fi-FI" dirty="0">
                <a:latin typeface="Arial"/>
                <a:cs typeface="Arial"/>
              </a:rPr>
              <a:t>Lisääntyminen voi olla suvullista tai suvutonta.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eahorse with a sea plant&#10;&#10;Description automatically generated">
            <a:extLst>
              <a:ext uri="{FF2B5EF4-FFF2-40B4-BE49-F238E27FC236}">
                <a16:creationId xmlns:a16="http://schemas.microsoft.com/office/drawing/2014/main" id="{63D59D93-B066-2196-703D-2CF3FA20E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97500" y="3082752"/>
            <a:ext cx="3653794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FD981-8C74-D2A8-91EE-7ABC8000FC84}"/>
              </a:ext>
            </a:extLst>
          </p:cNvPr>
          <p:cNvSpPr txBox="1"/>
          <p:nvPr/>
        </p:nvSpPr>
        <p:spPr>
          <a:xfrm>
            <a:off x="1097500" y="6311900"/>
            <a:ext cx="3653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err="1">
                <a:hlinkClick r:id="rId4" tooltip="https://www.flickr.com/photos/nathaninsandiego/3605208614"/>
              </a:rPr>
              <a:t>This</a:t>
            </a:r>
            <a:r>
              <a:rPr lang="fi-FI" sz="900">
                <a:hlinkClick r:id="rId4" tooltip="https://www.flickr.com/photos/nathaninsandiego/3605208614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5" tooltip="https://creativecommons.org/licenses/by-nc-nd/3.0/"/>
              </a:rPr>
              <a:t>CC BY-NC-ND</a:t>
            </a:r>
            <a:endParaRPr lang="fi-FI" sz="900"/>
          </a:p>
        </p:txBody>
      </p:sp>
      <p:pic>
        <p:nvPicPr>
          <p:cNvPr id="8" name="Picture 7" descr="Close-up of a tree branch with leaves&#10;&#10;Description automatically generated">
            <a:extLst>
              <a:ext uri="{FF2B5EF4-FFF2-40B4-BE49-F238E27FC236}">
                <a16:creationId xmlns:a16="http://schemas.microsoft.com/office/drawing/2014/main" id="{70255152-1DFA-6282-A7E6-7E305378B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11906" y="3082753"/>
            <a:ext cx="5231802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C81D80-25C8-27AF-8587-BC78E9B922B3}"/>
              </a:ext>
            </a:extLst>
          </p:cNvPr>
          <p:cNvSpPr txBox="1"/>
          <p:nvPr/>
        </p:nvSpPr>
        <p:spPr>
          <a:xfrm>
            <a:off x="5611906" y="6286649"/>
            <a:ext cx="3532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err="1">
                <a:hlinkClick r:id="rId7" tooltip="http://www.flickr.com/photos/valdelobos/6801090744/"/>
              </a:rPr>
              <a:t>This</a:t>
            </a:r>
            <a:r>
              <a:rPr lang="fi-FI" sz="900">
                <a:hlinkClick r:id="rId7" tooltip="http://www.flickr.com/photos/valdelobos/6801090744/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8" tooltip="https://creativecommons.org/licenses/by-nc-sa/3.0/"/>
              </a:rPr>
              <a:t>CC BY-SA-NC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6282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6375D-0A28-E3BC-841D-55A24ADB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400" cy="1614282"/>
          </a:xfrm>
        </p:spPr>
        <p:txBody>
          <a:bodyPr anchor="b"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Sopeutumiskyky ja sopeuma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1572D-DE00-FA70-83B0-1D206B284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61" r="2161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8" name="Picture 7" descr="A black and yellow lizard&#10;&#10;Description automatically generated">
            <a:extLst>
              <a:ext uri="{FF2B5EF4-FFF2-40B4-BE49-F238E27FC236}">
                <a16:creationId xmlns:a16="http://schemas.microsoft.com/office/drawing/2014/main" id="{64FA0D8C-6CCB-FA9E-F060-152231D64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2966" r="-2" b="24146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42A85-C37E-801D-4041-872AF3229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8" y="2173045"/>
            <a:ext cx="5414115" cy="4453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latin typeface="Arial"/>
                <a:cs typeface="Arial"/>
              </a:rPr>
              <a:t>Eliö pystyy selviytymään muuttuvissa ympäristöoloissa sopeutumiskyvyn ansiosta.</a:t>
            </a:r>
          </a:p>
          <a:p>
            <a:pPr lvl="1"/>
            <a:r>
              <a:rPr lang="fi-FI" dirty="0">
                <a:latin typeface="Arial"/>
                <a:cs typeface="Arial"/>
              </a:rPr>
              <a:t>Sopeutumiskyvyn ansiosta eliö kestää muutoksia ympäröivissä olosuhteissa ja selviää myös optimiolojen ulkopuolella. 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"/>
                <a:cs typeface="Arial"/>
              </a:rPr>
              <a:t>Sopeuma on eliölle kehittynyt ominaisuus, jonka avulla se voi elää omassa elinympäristössään.</a:t>
            </a:r>
          </a:p>
          <a:p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A9ECA-E780-AAAB-49DC-221479886FAA}"/>
              </a:ext>
            </a:extLst>
          </p:cNvPr>
          <p:cNvSpPr txBox="1"/>
          <p:nvPr/>
        </p:nvSpPr>
        <p:spPr>
          <a:xfrm>
            <a:off x="1628030" y="29584"/>
            <a:ext cx="3082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err="1">
                <a:hlinkClick r:id="rId4" tooltip="http://espeleobloc.blogspot.com/2016/02/lolm.html"/>
              </a:rPr>
              <a:t>This</a:t>
            </a:r>
            <a:r>
              <a:rPr lang="fi-FI" sz="900">
                <a:hlinkClick r:id="rId4" tooltip="http://espeleobloc.blogspot.com/2016/02/lolm.html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7" tooltip="https://creativecommons.org/licenses/by-nc-sa/3.0/"/>
              </a:rPr>
              <a:t>CC BY-SA-NC</a:t>
            </a:r>
            <a:endParaRPr lang="fi-FI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3F197-B343-0888-393C-1279FCECF5CF}"/>
              </a:ext>
            </a:extLst>
          </p:cNvPr>
          <p:cNvSpPr txBox="1"/>
          <p:nvPr/>
        </p:nvSpPr>
        <p:spPr>
          <a:xfrm>
            <a:off x="626533" y="6657935"/>
            <a:ext cx="23070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 err="1">
                <a:solidFill>
                  <a:srgbClr val="FFFFFF"/>
                </a:solidFill>
                <a:hlinkClick r:id="rId6" tooltip="https://commons.wikimedia.org/wiki/File:Fire_Salamander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r>
              <a:rPr lang="fi-FI" sz="700">
                <a:solidFill>
                  <a:srgbClr val="FFFFFF"/>
                </a:solidFill>
                <a:hlinkClick r:id="rId6" tooltip="https://commons.wikimedia.org/wiki/File:Fire_Salamander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Photo</a:t>
            </a:r>
            <a:r>
              <a:rPr lang="fi-FI" sz="700">
                <a:solidFill>
                  <a:srgbClr val="FFFFFF"/>
                </a:solidFill>
              </a:rPr>
              <a:t> </a:t>
            </a:r>
            <a:r>
              <a:rPr lang="fi-FI" sz="700" err="1">
                <a:solidFill>
                  <a:srgbClr val="FFFFFF"/>
                </a:solidFill>
              </a:rPr>
              <a:t>by</a:t>
            </a:r>
            <a:r>
              <a:rPr lang="fi-FI" sz="700">
                <a:solidFill>
                  <a:srgbClr val="FFFFFF"/>
                </a:solidFill>
              </a:rPr>
              <a:t> Unknown Author is </a:t>
            </a:r>
            <a:r>
              <a:rPr lang="fi-FI" sz="700" err="1">
                <a:solidFill>
                  <a:srgbClr val="FFFFFF"/>
                </a:solidFill>
              </a:rPr>
              <a:t>licensed</a:t>
            </a:r>
            <a:r>
              <a:rPr lang="fi-FI" sz="700">
                <a:solidFill>
                  <a:srgbClr val="FFFFFF"/>
                </a:solidFill>
              </a:rPr>
              <a:t> </a:t>
            </a:r>
            <a:r>
              <a:rPr lang="fi-FI" sz="700" err="1">
                <a:solidFill>
                  <a:srgbClr val="FFFFFF"/>
                </a:solidFill>
              </a:rPr>
              <a:t>under</a:t>
            </a:r>
            <a:r>
              <a:rPr lang="fi-FI" sz="700">
                <a:solidFill>
                  <a:srgbClr val="FFFFFF"/>
                </a:solidFill>
              </a:rPr>
              <a:t> </a:t>
            </a:r>
            <a:r>
              <a:rPr lang="fi-FI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DBAE-A80E-5014-AE4D-EB96B068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50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Evoluutio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65189-944C-572F-3D7D-3E1B2B85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fi-FI" dirty="0"/>
              <a:t>Lajin yksilöt sopeutuvat muuttuneisiin ympäristöolosuhteisiin ja ajankuluessa tapahtuu lajinkehitystä eli evoluutiota. </a:t>
            </a: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6F272-D76D-500D-5DAA-ED4A22FC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201646"/>
            <a:ext cx="9220200" cy="45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7238-DC2C-8F7C-1425-393C1358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Käsitellään aihe kahdessa osassa: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A7144-3851-CCC4-9B46-E2199FF0A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195" y="2140085"/>
            <a:ext cx="5523362" cy="1036199"/>
          </a:xfrm>
        </p:spPr>
        <p:txBody>
          <a:bodyPr>
            <a:normAutofit/>
          </a:bodyPr>
          <a:lstStyle/>
          <a:p>
            <a:r>
              <a:rPr lang="fi-FI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Elämää rajoittavat tekijät/ elämän perusedellytykset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CB8DD-C5BD-8F76-FF43-429DC1150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196" y="3285354"/>
            <a:ext cx="5267036" cy="2494599"/>
          </a:xfrm>
          <a:custGeom>
            <a:avLst/>
            <a:gdLst>
              <a:gd name="connsiteX0" fmla="*/ 0 w 5267036"/>
              <a:gd name="connsiteY0" fmla="*/ 0 h 2494599"/>
              <a:gd name="connsiteX1" fmla="*/ 690566 w 5267036"/>
              <a:gd name="connsiteY1" fmla="*/ 0 h 2494599"/>
              <a:gd name="connsiteX2" fmla="*/ 1328463 w 5267036"/>
              <a:gd name="connsiteY2" fmla="*/ 0 h 2494599"/>
              <a:gd name="connsiteX3" fmla="*/ 1861018 w 5267036"/>
              <a:gd name="connsiteY3" fmla="*/ 0 h 2494599"/>
              <a:gd name="connsiteX4" fmla="*/ 2446245 w 5267036"/>
              <a:gd name="connsiteY4" fmla="*/ 0 h 2494599"/>
              <a:gd name="connsiteX5" fmla="*/ 2926130 w 5267036"/>
              <a:gd name="connsiteY5" fmla="*/ 0 h 2494599"/>
              <a:gd name="connsiteX6" fmla="*/ 3353345 w 5267036"/>
              <a:gd name="connsiteY6" fmla="*/ 0 h 2494599"/>
              <a:gd name="connsiteX7" fmla="*/ 3885902 w 5267036"/>
              <a:gd name="connsiteY7" fmla="*/ 0 h 2494599"/>
              <a:gd name="connsiteX8" fmla="*/ 4576468 w 5267036"/>
              <a:gd name="connsiteY8" fmla="*/ 0 h 2494599"/>
              <a:gd name="connsiteX9" fmla="*/ 5267035 w 5267036"/>
              <a:gd name="connsiteY9" fmla="*/ 0 h 2494599"/>
              <a:gd name="connsiteX10" fmla="*/ 5267035 w 5267036"/>
              <a:gd name="connsiteY10" fmla="*/ 365874 h 2494599"/>
              <a:gd name="connsiteX11" fmla="*/ 5267035 w 5267036"/>
              <a:gd name="connsiteY11" fmla="*/ 831532 h 2494599"/>
              <a:gd name="connsiteX12" fmla="*/ 5267035 w 5267036"/>
              <a:gd name="connsiteY12" fmla="*/ 1197407 h 2494599"/>
              <a:gd name="connsiteX13" fmla="*/ 5267035 w 5267036"/>
              <a:gd name="connsiteY13" fmla="*/ 1588228 h 2494599"/>
              <a:gd name="connsiteX14" fmla="*/ 5267035 w 5267036"/>
              <a:gd name="connsiteY14" fmla="*/ 1929156 h 2494599"/>
              <a:gd name="connsiteX15" fmla="*/ 5267035 w 5267036"/>
              <a:gd name="connsiteY15" fmla="*/ 2494599 h 2494599"/>
              <a:gd name="connsiteX16" fmla="*/ 4681809 w 5267036"/>
              <a:gd name="connsiteY16" fmla="*/ 2494599 h 2494599"/>
              <a:gd name="connsiteX17" fmla="*/ 4096583 w 5267036"/>
              <a:gd name="connsiteY17" fmla="*/ 2494599 h 2494599"/>
              <a:gd name="connsiteX18" fmla="*/ 3616697 w 5267036"/>
              <a:gd name="connsiteY18" fmla="*/ 2494599 h 2494599"/>
              <a:gd name="connsiteX19" fmla="*/ 3084142 w 5267036"/>
              <a:gd name="connsiteY19" fmla="*/ 2494599 h 2494599"/>
              <a:gd name="connsiteX20" fmla="*/ 2656926 w 5267036"/>
              <a:gd name="connsiteY20" fmla="*/ 2494599 h 2494599"/>
              <a:gd name="connsiteX21" fmla="*/ 2019030 w 5267036"/>
              <a:gd name="connsiteY21" fmla="*/ 2494599 h 2494599"/>
              <a:gd name="connsiteX22" fmla="*/ 1381132 w 5267036"/>
              <a:gd name="connsiteY22" fmla="*/ 2494599 h 2494599"/>
              <a:gd name="connsiteX23" fmla="*/ 953918 w 5267036"/>
              <a:gd name="connsiteY23" fmla="*/ 2494599 h 2494599"/>
              <a:gd name="connsiteX24" fmla="*/ 0 w 5267036"/>
              <a:gd name="connsiteY24" fmla="*/ 2494599 h 2494599"/>
              <a:gd name="connsiteX25" fmla="*/ 0 w 5267036"/>
              <a:gd name="connsiteY25" fmla="*/ 2028940 h 2494599"/>
              <a:gd name="connsiteX26" fmla="*/ 0 w 5267036"/>
              <a:gd name="connsiteY26" fmla="*/ 1613173 h 2494599"/>
              <a:gd name="connsiteX27" fmla="*/ 0 w 5267036"/>
              <a:gd name="connsiteY27" fmla="*/ 1272245 h 2494599"/>
              <a:gd name="connsiteX28" fmla="*/ 0 w 5267036"/>
              <a:gd name="connsiteY28" fmla="*/ 831532 h 2494599"/>
              <a:gd name="connsiteX29" fmla="*/ 0 w 5267036"/>
              <a:gd name="connsiteY29" fmla="*/ 440712 h 2494599"/>
              <a:gd name="connsiteX30" fmla="*/ 0 w 5267036"/>
              <a:gd name="connsiteY30" fmla="*/ 0 h 2494599"/>
              <a:gd name="connsiteX0" fmla="*/ 0 w 5267036"/>
              <a:gd name="connsiteY0" fmla="*/ 0 h 2494599"/>
              <a:gd name="connsiteX1" fmla="*/ 637896 w 5267036"/>
              <a:gd name="connsiteY1" fmla="*/ 0 h 2494599"/>
              <a:gd name="connsiteX2" fmla="*/ 1328463 w 5267036"/>
              <a:gd name="connsiteY2" fmla="*/ 0 h 2494599"/>
              <a:gd name="connsiteX3" fmla="*/ 1755678 w 5267036"/>
              <a:gd name="connsiteY3" fmla="*/ 0 h 2494599"/>
              <a:gd name="connsiteX4" fmla="*/ 2393574 w 5267036"/>
              <a:gd name="connsiteY4" fmla="*/ 0 h 2494599"/>
              <a:gd name="connsiteX5" fmla="*/ 2820789 w 5267036"/>
              <a:gd name="connsiteY5" fmla="*/ 0 h 2494599"/>
              <a:gd name="connsiteX6" fmla="*/ 3248004 w 5267036"/>
              <a:gd name="connsiteY6" fmla="*/ 0 h 2494599"/>
              <a:gd name="connsiteX7" fmla="*/ 3780560 w 5267036"/>
              <a:gd name="connsiteY7" fmla="*/ 0 h 2494599"/>
              <a:gd name="connsiteX8" fmla="*/ 4207775 w 5267036"/>
              <a:gd name="connsiteY8" fmla="*/ 0 h 2494599"/>
              <a:gd name="connsiteX9" fmla="*/ 5267035 w 5267036"/>
              <a:gd name="connsiteY9" fmla="*/ 0 h 2494599"/>
              <a:gd name="connsiteX10" fmla="*/ 5267035 w 5267036"/>
              <a:gd name="connsiteY10" fmla="*/ 465658 h 2494599"/>
              <a:gd name="connsiteX11" fmla="*/ 5267035 w 5267036"/>
              <a:gd name="connsiteY11" fmla="*/ 881425 h 2494599"/>
              <a:gd name="connsiteX12" fmla="*/ 5267035 w 5267036"/>
              <a:gd name="connsiteY12" fmla="*/ 1247299 h 2494599"/>
              <a:gd name="connsiteX13" fmla="*/ 5267035 w 5267036"/>
              <a:gd name="connsiteY13" fmla="*/ 1613173 h 2494599"/>
              <a:gd name="connsiteX14" fmla="*/ 5267035 w 5267036"/>
              <a:gd name="connsiteY14" fmla="*/ 2053886 h 2494599"/>
              <a:gd name="connsiteX15" fmla="*/ 5267035 w 5267036"/>
              <a:gd name="connsiteY15" fmla="*/ 2494599 h 2494599"/>
              <a:gd name="connsiteX16" fmla="*/ 4629138 w 5267036"/>
              <a:gd name="connsiteY16" fmla="*/ 2494599 h 2494599"/>
              <a:gd name="connsiteX17" fmla="*/ 3991242 w 5267036"/>
              <a:gd name="connsiteY17" fmla="*/ 2494599 h 2494599"/>
              <a:gd name="connsiteX18" fmla="*/ 3353345 w 5267036"/>
              <a:gd name="connsiteY18" fmla="*/ 2494599 h 2494599"/>
              <a:gd name="connsiteX19" fmla="*/ 2768118 w 5267036"/>
              <a:gd name="connsiteY19" fmla="*/ 2494599 h 2494599"/>
              <a:gd name="connsiteX20" fmla="*/ 2288234 w 5267036"/>
              <a:gd name="connsiteY20" fmla="*/ 2494599 h 2494599"/>
              <a:gd name="connsiteX21" fmla="*/ 1861018 w 5267036"/>
              <a:gd name="connsiteY21" fmla="*/ 2494599 h 2494599"/>
              <a:gd name="connsiteX22" fmla="*/ 1170451 w 5267036"/>
              <a:gd name="connsiteY22" fmla="*/ 2494599 h 2494599"/>
              <a:gd name="connsiteX23" fmla="*/ 532555 w 5267036"/>
              <a:gd name="connsiteY23" fmla="*/ 2494599 h 2494599"/>
              <a:gd name="connsiteX24" fmla="*/ 0 w 5267036"/>
              <a:gd name="connsiteY24" fmla="*/ 2494599 h 2494599"/>
              <a:gd name="connsiteX25" fmla="*/ 0 w 5267036"/>
              <a:gd name="connsiteY25" fmla="*/ 2028940 h 2494599"/>
              <a:gd name="connsiteX26" fmla="*/ 0 w 5267036"/>
              <a:gd name="connsiteY26" fmla="*/ 1563282 h 2494599"/>
              <a:gd name="connsiteX27" fmla="*/ 0 w 5267036"/>
              <a:gd name="connsiteY27" fmla="*/ 1147515 h 2494599"/>
              <a:gd name="connsiteX28" fmla="*/ 0 w 5267036"/>
              <a:gd name="connsiteY28" fmla="*/ 731748 h 2494599"/>
              <a:gd name="connsiteX29" fmla="*/ 0 w 5267036"/>
              <a:gd name="connsiteY29" fmla="*/ 0 h 2494599"/>
              <a:gd name="connsiteX0" fmla="*/ 0 w 5267036"/>
              <a:gd name="connsiteY0" fmla="*/ 0 h 2494599"/>
              <a:gd name="connsiteX1" fmla="*/ 690566 w 5267036"/>
              <a:gd name="connsiteY1" fmla="*/ 0 h 2494599"/>
              <a:gd name="connsiteX2" fmla="*/ 1328463 w 5267036"/>
              <a:gd name="connsiteY2" fmla="*/ 0 h 2494599"/>
              <a:gd name="connsiteX3" fmla="*/ 1861018 w 5267036"/>
              <a:gd name="connsiteY3" fmla="*/ 0 h 2494599"/>
              <a:gd name="connsiteX4" fmla="*/ 2446245 w 5267036"/>
              <a:gd name="connsiteY4" fmla="*/ 0 h 2494599"/>
              <a:gd name="connsiteX5" fmla="*/ 2926130 w 5267036"/>
              <a:gd name="connsiteY5" fmla="*/ 0 h 2494599"/>
              <a:gd name="connsiteX6" fmla="*/ 3353345 w 5267036"/>
              <a:gd name="connsiteY6" fmla="*/ 0 h 2494599"/>
              <a:gd name="connsiteX7" fmla="*/ 3885902 w 5267036"/>
              <a:gd name="connsiteY7" fmla="*/ 0 h 2494599"/>
              <a:gd name="connsiteX8" fmla="*/ 4576468 w 5267036"/>
              <a:gd name="connsiteY8" fmla="*/ 0 h 2494599"/>
              <a:gd name="connsiteX9" fmla="*/ 5267035 w 5267036"/>
              <a:gd name="connsiteY9" fmla="*/ 0 h 2494599"/>
              <a:gd name="connsiteX10" fmla="*/ 5267035 w 5267036"/>
              <a:gd name="connsiteY10" fmla="*/ 365874 h 2494599"/>
              <a:gd name="connsiteX11" fmla="*/ 5267035 w 5267036"/>
              <a:gd name="connsiteY11" fmla="*/ 831532 h 2494599"/>
              <a:gd name="connsiteX12" fmla="*/ 5267035 w 5267036"/>
              <a:gd name="connsiteY12" fmla="*/ 1197407 h 2494599"/>
              <a:gd name="connsiteX13" fmla="*/ 5267035 w 5267036"/>
              <a:gd name="connsiteY13" fmla="*/ 1588228 h 2494599"/>
              <a:gd name="connsiteX14" fmla="*/ 5267035 w 5267036"/>
              <a:gd name="connsiteY14" fmla="*/ 1929156 h 2494599"/>
              <a:gd name="connsiteX15" fmla="*/ 5267035 w 5267036"/>
              <a:gd name="connsiteY15" fmla="*/ 2494599 h 2494599"/>
              <a:gd name="connsiteX16" fmla="*/ 4681809 w 5267036"/>
              <a:gd name="connsiteY16" fmla="*/ 2494599 h 2494599"/>
              <a:gd name="connsiteX17" fmla="*/ 4096583 w 5267036"/>
              <a:gd name="connsiteY17" fmla="*/ 2494599 h 2494599"/>
              <a:gd name="connsiteX18" fmla="*/ 3616697 w 5267036"/>
              <a:gd name="connsiteY18" fmla="*/ 2494599 h 2494599"/>
              <a:gd name="connsiteX19" fmla="*/ 3084142 w 5267036"/>
              <a:gd name="connsiteY19" fmla="*/ 2494599 h 2494599"/>
              <a:gd name="connsiteX20" fmla="*/ 2656926 w 5267036"/>
              <a:gd name="connsiteY20" fmla="*/ 2494599 h 2494599"/>
              <a:gd name="connsiteX21" fmla="*/ 2019030 w 5267036"/>
              <a:gd name="connsiteY21" fmla="*/ 2494599 h 2494599"/>
              <a:gd name="connsiteX22" fmla="*/ 1381132 w 5267036"/>
              <a:gd name="connsiteY22" fmla="*/ 2494599 h 2494599"/>
              <a:gd name="connsiteX23" fmla="*/ 953918 w 5267036"/>
              <a:gd name="connsiteY23" fmla="*/ 2494599 h 2494599"/>
              <a:gd name="connsiteX24" fmla="*/ 0 w 5267036"/>
              <a:gd name="connsiteY24" fmla="*/ 2494599 h 2494599"/>
              <a:gd name="connsiteX25" fmla="*/ 0 w 5267036"/>
              <a:gd name="connsiteY25" fmla="*/ 2028940 h 2494599"/>
              <a:gd name="connsiteX26" fmla="*/ 0 w 5267036"/>
              <a:gd name="connsiteY26" fmla="*/ 1613173 h 2494599"/>
              <a:gd name="connsiteX27" fmla="*/ 0 w 5267036"/>
              <a:gd name="connsiteY27" fmla="*/ 1272245 h 2494599"/>
              <a:gd name="connsiteX28" fmla="*/ 0 w 5267036"/>
              <a:gd name="connsiteY28" fmla="*/ 831532 h 2494599"/>
              <a:gd name="connsiteX29" fmla="*/ 0 w 5267036"/>
              <a:gd name="connsiteY29" fmla="*/ 440712 h 2494599"/>
              <a:gd name="connsiteX30" fmla="*/ 0 w 5267036"/>
              <a:gd name="connsiteY30" fmla="*/ 0 h 249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67036" h="2494599" fill="none" extrusionOk="0">
                <a:moveTo>
                  <a:pt x="0" y="0"/>
                </a:moveTo>
                <a:cubicBezTo>
                  <a:pt x="83512" y="-89684"/>
                  <a:pt x="344540" y="86233"/>
                  <a:pt x="690566" y="0"/>
                </a:cubicBezTo>
                <a:cubicBezTo>
                  <a:pt x="1048519" y="-23167"/>
                  <a:pt x="1228219" y="-16515"/>
                  <a:pt x="1328463" y="0"/>
                </a:cubicBezTo>
                <a:cubicBezTo>
                  <a:pt x="1481814" y="-42580"/>
                  <a:pt x="1564078" y="20360"/>
                  <a:pt x="1861018" y="0"/>
                </a:cubicBezTo>
                <a:cubicBezTo>
                  <a:pt x="2164660" y="-68551"/>
                  <a:pt x="2239573" y="-15385"/>
                  <a:pt x="2446245" y="0"/>
                </a:cubicBezTo>
                <a:cubicBezTo>
                  <a:pt x="2644335" y="-20147"/>
                  <a:pt x="2694026" y="15677"/>
                  <a:pt x="2926130" y="0"/>
                </a:cubicBezTo>
                <a:cubicBezTo>
                  <a:pt x="3129272" y="-13060"/>
                  <a:pt x="3178523" y="25031"/>
                  <a:pt x="3353345" y="0"/>
                </a:cubicBezTo>
                <a:cubicBezTo>
                  <a:pt x="3537474" y="-73599"/>
                  <a:pt x="3717415" y="17297"/>
                  <a:pt x="3885902" y="0"/>
                </a:cubicBezTo>
                <a:cubicBezTo>
                  <a:pt x="3984694" y="-27640"/>
                  <a:pt x="4262739" y="87280"/>
                  <a:pt x="4576468" y="0"/>
                </a:cubicBezTo>
                <a:cubicBezTo>
                  <a:pt x="4740125" y="-69543"/>
                  <a:pt x="5029790" y="45546"/>
                  <a:pt x="5267035" y="0"/>
                </a:cubicBezTo>
                <a:cubicBezTo>
                  <a:pt x="5317729" y="103038"/>
                  <a:pt x="5254701" y="271915"/>
                  <a:pt x="5267035" y="365874"/>
                </a:cubicBezTo>
                <a:cubicBezTo>
                  <a:pt x="5291143" y="550254"/>
                  <a:pt x="5192661" y="680881"/>
                  <a:pt x="5267035" y="831532"/>
                </a:cubicBezTo>
                <a:cubicBezTo>
                  <a:pt x="5345896" y="928576"/>
                  <a:pt x="5267832" y="1083468"/>
                  <a:pt x="5267035" y="1197407"/>
                </a:cubicBezTo>
                <a:cubicBezTo>
                  <a:pt x="5278200" y="1367543"/>
                  <a:pt x="5225343" y="1518915"/>
                  <a:pt x="5267035" y="1588228"/>
                </a:cubicBezTo>
                <a:cubicBezTo>
                  <a:pt x="5323756" y="1728824"/>
                  <a:pt x="5222322" y="1864355"/>
                  <a:pt x="5267035" y="1929156"/>
                </a:cubicBezTo>
                <a:cubicBezTo>
                  <a:pt x="5421252" y="1957704"/>
                  <a:pt x="5163036" y="2225321"/>
                  <a:pt x="5267035" y="2494599"/>
                </a:cubicBezTo>
                <a:cubicBezTo>
                  <a:pt x="5071234" y="2449128"/>
                  <a:pt x="4818536" y="2513673"/>
                  <a:pt x="4681809" y="2494599"/>
                </a:cubicBezTo>
                <a:cubicBezTo>
                  <a:pt x="4491006" y="2468456"/>
                  <a:pt x="4279172" y="2542667"/>
                  <a:pt x="4096583" y="2494599"/>
                </a:cubicBezTo>
                <a:cubicBezTo>
                  <a:pt x="3950631" y="2551224"/>
                  <a:pt x="3819936" y="2455308"/>
                  <a:pt x="3616697" y="2494599"/>
                </a:cubicBezTo>
                <a:cubicBezTo>
                  <a:pt x="3422093" y="2479478"/>
                  <a:pt x="3213881" y="2472495"/>
                  <a:pt x="3084142" y="2494599"/>
                </a:cubicBezTo>
                <a:cubicBezTo>
                  <a:pt x="2904823" y="2534904"/>
                  <a:pt x="2845326" y="2441988"/>
                  <a:pt x="2656926" y="2494599"/>
                </a:cubicBezTo>
                <a:cubicBezTo>
                  <a:pt x="2541694" y="2545244"/>
                  <a:pt x="2323731" y="2384041"/>
                  <a:pt x="2019030" y="2494599"/>
                </a:cubicBezTo>
                <a:cubicBezTo>
                  <a:pt x="1725341" y="2582292"/>
                  <a:pt x="1671275" y="2379340"/>
                  <a:pt x="1381132" y="2494599"/>
                </a:cubicBezTo>
                <a:cubicBezTo>
                  <a:pt x="1085053" y="2505101"/>
                  <a:pt x="1126844" y="2470315"/>
                  <a:pt x="953918" y="2494599"/>
                </a:cubicBezTo>
                <a:cubicBezTo>
                  <a:pt x="789385" y="2447505"/>
                  <a:pt x="290655" y="2405094"/>
                  <a:pt x="0" y="2494599"/>
                </a:cubicBezTo>
                <a:cubicBezTo>
                  <a:pt x="-42578" y="2318642"/>
                  <a:pt x="5808" y="2258599"/>
                  <a:pt x="0" y="2028940"/>
                </a:cubicBezTo>
                <a:cubicBezTo>
                  <a:pt x="-57194" y="1810130"/>
                  <a:pt x="23607" y="1771509"/>
                  <a:pt x="0" y="1613173"/>
                </a:cubicBezTo>
                <a:cubicBezTo>
                  <a:pt x="-64713" y="1445820"/>
                  <a:pt x="14222" y="1403212"/>
                  <a:pt x="0" y="1272245"/>
                </a:cubicBezTo>
                <a:cubicBezTo>
                  <a:pt x="-28255" y="1088206"/>
                  <a:pt x="4154" y="923622"/>
                  <a:pt x="0" y="831532"/>
                </a:cubicBezTo>
                <a:cubicBezTo>
                  <a:pt x="-50701" y="694599"/>
                  <a:pt x="43326" y="501640"/>
                  <a:pt x="0" y="440712"/>
                </a:cubicBezTo>
                <a:cubicBezTo>
                  <a:pt x="50613" y="302153"/>
                  <a:pt x="103126" y="191165"/>
                  <a:pt x="0" y="0"/>
                </a:cubicBezTo>
                <a:close/>
              </a:path>
              <a:path w="5267036" h="2494599" stroke="0" extrusionOk="0">
                <a:moveTo>
                  <a:pt x="0" y="0"/>
                </a:moveTo>
                <a:cubicBezTo>
                  <a:pt x="40605" y="45807"/>
                  <a:pt x="438257" y="5641"/>
                  <a:pt x="637896" y="0"/>
                </a:cubicBezTo>
                <a:cubicBezTo>
                  <a:pt x="870987" y="1239"/>
                  <a:pt x="999701" y="3668"/>
                  <a:pt x="1328463" y="0"/>
                </a:cubicBezTo>
                <a:cubicBezTo>
                  <a:pt x="1604200" y="-27704"/>
                  <a:pt x="1611932" y="-8781"/>
                  <a:pt x="1755678" y="0"/>
                </a:cubicBezTo>
                <a:cubicBezTo>
                  <a:pt x="1819141" y="-42215"/>
                  <a:pt x="2161251" y="-21200"/>
                  <a:pt x="2393574" y="0"/>
                </a:cubicBezTo>
                <a:cubicBezTo>
                  <a:pt x="2617125" y="22736"/>
                  <a:pt x="2718395" y="22994"/>
                  <a:pt x="2820789" y="0"/>
                </a:cubicBezTo>
                <a:cubicBezTo>
                  <a:pt x="2922190" y="-23306"/>
                  <a:pt x="3056628" y="-14028"/>
                  <a:pt x="3248004" y="0"/>
                </a:cubicBezTo>
                <a:cubicBezTo>
                  <a:pt x="3444043" y="26126"/>
                  <a:pt x="3565067" y="15767"/>
                  <a:pt x="3780560" y="0"/>
                </a:cubicBezTo>
                <a:cubicBezTo>
                  <a:pt x="3950734" y="31140"/>
                  <a:pt x="4053099" y="68"/>
                  <a:pt x="4207775" y="0"/>
                </a:cubicBezTo>
                <a:cubicBezTo>
                  <a:pt x="4262183" y="-62066"/>
                  <a:pt x="4994910" y="-691"/>
                  <a:pt x="5267035" y="0"/>
                </a:cubicBezTo>
                <a:cubicBezTo>
                  <a:pt x="5292231" y="179248"/>
                  <a:pt x="5176926" y="397011"/>
                  <a:pt x="5267035" y="465658"/>
                </a:cubicBezTo>
                <a:cubicBezTo>
                  <a:pt x="5356471" y="581526"/>
                  <a:pt x="5240450" y="696023"/>
                  <a:pt x="5267035" y="881425"/>
                </a:cubicBezTo>
                <a:cubicBezTo>
                  <a:pt x="5315379" y="984500"/>
                  <a:pt x="5282563" y="1086726"/>
                  <a:pt x="5267035" y="1247299"/>
                </a:cubicBezTo>
                <a:cubicBezTo>
                  <a:pt x="5270337" y="1426008"/>
                  <a:pt x="5168937" y="1466103"/>
                  <a:pt x="5267035" y="1613173"/>
                </a:cubicBezTo>
                <a:cubicBezTo>
                  <a:pt x="5356842" y="1730898"/>
                  <a:pt x="5280766" y="1860504"/>
                  <a:pt x="5267035" y="2053886"/>
                </a:cubicBezTo>
                <a:cubicBezTo>
                  <a:pt x="5329733" y="2271788"/>
                  <a:pt x="5255008" y="2400083"/>
                  <a:pt x="5267035" y="2494599"/>
                </a:cubicBezTo>
                <a:cubicBezTo>
                  <a:pt x="5024571" y="2549818"/>
                  <a:pt x="4800201" y="2455952"/>
                  <a:pt x="4629138" y="2494599"/>
                </a:cubicBezTo>
                <a:cubicBezTo>
                  <a:pt x="4414272" y="2536866"/>
                  <a:pt x="4083444" y="2469424"/>
                  <a:pt x="3991242" y="2494599"/>
                </a:cubicBezTo>
                <a:cubicBezTo>
                  <a:pt x="3853014" y="2596735"/>
                  <a:pt x="3480674" y="2493380"/>
                  <a:pt x="3353345" y="2494599"/>
                </a:cubicBezTo>
                <a:cubicBezTo>
                  <a:pt x="3221724" y="2540884"/>
                  <a:pt x="2881003" y="2465148"/>
                  <a:pt x="2768118" y="2494599"/>
                </a:cubicBezTo>
                <a:cubicBezTo>
                  <a:pt x="2582821" y="2556471"/>
                  <a:pt x="2498320" y="2500214"/>
                  <a:pt x="2288234" y="2494599"/>
                </a:cubicBezTo>
                <a:cubicBezTo>
                  <a:pt x="2106586" y="2486844"/>
                  <a:pt x="2034089" y="2457592"/>
                  <a:pt x="1861018" y="2494599"/>
                </a:cubicBezTo>
                <a:cubicBezTo>
                  <a:pt x="1645000" y="2427345"/>
                  <a:pt x="1432577" y="2506292"/>
                  <a:pt x="1170451" y="2494599"/>
                </a:cubicBezTo>
                <a:cubicBezTo>
                  <a:pt x="997698" y="2466689"/>
                  <a:pt x="683182" y="2524679"/>
                  <a:pt x="532555" y="2494599"/>
                </a:cubicBezTo>
                <a:cubicBezTo>
                  <a:pt x="441124" y="2541781"/>
                  <a:pt x="219529" y="2397006"/>
                  <a:pt x="0" y="2494599"/>
                </a:cubicBezTo>
                <a:cubicBezTo>
                  <a:pt x="-41488" y="2333276"/>
                  <a:pt x="-18301" y="2121067"/>
                  <a:pt x="0" y="2028940"/>
                </a:cubicBezTo>
                <a:cubicBezTo>
                  <a:pt x="48176" y="1942554"/>
                  <a:pt x="79457" y="1628355"/>
                  <a:pt x="0" y="1563282"/>
                </a:cubicBezTo>
                <a:cubicBezTo>
                  <a:pt x="-85807" y="1495668"/>
                  <a:pt x="26195" y="1273946"/>
                  <a:pt x="0" y="1147515"/>
                </a:cubicBezTo>
                <a:cubicBezTo>
                  <a:pt x="-49854" y="1065330"/>
                  <a:pt x="38679" y="967493"/>
                  <a:pt x="0" y="731748"/>
                </a:cubicBezTo>
                <a:cubicBezTo>
                  <a:pt x="-9952" y="598653"/>
                  <a:pt x="64354" y="151031"/>
                  <a:pt x="0" y="0"/>
                </a:cubicBezTo>
                <a:close/>
              </a:path>
              <a:path w="5267036" h="2494599" fill="none" stroke="0" extrusionOk="0">
                <a:moveTo>
                  <a:pt x="0" y="0"/>
                </a:moveTo>
                <a:cubicBezTo>
                  <a:pt x="92647" y="9510"/>
                  <a:pt x="346408" y="40100"/>
                  <a:pt x="690566" y="0"/>
                </a:cubicBezTo>
                <a:cubicBezTo>
                  <a:pt x="990387" y="-54800"/>
                  <a:pt x="1214447" y="107"/>
                  <a:pt x="1328463" y="0"/>
                </a:cubicBezTo>
                <a:cubicBezTo>
                  <a:pt x="1490831" y="-6606"/>
                  <a:pt x="1600170" y="-4521"/>
                  <a:pt x="1861018" y="0"/>
                </a:cubicBezTo>
                <a:cubicBezTo>
                  <a:pt x="2134255" y="-16825"/>
                  <a:pt x="2234603" y="-2798"/>
                  <a:pt x="2446245" y="0"/>
                </a:cubicBezTo>
                <a:cubicBezTo>
                  <a:pt x="2620761" y="-10382"/>
                  <a:pt x="2715362" y="4875"/>
                  <a:pt x="2926130" y="0"/>
                </a:cubicBezTo>
                <a:cubicBezTo>
                  <a:pt x="3153191" y="-26153"/>
                  <a:pt x="3190542" y="28590"/>
                  <a:pt x="3353345" y="0"/>
                </a:cubicBezTo>
                <a:cubicBezTo>
                  <a:pt x="3465048" y="-18946"/>
                  <a:pt x="3647860" y="46255"/>
                  <a:pt x="3885902" y="0"/>
                </a:cubicBezTo>
                <a:cubicBezTo>
                  <a:pt x="4114520" y="29036"/>
                  <a:pt x="4339269" y="16184"/>
                  <a:pt x="4576468" y="0"/>
                </a:cubicBezTo>
                <a:cubicBezTo>
                  <a:pt x="4846602" y="-56784"/>
                  <a:pt x="5008809" y="23011"/>
                  <a:pt x="5267035" y="0"/>
                </a:cubicBezTo>
                <a:cubicBezTo>
                  <a:pt x="5299297" y="129832"/>
                  <a:pt x="5234964" y="275438"/>
                  <a:pt x="5267035" y="365874"/>
                </a:cubicBezTo>
                <a:cubicBezTo>
                  <a:pt x="5294378" y="509725"/>
                  <a:pt x="5216554" y="703764"/>
                  <a:pt x="5267035" y="831532"/>
                </a:cubicBezTo>
                <a:cubicBezTo>
                  <a:pt x="5346263" y="957652"/>
                  <a:pt x="5240569" y="1026595"/>
                  <a:pt x="5267035" y="1197407"/>
                </a:cubicBezTo>
                <a:cubicBezTo>
                  <a:pt x="5295907" y="1401726"/>
                  <a:pt x="5210179" y="1473143"/>
                  <a:pt x="5267035" y="1588228"/>
                </a:cubicBezTo>
                <a:cubicBezTo>
                  <a:pt x="5326060" y="1700036"/>
                  <a:pt x="5232578" y="1859441"/>
                  <a:pt x="5267035" y="1929156"/>
                </a:cubicBezTo>
                <a:cubicBezTo>
                  <a:pt x="5202741" y="1999734"/>
                  <a:pt x="5213023" y="2225891"/>
                  <a:pt x="5267035" y="2494599"/>
                </a:cubicBezTo>
                <a:cubicBezTo>
                  <a:pt x="5045965" y="2552480"/>
                  <a:pt x="4825614" y="2451905"/>
                  <a:pt x="4681809" y="2494599"/>
                </a:cubicBezTo>
                <a:cubicBezTo>
                  <a:pt x="4452024" y="2555157"/>
                  <a:pt x="4277959" y="2434074"/>
                  <a:pt x="4096583" y="2494599"/>
                </a:cubicBezTo>
                <a:cubicBezTo>
                  <a:pt x="3962450" y="2558025"/>
                  <a:pt x="3825435" y="2533459"/>
                  <a:pt x="3616697" y="2494599"/>
                </a:cubicBezTo>
                <a:cubicBezTo>
                  <a:pt x="3476302" y="2518804"/>
                  <a:pt x="3205645" y="2504964"/>
                  <a:pt x="3084142" y="2494599"/>
                </a:cubicBezTo>
                <a:cubicBezTo>
                  <a:pt x="2937171" y="2490838"/>
                  <a:pt x="2858130" y="2504529"/>
                  <a:pt x="2656926" y="2494599"/>
                </a:cubicBezTo>
                <a:cubicBezTo>
                  <a:pt x="2467524" y="2557522"/>
                  <a:pt x="2299778" y="2445999"/>
                  <a:pt x="2019030" y="2494599"/>
                </a:cubicBezTo>
                <a:cubicBezTo>
                  <a:pt x="1752200" y="2550275"/>
                  <a:pt x="1681185" y="2460860"/>
                  <a:pt x="1381132" y="2494599"/>
                </a:cubicBezTo>
                <a:cubicBezTo>
                  <a:pt x="1101102" y="2541546"/>
                  <a:pt x="1144731" y="2491698"/>
                  <a:pt x="953918" y="2494599"/>
                </a:cubicBezTo>
                <a:cubicBezTo>
                  <a:pt x="757512" y="2536339"/>
                  <a:pt x="239028" y="2409306"/>
                  <a:pt x="0" y="2494599"/>
                </a:cubicBezTo>
                <a:cubicBezTo>
                  <a:pt x="-63571" y="2295294"/>
                  <a:pt x="25351" y="2269419"/>
                  <a:pt x="0" y="2028940"/>
                </a:cubicBezTo>
                <a:cubicBezTo>
                  <a:pt x="-25779" y="1793826"/>
                  <a:pt x="41802" y="1792535"/>
                  <a:pt x="0" y="1613173"/>
                </a:cubicBezTo>
                <a:cubicBezTo>
                  <a:pt x="-44498" y="1443924"/>
                  <a:pt x="12398" y="1413687"/>
                  <a:pt x="0" y="1272245"/>
                </a:cubicBezTo>
                <a:cubicBezTo>
                  <a:pt x="-58506" y="1135319"/>
                  <a:pt x="47789" y="961612"/>
                  <a:pt x="0" y="831532"/>
                </a:cubicBezTo>
                <a:cubicBezTo>
                  <a:pt x="-17470" y="698907"/>
                  <a:pt x="53096" y="586315"/>
                  <a:pt x="0" y="440712"/>
                </a:cubicBezTo>
                <a:cubicBezTo>
                  <a:pt x="17727" y="313245"/>
                  <a:pt x="27325" y="154478"/>
                  <a:pt x="0" y="0"/>
                </a:cubicBezTo>
                <a:close/>
              </a:path>
              <a:path w="5267036" h="2494599" fill="none" stroke="0" extrusionOk="0">
                <a:moveTo>
                  <a:pt x="0" y="0"/>
                </a:moveTo>
                <a:cubicBezTo>
                  <a:pt x="91999" y="-52218"/>
                  <a:pt x="416487" y="26588"/>
                  <a:pt x="690566" y="0"/>
                </a:cubicBezTo>
                <a:cubicBezTo>
                  <a:pt x="1045660" y="-24518"/>
                  <a:pt x="1230054" y="-8046"/>
                  <a:pt x="1328463" y="0"/>
                </a:cubicBezTo>
                <a:cubicBezTo>
                  <a:pt x="1488574" y="-27139"/>
                  <a:pt x="1587139" y="-1845"/>
                  <a:pt x="1861018" y="0"/>
                </a:cubicBezTo>
                <a:cubicBezTo>
                  <a:pt x="2148157" y="-21864"/>
                  <a:pt x="2255508" y="7111"/>
                  <a:pt x="2446245" y="0"/>
                </a:cubicBezTo>
                <a:cubicBezTo>
                  <a:pt x="2638533" y="-6547"/>
                  <a:pt x="2701664" y="7681"/>
                  <a:pt x="2926130" y="0"/>
                </a:cubicBezTo>
                <a:cubicBezTo>
                  <a:pt x="3144130" y="-19723"/>
                  <a:pt x="3186127" y="23421"/>
                  <a:pt x="3353345" y="0"/>
                </a:cubicBezTo>
                <a:cubicBezTo>
                  <a:pt x="3509666" y="-101859"/>
                  <a:pt x="3711978" y="7696"/>
                  <a:pt x="3885902" y="0"/>
                </a:cubicBezTo>
                <a:cubicBezTo>
                  <a:pt x="4008911" y="-47"/>
                  <a:pt x="4246277" y="30535"/>
                  <a:pt x="4576468" y="0"/>
                </a:cubicBezTo>
                <a:cubicBezTo>
                  <a:pt x="4768222" y="-39844"/>
                  <a:pt x="5068286" y="37546"/>
                  <a:pt x="5267035" y="0"/>
                </a:cubicBezTo>
                <a:cubicBezTo>
                  <a:pt x="5308826" y="116714"/>
                  <a:pt x="5248719" y="271096"/>
                  <a:pt x="5267035" y="365874"/>
                </a:cubicBezTo>
                <a:cubicBezTo>
                  <a:pt x="5282810" y="512696"/>
                  <a:pt x="5246782" y="681160"/>
                  <a:pt x="5267035" y="831532"/>
                </a:cubicBezTo>
                <a:cubicBezTo>
                  <a:pt x="5333470" y="940856"/>
                  <a:pt x="5224249" y="1036964"/>
                  <a:pt x="5267035" y="1197407"/>
                </a:cubicBezTo>
                <a:cubicBezTo>
                  <a:pt x="5288205" y="1378620"/>
                  <a:pt x="5227017" y="1487967"/>
                  <a:pt x="5267035" y="1588228"/>
                </a:cubicBezTo>
                <a:cubicBezTo>
                  <a:pt x="5322743" y="1750156"/>
                  <a:pt x="5230567" y="1873765"/>
                  <a:pt x="5267035" y="1929156"/>
                </a:cubicBezTo>
                <a:cubicBezTo>
                  <a:pt x="5327207" y="1956363"/>
                  <a:pt x="5185284" y="2264962"/>
                  <a:pt x="5267035" y="2494599"/>
                </a:cubicBezTo>
                <a:cubicBezTo>
                  <a:pt x="5072071" y="2488263"/>
                  <a:pt x="4801494" y="2472640"/>
                  <a:pt x="4681809" y="2494599"/>
                </a:cubicBezTo>
                <a:cubicBezTo>
                  <a:pt x="4482904" y="2492776"/>
                  <a:pt x="4301004" y="2464481"/>
                  <a:pt x="4096583" y="2494599"/>
                </a:cubicBezTo>
                <a:cubicBezTo>
                  <a:pt x="3944855" y="2540038"/>
                  <a:pt x="3826916" y="2497362"/>
                  <a:pt x="3616697" y="2494599"/>
                </a:cubicBezTo>
                <a:cubicBezTo>
                  <a:pt x="3438808" y="2501461"/>
                  <a:pt x="3200438" y="2483156"/>
                  <a:pt x="3084142" y="2494599"/>
                </a:cubicBezTo>
                <a:cubicBezTo>
                  <a:pt x="2917930" y="2519776"/>
                  <a:pt x="2847492" y="2457246"/>
                  <a:pt x="2656926" y="2494599"/>
                </a:cubicBezTo>
                <a:cubicBezTo>
                  <a:pt x="2481633" y="2576442"/>
                  <a:pt x="2302242" y="2425190"/>
                  <a:pt x="2019030" y="2494599"/>
                </a:cubicBezTo>
                <a:cubicBezTo>
                  <a:pt x="1727059" y="2558413"/>
                  <a:pt x="1663484" y="2406462"/>
                  <a:pt x="1381132" y="2494599"/>
                </a:cubicBezTo>
                <a:cubicBezTo>
                  <a:pt x="1099058" y="2522687"/>
                  <a:pt x="1133118" y="2484070"/>
                  <a:pt x="953918" y="2494599"/>
                </a:cubicBezTo>
                <a:cubicBezTo>
                  <a:pt x="768623" y="2528078"/>
                  <a:pt x="259600" y="2435159"/>
                  <a:pt x="0" y="2494599"/>
                </a:cubicBezTo>
                <a:cubicBezTo>
                  <a:pt x="-49917" y="2287707"/>
                  <a:pt x="11491" y="2264725"/>
                  <a:pt x="0" y="2028940"/>
                </a:cubicBezTo>
                <a:cubicBezTo>
                  <a:pt x="-35724" y="1794543"/>
                  <a:pt x="46073" y="1792636"/>
                  <a:pt x="0" y="1613173"/>
                </a:cubicBezTo>
                <a:cubicBezTo>
                  <a:pt x="-56157" y="1462049"/>
                  <a:pt x="19757" y="1389353"/>
                  <a:pt x="0" y="1272245"/>
                </a:cubicBezTo>
                <a:cubicBezTo>
                  <a:pt x="-53504" y="1089888"/>
                  <a:pt x="22595" y="949721"/>
                  <a:pt x="0" y="831532"/>
                </a:cubicBezTo>
                <a:cubicBezTo>
                  <a:pt x="-46335" y="686979"/>
                  <a:pt x="40330" y="532774"/>
                  <a:pt x="0" y="440712"/>
                </a:cubicBezTo>
                <a:cubicBezTo>
                  <a:pt x="39909" y="343208"/>
                  <a:pt x="66950" y="17941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68165091">
                  <a:custGeom>
                    <a:avLst/>
                    <a:gdLst>
                      <a:gd name="connsiteX0" fmla="*/ 0 w 5066161"/>
                      <a:gd name="connsiteY0" fmla="*/ 0 h 2494599"/>
                      <a:gd name="connsiteX1" fmla="*/ 664230 w 5066161"/>
                      <a:gd name="connsiteY1" fmla="*/ 0 h 2494599"/>
                      <a:gd name="connsiteX2" fmla="*/ 1277798 w 5066161"/>
                      <a:gd name="connsiteY2" fmla="*/ 0 h 2494599"/>
                      <a:gd name="connsiteX3" fmla="*/ 1790043 w 5066161"/>
                      <a:gd name="connsiteY3" fmla="*/ 0 h 2494599"/>
                      <a:gd name="connsiteX4" fmla="*/ 2352950 w 5066161"/>
                      <a:gd name="connsiteY4" fmla="*/ 0 h 2494599"/>
                      <a:gd name="connsiteX5" fmla="*/ 2814533 w 5066161"/>
                      <a:gd name="connsiteY5" fmla="*/ 0 h 2494599"/>
                      <a:gd name="connsiteX6" fmla="*/ 3225455 w 5066161"/>
                      <a:gd name="connsiteY6" fmla="*/ 0 h 2494599"/>
                      <a:gd name="connsiteX7" fmla="*/ 3737701 w 5066161"/>
                      <a:gd name="connsiteY7" fmla="*/ 0 h 2494599"/>
                      <a:gd name="connsiteX8" fmla="*/ 4401930 w 5066161"/>
                      <a:gd name="connsiteY8" fmla="*/ 0 h 2494599"/>
                      <a:gd name="connsiteX9" fmla="*/ 5066161 w 5066161"/>
                      <a:gd name="connsiteY9" fmla="*/ 0 h 2494599"/>
                      <a:gd name="connsiteX10" fmla="*/ 5066161 w 5066161"/>
                      <a:gd name="connsiteY10" fmla="*/ 365874 h 2494599"/>
                      <a:gd name="connsiteX11" fmla="*/ 5066161 w 5066161"/>
                      <a:gd name="connsiteY11" fmla="*/ 831532 h 2494599"/>
                      <a:gd name="connsiteX12" fmla="*/ 5066161 w 5066161"/>
                      <a:gd name="connsiteY12" fmla="*/ 1197407 h 2494599"/>
                      <a:gd name="connsiteX13" fmla="*/ 5066161 w 5066161"/>
                      <a:gd name="connsiteY13" fmla="*/ 1588228 h 2494599"/>
                      <a:gd name="connsiteX14" fmla="*/ 5066161 w 5066161"/>
                      <a:gd name="connsiteY14" fmla="*/ 1929156 h 2494599"/>
                      <a:gd name="connsiteX15" fmla="*/ 5066161 w 5066161"/>
                      <a:gd name="connsiteY15" fmla="*/ 2494599 h 2494599"/>
                      <a:gd name="connsiteX16" fmla="*/ 4503254 w 5066161"/>
                      <a:gd name="connsiteY16" fmla="*/ 2494599 h 2494599"/>
                      <a:gd name="connsiteX17" fmla="*/ 3940347 w 5066161"/>
                      <a:gd name="connsiteY17" fmla="*/ 2494599 h 2494599"/>
                      <a:gd name="connsiteX18" fmla="*/ 3478763 w 5066161"/>
                      <a:gd name="connsiteY18" fmla="*/ 2494599 h 2494599"/>
                      <a:gd name="connsiteX19" fmla="*/ 2966519 w 5066161"/>
                      <a:gd name="connsiteY19" fmla="*/ 2494599 h 2494599"/>
                      <a:gd name="connsiteX20" fmla="*/ 2555596 w 5066161"/>
                      <a:gd name="connsiteY20" fmla="*/ 2494599 h 2494599"/>
                      <a:gd name="connsiteX21" fmla="*/ 1942028 w 5066161"/>
                      <a:gd name="connsiteY21" fmla="*/ 2494599 h 2494599"/>
                      <a:gd name="connsiteX22" fmla="*/ 1328459 w 5066161"/>
                      <a:gd name="connsiteY22" fmla="*/ 2494599 h 2494599"/>
                      <a:gd name="connsiteX23" fmla="*/ 917538 w 5066161"/>
                      <a:gd name="connsiteY23" fmla="*/ 2494599 h 2494599"/>
                      <a:gd name="connsiteX24" fmla="*/ 0 w 5066161"/>
                      <a:gd name="connsiteY24" fmla="*/ 2494599 h 2494599"/>
                      <a:gd name="connsiteX25" fmla="*/ 0 w 5066161"/>
                      <a:gd name="connsiteY25" fmla="*/ 2028940 h 2494599"/>
                      <a:gd name="connsiteX26" fmla="*/ 0 w 5066161"/>
                      <a:gd name="connsiteY26" fmla="*/ 1613173 h 2494599"/>
                      <a:gd name="connsiteX27" fmla="*/ 0 w 5066161"/>
                      <a:gd name="connsiteY27" fmla="*/ 1272245 h 2494599"/>
                      <a:gd name="connsiteX28" fmla="*/ 0 w 5066161"/>
                      <a:gd name="connsiteY28" fmla="*/ 831532 h 2494599"/>
                      <a:gd name="connsiteX29" fmla="*/ 0 w 5066161"/>
                      <a:gd name="connsiteY29" fmla="*/ 440712 h 2494599"/>
                      <a:gd name="connsiteX30" fmla="*/ 0 w 5066161"/>
                      <a:gd name="connsiteY30" fmla="*/ 0 h 2494599"/>
                      <a:gd name="connsiteX0" fmla="*/ 0 w 5066161"/>
                      <a:gd name="connsiteY0" fmla="*/ 0 h 2494599"/>
                      <a:gd name="connsiteX1" fmla="*/ 613568 w 5066161"/>
                      <a:gd name="connsiteY1" fmla="*/ 0 h 2494599"/>
                      <a:gd name="connsiteX2" fmla="*/ 1277798 w 5066161"/>
                      <a:gd name="connsiteY2" fmla="*/ 0 h 2494599"/>
                      <a:gd name="connsiteX3" fmla="*/ 1688720 w 5066161"/>
                      <a:gd name="connsiteY3" fmla="*/ 0 h 2494599"/>
                      <a:gd name="connsiteX4" fmla="*/ 2302288 w 5066161"/>
                      <a:gd name="connsiteY4" fmla="*/ 0 h 2494599"/>
                      <a:gd name="connsiteX5" fmla="*/ 2713210 w 5066161"/>
                      <a:gd name="connsiteY5" fmla="*/ 0 h 2494599"/>
                      <a:gd name="connsiteX6" fmla="*/ 3124132 w 5066161"/>
                      <a:gd name="connsiteY6" fmla="*/ 0 h 2494599"/>
                      <a:gd name="connsiteX7" fmla="*/ 3636377 w 5066161"/>
                      <a:gd name="connsiteY7" fmla="*/ 0 h 2494599"/>
                      <a:gd name="connsiteX8" fmla="*/ 4047299 w 5066161"/>
                      <a:gd name="connsiteY8" fmla="*/ 0 h 2494599"/>
                      <a:gd name="connsiteX9" fmla="*/ 5066161 w 5066161"/>
                      <a:gd name="connsiteY9" fmla="*/ 0 h 2494599"/>
                      <a:gd name="connsiteX10" fmla="*/ 5066161 w 5066161"/>
                      <a:gd name="connsiteY10" fmla="*/ 465658 h 2494599"/>
                      <a:gd name="connsiteX11" fmla="*/ 5066161 w 5066161"/>
                      <a:gd name="connsiteY11" fmla="*/ 881425 h 2494599"/>
                      <a:gd name="connsiteX12" fmla="*/ 5066161 w 5066161"/>
                      <a:gd name="connsiteY12" fmla="*/ 1247299 h 2494599"/>
                      <a:gd name="connsiteX13" fmla="*/ 5066161 w 5066161"/>
                      <a:gd name="connsiteY13" fmla="*/ 1613173 h 2494599"/>
                      <a:gd name="connsiteX14" fmla="*/ 5066161 w 5066161"/>
                      <a:gd name="connsiteY14" fmla="*/ 2053886 h 2494599"/>
                      <a:gd name="connsiteX15" fmla="*/ 5066161 w 5066161"/>
                      <a:gd name="connsiteY15" fmla="*/ 2494599 h 2494599"/>
                      <a:gd name="connsiteX16" fmla="*/ 4452592 w 5066161"/>
                      <a:gd name="connsiteY16" fmla="*/ 2494599 h 2494599"/>
                      <a:gd name="connsiteX17" fmla="*/ 3839024 w 5066161"/>
                      <a:gd name="connsiteY17" fmla="*/ 2494599 h 2494599"/>
                      <a:gd name="connsiteX18" fmla="*/ 3225455 w 5066161"/>
                      <a:gd name="connsiteY18" fmla="*/ 2494599 h 2494599"/>
                      <a:gd name="connsiteX19" fmla="*/ 2662548 w 5066161"/>
                      <a:gd name="connsiteY19" fmla="*/ 2494599 h 2494599"/>
                      <a:gd name="connsiteX20" fmla="*/ 2200965 w 5066161"/>
                      <a:gd name="connsiteY20" fmla="*/ 2494599 h 2494599"/>
                      <a:gd name="connsiteX21" fmla="*/ 1790043 w 5066161"/>
                      <a:gd name="connsiteY21" fmla="*/ 2494599 h 2494599"/>
                      <a:gd name="connsiteX22" fmla="*/ 1125813 w 5066161"/>
                      <a:gd name="connsiteY22" fmla="*/ 2494599 h 2494599"/>
                      <a:gd name="connsiteX23" fmla="*/ 512245 w 5066161"/>
                      <a:gd name="connsiteY23" fmla="*/ 2494599 h 2494599"/>
                      <a:gd name="connsiteX24" fmla="*/ 0 w 5066161"/>
                      <a:gd name="connsiteY24" fmla="*/ 2494599 h 2494599"/>
                      <a:gd name="connsiteX25" fmla="*/ 0 w 5066161"/>
                      <a:gd name="connsiteY25" fmla="*/ 2028940 h 2494599"/>
                      <a:gd name="connsiteX26" fmla="*/ 0 w 5066161"/>
                      <a:gd name="connsiteY26" fmla="*/ 1563282 h 2494599"/>
                      <a:gd name="connsiteX27" fmla="*/ 0 w 5066161"/>
                      <a:gd name="connsiteY27" fmla="*/ 1147515 h 2494599"/>
                      <a:gd name="connsiteX28" fmla="*/ 0 w 5066161"/>
                      <a:gd name="connsiteY28" fmla="*/ 731748 h 2494599"/>
                      <a:gd name="connsiteX29" fmla="*/ 0 w 5066161"/>
                      <a:gd name="connsiteY29" fmla="*/ 0 h 249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066161" h="2494599" fill="none" extrusionOk="0">
                        <a:moveTo>
                          <a:pt x="0" y="0"/>
                        </a:moveTo>
                        <a:cubicBezTo>
                          <a:pt x="103819" y="-67693"/>
                          <a:pt x="337930" y="79152"/>
                          <a:pt x="664230" y="0"/>
                        </a:cubicBezTo>
                        <a:cubicBezTo>
                          <a:pt x="986182" y="-34555"/>
                          <a:pt x="1165153" y="-4927"/>
                          <a:pt x="1277798" y="0"/>
                        </a:cubicBezTo>
                        <a:cubicBezTo>
                          <a:pt x="1421347" y="-33633"/>
                          <a:pt x="1518221" y="20664"/>
                          <a:pt x="1790043" y="0"/>
                        </a:cubicBezTo>
                        <a:cubicBezTo>
                          <a:pt x="2058551" y="-40727"/>
                          <a:pt x="2174287" y="8490"/>
                          <a:pt x="2352950" y="0"/>
                        </a:cubicBezTo>
                        <a:cubicBezTo>
                          <a:pt x="2531778" y="-19858"/>
                          <a:pt x="2597772" y="14988"/>
                          <a:pt x="2814533" y="0"/>
                        </a:cubicBezTo>
                        <a:cubicBezTo>
                          <a:pt x="3021367" y="-14062"/>
                          <a:pt x="3057618" y="21549"/>
                          <a:pt x="3225455" y="0"/>
                        </a:cubicBezTo>
                        <a:cubicBezTo>
                          <a:pt x="3401239" y="-65785"/>
                          <a:pt x="3577170" y="5738"/>
                          <a:pt x="3737701" y="0"/>
                        </a:cubicBezTo>
                        <a:cubicBezTo>
                          <a:pt x="3840119" y="-24401"/>
                          <a:pt x="4149538" y="65390"/>
                          <a:pt x="4401930" y="0"/>
                        </a:cubicBezTo>
                        <a:cubicBezTo>
                          <a:pt x="4612899" y="-55108"/>
                          <a:pt x="4818931" y="43465"/>
                          <a:pt x="5066161" y="0"/>
                        </a:cubicBezTo>
                        <a:cubicBezTo>
                          <a:pt x="5112129" y="102211"/>
                          <a:pt x="5052589" y="264718"/>
                          <a:pt x="5066161" y="365874"/>
                        </a:cubicBezTo>
                        <a:cubicBezTo>
                          <a:pt x="5086192" y="510884"/>
                          <a:pt x="5016616" y="700469"/>
                          <a:pt x="5066161" y="831532"/>
                        </a:cubicBezTo>
                        <a:cubicBezTo>
                          <a:pt x="5125832" y="943506"/>
                          <a:pt x="5050176" y="1054250"/>
                          <a:pt x="5066161" y="1197407"/>
                        </a:cubicBezTo>
                        <a:cubicBezTo>
                          <a:pt x="5094105" y="1365589"/>
                          <a:pt x="5024037" y="1493489"/>
                          <a:pt x="5066161" y="1588228"/>
                        </a:cubicBezTo>
                        <a:cubicBezTo>
                          <a:pt x="5119729" y="1726678"/>
                          <a:pt x="5029341" y="1860733"/>
                          <a:pt x="5066161" y="1929156"/>
                        </a:cubicBezTo>
                        <a:cubicBezTo>
                          <a:pt x="5144665" y="1985285"/>
                          <a:pt x="4994563" y="2224544"/>
                          <a:pt x="5066161" y="2494599"/>
                        </a:cubicBezTo>
                        <a:cubicBezTo>
                          <a:pt x="4876750" y="2491407"/>
                          <a:pt x="4657853" y="2484245"/>
                          <a:pt x="4503254" y="2494599"/>
                        </a:cubicBezTo>
                        <a:cubicBezTo>
                          <a:pt x="4322230" y="2483540"/>
                          <a:pt x="4103297" y="2497562"/>
                          <a:pt x="3940347" y="2494599"/>
                        </a:cubicBezTo>
                        <a:cubicBezTo>
                          <a:pt x="3791126" y="2532086"/>
                          <a:pt x="3671476" y="2465860"/>
                          <a:pt x="3478763" y="2494599"/>
                        </a:cubicBezTo>
                        <a:cubicBezTo>
                          <a:pt x="3291986" y="2496063"/>
                          <a:pt x="3097965" y="2474080"/>
                          <a:pt x="2966519" y="2494599"/>
                        </a:cubicBezTo>
                        <a:cubicBezTo>
                          <a:pt x="2809179" y="2524357"/>
                          <a:pt x="2736290" y="2454445"/>
                          <a:pt x="2555596" y="2494599"/>
                        </a:cubicBezTo>
                        <a:cubicBezTo>
                          <a:pt x="2402435" y="2531637"/>
                          <a:pt x="2207273" y="2426821"/>
                          <a:pt x="1942028" y="2494599"/>
                        </a:cubicBezTo>
                        <a:cubicBezTo>
                          <a:pt x="1666325" y="2573372"/>
                          <a:pt x="1619577" y="2418709"/>
                          <a:pt x="1328459" y="2494599"/>
                        </a:cubicBezTo>
                        <a:cubicBezTo>
                          <a:pt x="1037891" y="2518470"/>
                          <a:pt x="1092134" y="2473468"/>
                          <a:pt x="917538" y="2494599"/>
                        </a:cubicBezTo>
                        <a:cubicBezTo>
                          <a:pt x="746366" y="2473547"/>
                          <a:pt x="248052" y="2455210"/>
                          <a:pt x="0" y="2494599"/>
                        </a:cubicBezTo>
                        <a:cubicBezTo>
                          <a:pt x="-45163" y="2312067"/>
                          <a:pt x="11543" y="2250564"/>
                          <a:pt x="0" y="2028940"/>
                        </a:cubicBezTo>
                        <a:cubicBezTo>
                          <a:pt x="-35646" y="1811844"/>
                          <a:pt x="38917" y="1779072"/>
                          <a:pt x="0" y="1613173"/>
                        </a:cubicBezTo>
                        <a:cubicBezTo>
                          <a:pt x="-49226" y="1445800"/>
                          <a:pt x="17312" y="1412066"/>
                          <a:pt x="0" y="1272245"/>
                        </a:cubicBezTo>
                        <a:cubicBezTo>
                          <a:pt x="-26035" y="1102179"/>
                          <a:pt x="15079" y="938828"/>
                          <a:pt x="0" y="831532"/>
                        </a:cubicBezTo>
                        <a:cubicBezTo>
                          <a:pt x="-35486" y="702572"/>
                          <a:pt x="38608" y="529591"/>
                          <a:pt x="0" y="440712"/>
                        </a:cubicBezTo>
                        <a:cubicBezTo>
                          <a:pt x="8151" y="315500"/>
                          <a:pt x="73583" y="179537"/>
                          <a:pt x="0" y="0"/>
                        </a:cubicBezTo>
                        <a:close/>
                      </a:path>
                      <a:path w="5066161" h="2494599" stroke="0" extrusionOk="0">
                        <a:moveTo>
                          <a:pt x="0" y="0"/>
                        </a:moveTo>
                        <a:cubicBezTo>
                          <a:pt x="95495" y="3165"/>
                          <a:pt x="352378" y="21587"/>
                          <a:pt x="613568" y="0"/>
                        </a:cubicBezTo>
                        <a:cubicBezTo>
                          <a:pt x="861309" y="-12449"/>
                          <a:pt x="993201" y="24990"/>
                          <a:pt x="1277798" y="0"/>
                        </a:cubicBezTo>
                        <a:cubicBezTo>
                          <a:pt x="1543987" y="-31650"/>
                          <a:pt x="1548801" y="-6973"/>
                          <a:pt x="1688720" y="0"/>
                        </a:cubicBezTo>
                        <a:cubicBezTo>
                          <a:pt x="1806683" y="-14489"/>
                          <a:pt x="2092206" y="-6482"/>
                          <a:pt x="2302288" y="0"/>
                        </a:cubicBezTo>
                        <a:cubicBezTo>
                          <a:pt x="2510564" y="11266"/>
                          <a:pt x="2591974" y="15126"/>
                          <a:pt x="2713210" y="0"/>
                        </a:cubicBezTo>
                        <a:cubicBezTo>
                          <a:pt x="2832153" y="-15894"/>
                          <a:pt x="2939486" y="6521"/>
                          <a:pt x="3124132" y="0"/>
                        </a:cubicBezTo>
                        <a:cubicBezTo>
                          <a:pt x="3309581" y="-5892"/>
                          <a:pt x="3450636" y="20157"/>
                          <a:pt x="3636377" y="0"/>
                        </a:cubicBezTo>
                        <a:cubicBezTo>
                          <a:pt x="3798430" y="3894"/>
                          <a:pt x="3903454" y="5946"/>
                          <a:pt x="4047299" y="0"/>
                        </a:cubicBezTo>
                        <a:cubicBezTo>
                          <a:pt x="4130863" y="-48531"/>
                          <a:pt x="4786356" y="12413"/>
                          <a:pt x="5066161" y="0"/>
                        </a:cubicBezTo>
                        <a:cubicBezTo>
                          <a:pt x="5084896" y="161286"/>
                          <a:pt x="4984816" y="363765"/>
                          <a:pt x="5066161" y="465658"/>
                        </a:cubicBezTo>
                        <a:cubicBezTo>
                          <a:pt x="5150021" y="587409"/>
                          <a:pt x="5039817" y="735607"/>
                          <a:pt x="5066161" y="881425"/>
                        </a:cubicBezTo>
                        <a:cubicBezTo>
                          <a:pt x="5097780" y="999048"/>
                          <a:pt x="5055693" y="1082658"/>
                          <a:pt x="5066161" y="1247299"/>
                        </a:cubicBezTo>
                        <a:cubicBezTo>
                          <a:pt x="5072033" y="1423498"/>
                          <a:pt x="4994645" y="1481971"/>
                          <a:pt x="5066161" y="1613173"/>
                        </a:cubicBezTo>
                        <a:cubicBezTo>
                          <a:pt x="5137059" y="1731882"/>
                          <a:pt x="5062853" y="1854071"/>
                          <a:pt x="5066161" y="2053886"/>
                        </a:cubicBezTo>
                        <a:cubicBezTo>
                          <a:pt x="5115790" y="2268700"/>
                          <a:pt x="5035878" y="2401736"/>
                          <a:pt x="5066161" y="2494599"/>
                        </a:cubicBezTo>
                        <a:cubicBezTo>
                          <a:pt x="4839662" y="2549111"/>
                          <a:pt x="4610702" y="2464444"/>
                          <a:pt x="4452592" y="2494599"/>
                        </a:cubicBezTo>
                        <a:cubicBezTo>
                          <a:pt x="4273565" y="2524512"/>
                          <a:pt x="3962936" y="2457376"/>
                          <a:pt x="3839024" y="2494599"/>
                        </a:cubicBezTo>
                        <a:cubicBezTo>
                          <a:pt x="3707193" y="2574542"/>
                          <a:pt x="3368070" y="2473655"/>
                          <a:pt x="3225455" y="2494599"/>
                        </a:cubicBezTo>
                        <a:cubicBezTo>
                          <a:pt x="3094578" y="2535612"/>
                          <a:pt x="2789378" y="2468085"/>
                          <a:pt x="2662548" y="2494599"/>
                        </a:cubicBezTo>
                        <a:cubicBezTo>
                          <a:pt x="2487301" y="2526926"/>
                          <a:pt x="2376621" y="2497003"/>
                          <a:pt x="2200965" y="2494599"/>
                        </a:cubicBezTo>
                        <a:cubicBezTo>
                          <a:pt x="2037910" y="2490151"/>
                          <a:pt x="1944616" y="2471561"/>
                          <a:pt x="1790043" y="2494599"/>
                        </a:cubicBezTo>
                        <a:cubicBezTo>
                          <a:pt x="1621354" y="2472727"/>
                          <a:pt x="1330456" y="2482181"/>
                          <a:pt x="1125813" y="2494599"/>
                        </a:cubicBezTo>
                        <a:cubicBezTo>
                          <a:pt x="956214" y="2492208"/>
                          <a:pt x="657040" y="2512912"/>
                          <a:pt x="512245" y="2494599"/>
                        </a:cubicBezTo>
                        <a:cubicBezTo>
                          <a:pt x="409183" y="2534446"/>
                          <a:pt x="211586" y="2459056"/>
                          <a:pt x="0" y="2494599"/>
                        </a:cubicBezTo>
                        <a:cubicBezTo>
                          <a:pt x="-38719" y="2305571"/>
                          <a:pt x="-1738" y="2126506"/>
                          <a:pt x="0" y="2028940"/>
                        </a:cubicBezTo>
                        <a:cubicBezTo>
                          <a:pt x="16140" y="1934117"/>
                          <a:pt x="67951" y="1656464"/>
                          <a:pt x="0" y="1563282"/>
                        </a:cubicBezTo>
                        <a:cubicBezTo>
                          <a:pt x="-75675" y="1482566"/>
                          <a:pt x="32487" y="1266048"/>
                          <a:pt x="0" y="1147515"/>
                        </a:cubicBezTo>
                        <a:cubicBezTo>
                          <a:pt x="-47028" y="1048220"/>
                          <a:pt x="32385" y="932293"/>
                          <a:pt x="0" y="731748"/>
                        </a:cubicBezTo>
                        <a:cubicBezTo>
                          <a:pt x="-16878" y="588101"/>
                          <a:pt x="42910" y="167517"/>
                          <a:pt x="0" y="0"/>
                        </a:cubicBezTo>
                        <a:close/>
                      </a:path>
                      <a:path w="5066161" h="2494599" fill="none" stroke="0" extrusionOk="0">
                        <a:moveTo>
                          <a:pt x="0" y="0"/>
                        </a:moveTo>
                        <a:cubicBezTo>
                          <a:pt x="123920" y="-9591"/>
                          <a:pt x="399466" y="22308"/>
                          <a:pt x="664230" y="0"/>
                        </a:cubicBezTo>
                        <a:cubicBezTo>
                          <a:pt x="966591" y="-44142"/>
                          <a:pt x="1155892" y="6644"/>
                          <a:pt x="1277798" y="0"/>
                        </a:cubicBezTo>
                        <a:cubicBezTo>
                          <a:pt x="1429419" y="3458"/>
                          <a:pt x="1548728" y="-4507"/>
                          <a:pt x="1790043" y="0"/>
                        </a:cubicBezTo>
                        <a:cubicBezTo>
                          <a:pt x="2051859" y="3897"/>
                          <a:pt x="2158505" y="12562"/>
                          <a:pt x="2352950" y="0"/>
                        </a:cubicBezTo>
                        <a:cubicBezTo>
                          <a:pt x="2530924" y="-677"/>
                          <a:pt x="2605449" y="-6711"/>
                          <a:pt x="2814533" y="0"/>
                        </a:cubicBezTo>
                        <a:cubicBezTo>
                          <a:pt x="3026830" y="-15678"/>
                          <a:pt x="3066934" y="21928"/>
                          <a:pt x="3225455" y="0"/>
                        </a:cubicBezTo>
                        <a:cubicBezTo>
                          <a:pt x="3368743" y="-52827"/>
                          <a:pt x="3546045" y="9114"/>
                          <a:pt x="3737701" y="0"/>
                        </a:cubicBezTo>
                        <a:cubicBezTo>
                          <a:pt x="3931870" y="50442"/>
                          <a:pt x="4157448" y="40621"/>
                          <a:pt x="4401930" y="0"/>
                        </a:cubicBezTo>
                        <a:cubicBezTo>
                          <a:pt x="4603498" y="-41156"/>
                          <a:pt x="4799184" y="38069"/>
                          <a:pt x="5066161" y="0"/>
                        </a:cubicBezTo>
                        <a:cubicBezTo>
                          <a:pt x="5088672" y="112522"/>
                          <a:pt x="5032611" y="271435"/>
                          <a:pt x="5066161" y="365874"/>
                        </a:cubicBezTo>
                        <a:cubicBezTo>
                          <a:pt x="5061281" y="492326"/>
                          <a:pt x="5025777" y="703350"/>
                          <a:pt x="5066161" y="831532"/>
                        </a:cubicBezTo>
                        <a:cubicBezTo>
                          <a:pt x="5134897" y="942579"/>
                          <a:pt x="5032593" y="1027646"/>
                          <a:pt x="5066161" y="1197407"/>
                        </a:cubicBezTo>
                        <a:cubicBezTo>
                          <a:pt x="5079366" y="1394241"/>
                          <a:pt x="5025073" y="1465100"/>
                          <a:pt x="5066161" y="1588228"/>
                        </a:cubicBezTo>
                        <a:cubicBezTo>
                          <a:pt x="5110272" y="1716409"/>
                          <a:pt x="5048960" y="1851784"/>
                          <a:pt x="5066161" y="1929156"/>
                        </a:cubicBezTo>
                        <a:cubicBezTo>
                          <a:pt x="5055583" y="1970644"/>
                          <a:pt x="5013968" y="2232343"/>
                          <a:pt x="5066161" y="2494599"/>
                        </a:cubicBezTo>
                        <a:cubicBezTo>
                          <a:pt x="4878075" y="2534283"/>
                          <a:pt x="4653941" y="2454828"/>
                          <a:pt x="4503254" y="2494599"/>
                        </a:cubicBezTo>
                        <a:cubicBezTo>
                          <a:pt x="4316180" y="2539788"/>
                          <a:pt x="4119110" y="2443986"/>
                          <a:pt x="3940347" y="2494599"/>
                        </a:cubicBezTo>
                        <a:cubicBezTo>
                          <a:pt x="3798563" y="2550641"/>
                          <a:pt x="3675798" y="2521212"/>
                          <a:pt x="3478763" y="2494599"/>
                        </a:cubicBezTo>
                        <a:cubicBezTo>
                          <a:pt x="3319804" y="2510329"/>
                          <a:pt x="3089146" y="2484098"/>
                          <a:pt x="2966519" y="2494599"/>
                        </a:cubicBezTo>
                        <a:cubicBezTo>
                          <a:pt x="2824068" y="2509599"/>
                          <a:pt x="2751765" y="2482441"/>
                          <a:pt x="2555596" y="2494599"/>
                        </a:cubicBezTo>
                        <a:cubicBezTo>
                          <a:pt x="2366516" y="2548065"/>
                          <a:pt x="2231980" y="2434551"/>
                          <a:pt x="1942028" y="2494599"/>
                        </a:cubicBezTo>
                        <a:cubicBezTo>
                          <a:pt x="1685196" y="2541282"/>
                          <a:pt x="1621896" y="2444154"/>
                          <a:pt x="1328459" y="2494599"/>
                        </a:cubicBezTo>
                        <a:cubicBezTo>
                          <a:pt x="1055568" y="2546571"/>
                          <a:pt x="1104376" y="2493598"/>
                          <a:pt x="917538" y="2494599"/>
                        </a:cubicBezTo>
                        <a:cubicBezTo>
                          <a:pt x="718746" y="2575399"/>
                          <a:pt x="230071" y="2448925"/>
                          <a:pt x="0" y="2494599"/>
                        </a:cubicBezTo>
                        <a:cubicBezTo>
                          <a:pt x="-49919" y="2286006"/>
                          <a:pt x="15355" y="2270710"/>
                          <a:pt x="0" y="2028940"/>
                        </a:cubicBezTo>
                        <a:cubicBezTo>
                          <a:pt x="-15100" y="1797931"/>
                          <a:pt x="48228" y="1795062"/>
                          <a:pt x="0" y="1613173"/>
                        </a:cubicBezTo>
                        <a:cubicBezTo>
                          <a:pt x="-44481" y="1453149"/>
                          <a:pt x="25775" y="1420009"/>
                          <a:pt x="0" y="1272245"/>
                        </a:cubicBezTo>
                        <a:cubicBezTo>
                          <a:pt x="-36505" y="1109059"/>
                          <a:pt x="36501" y="969166"/>
                          <a:pt x="0" y="831532"/>
                        </a:cubicBezTo>
                        <a:cubicBezTo>
                          <a:pt x="-31604" y="701362"/>
                          <a:pt x="38150" y="586603"/>
                          <a:pt x="0" y="440712"/>
                        </a:cubicBezTo>
                        <a:cubicBezTo>
                          <a:pt x="-1426" y="360033"/>
                          <a:pt x="28202" y="168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/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Asiat, jotka ovat välttämättömiä elämälle.</a:t>
            </a:r>
          </a:p>
          <a:p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Meidän tuntemaamme elämää ei ole, jos nämä edellytykset eivät täyty.</a:t>
            </a:r>
          </a:p>
        </p:txBody>
      </p:sp>
    </p:spTree>
    <p:extLst>
      <p:ext uri="{BB962C8B-B14F-4D97-AF65-F5344CB8AC3E}">
        <p14:creationId xmlns:p14="http://schemas.microsoft.com/office/powerpoint/2010/main" val="170268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5A038-7EE2-3DEA-D4E5-0EA44C706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>
                <a:cs typeface="Calibri Light"/>
              </a:rPr>
              <a:t>Mielipidejana</a:t>
            </a:r>
            <a:r>
              <a:rPr lang="en-GB">
                <a:cs typeface="Calibri Ligh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CA678-03CF-AD80-26FA-23BF19387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err="1">
                <a:cs typeface="Calibri"/>
              </a:rPr>
              <a:t>Asuisitko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mieluummin</a:t>
            </a:r>
            <a:r>
              <a:rPr lang="en-GB">
                <a:cs typeface="Calibri"/>
              </a:rPr>
              <a:t> / Would you rather live...</a:t>
            </a:r>
          </a:p>
        </p:txBody>
      </p:sp>
    </p:spTree>
    <p:extLst>
      <p:ext uri="{BB962C8B-B14F-4D97-AF65-F5344CB8AC3E}">
        <p14:creationId xmlns:p14="http://schemas.microsoft.com/office/powerpoint/2010/main" val="1955407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g covering a tall tree">
            <a:extLst>
              <a:ext uri="{FF2B5EF4-FFF2-40B4-BE49-F238E27FC236}">
                <a16:creationId xmlns:a16="http://schemas.microsoft.com/office/drawing/2014/main" id="{BEB49172-A383-9355-1069-5652BDBBA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" b="157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50239-4973-469A-018D-B96144920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 Light"/>
              </a:rPr>
              <a:t>Humid or dry?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D782-0292-5461-A58C-275648B5C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05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hite leaves floating on the air">
            <a:extLst>
              <a:ext uri="{FF2B5EF4-FFF2-40B4-BE49-F238E27FC236}">
                <a16:creationId xmlns:a16="http://schemas.microsoft.com/office/drawing/2014/main" id="{ED469D9A-F5FA-6738-2398-D74BEF2D3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995" r="-1" b="271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03A04-5DAB-5139-8F16-9EF84F82D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  <a:cs typeface="Calibri Light"/>
              </a:rPr>
              <a:t>Hot or cold?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ADA3-C623-BA67-2B02-CC868A756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andlelit lamp">
            <a:extLst>
              <a:ext uri="{FF2B5EF4-FFF2-40B4-BE49-F238E27FC236}">
                <a16:creationId xmlns:a16="http://schemas.microsoft.com/office/drawing/2014/main" id="{C5049284-ABB8-7422-68F4-69CB2E1A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03A04-5DAB-5139-8F16-9EF84F82D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</p:spPr>
        <p:txBody>
          <a:bodyPr>
            <a:normAutofit/>
          </a:bodyPr>
          <a:lstStyle/>
          <a:p>
            <a:r>
              <a:rPr lang="en-GB" sz="4400">
                <a:solidFill>
                  <a:srgbClr val="FFFFFF"/>
                </a:solidFill>
                <a:cs typeface="Calibri Light"/>
              </a:rPr>
              <a:t>Constant light or constant darkness?</a:t>
            </a:r>
            <a:endParaRPr lang="en-GB" sz="4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ADA3-C623-BA67-2B02-CC868A756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59404"/>
            <a:ext cx="10515600" cy="1098395"/>
          </a:xfrm>
        </p:spPr>
        <p:txBody>
          <a:bodyPr>
            <a:normAutofit/>
          </a:bodyPr>
          <a:lstStyle/>
          <a:p>
            <a:endParaRPr lang="en-GB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57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un at sea">
            <a:extLst>
              <a:ext uri="{FF2B5EF4-FFF2-40B4-BE49-F238E27FC236}">
                <a16:creationId xmlns:a16="http://schemas.microsoft.com/office/drawing/2014/main" id="{0D6F0D1E-A053-1146-2E4B-83C33715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605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03A04-5DAB-5139-8F16-9EF84F82D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cs typeface="Calibri Light"/>
              </a:rPr>
              <a:t>On the top of a mountain or in the bottom of a sea?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ADA3-C623-BA67-2B02-CC868A756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10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3A04-5DAB-5139-8F16-9EF84F82D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ADA3-C623-BA67-2B02-CC868A7564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18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6AFB-293F-014D-3146-C8569792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C06. </a:t>
            </a:r>
            <a:r>
              <a:rPr lang="fi-FI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Lister</a:t>
            </a:r>
            <a:r>
              <a:rPr lang="fi-FI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Pasteur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3A7D-4C21-60AD-9B46-ABFE53CEE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fi-FI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Miksi 1800-luvulla ihmisten oli vaikea ymmärtää käsien pesemisen ja tulehdusten välinen yhteys?</a:t>
            </a:r>
          </a:p>
          <a:p>
            <a:pPr marL="971550" lvl="1" indent="-514350">
              <a:buAutoNum type="alphaLcParenR"/>
            </a:pPr>
            <a:r>
              <a:rPr lang="fi-FI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Mikrobit paljaalle silmälle näkymättömiä.</a:t>
            </a:r>
          </a:p>
          <a:p>
            <a:pPr marL="514350" indent="-514350">
              <a:buAutoNum type="alphaLcParenR"/>
            </a:pPr>
            <a:r>
              <a:rPr lang="fi-FI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Miten Joseph </a:t>
            </a:r>
            <a:r>
              <a:rPr lang="fi-FI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Listerin</a:t>
            </a:r>
            <a:r>
              <a:rPr lang="fi-FI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aikanaan tekemiä oivalluksia hyödynnetään nykypäivänä?</a:t>
            </a:r>
          </a:p>
          <a:p>
            <a:pPr marL="971550" lvl="1" indent="-514350">
              <a:buAutoNum type="alphaLcParenR"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Hygienian merkitys päivittäin mm. käsienpesu sekä sairaalassa mm. instrumenttien sterilointi.</a:t>
            </a:r>
          </a:p>
          <a:p>
            <a:pPr marL="514350" indent="-514350">
              <a:buAutoNum type="alphaLcParenR"/>
            </a:pPr>
            <a:r>
              <a:rPr lang="fi-FI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Louis Pasteur on yksi kuuluisista biologian historian merkkihenkilöistä. Mikä oivallus teki hänestä kuuluisan</a:t>
            </a:r>
          </a:p>
          <a:p>
            <a:pPr marL="971550" lvl="1" indent="-514350">
              <a:buAutoNum type="alphaLcParenR"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Alkusynty teorian kumoaminen eli elämää ei synny tyhjästä. </a:t>
            </a:r>
          </a:p>
        </p:txBody>
      </p:sp>
    </p:spTree>
    <p:extLst>
      <p:ext uri="{BB962C8B-B14F-4D97-AF65-F5344CB8AC3E}">
        <p14:creationId xmlns:p14="http://schemas.microsoft.com/office/powerpoint/2010/main" val="2914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F9550-280A-698F-B5E1-0ACC3C87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 sz="3700" b="1">
                <a:solidFill>
                  <a:schemeClr val="tx2"/>
                </a:solidFill>
                <a:latin typeface="Arial"/>
                <a:cs typeface="Arial"/>
              </a:rPr>
              <a:t>B. Elämää rajoittavat tekijät/ elämän perusedellytykset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CF24-CB24-BA65-CD62-3E5DFD5A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nestemäinen vesi</a:t>
            </a:r>
            <a:endParaRPr lang="fi-FI">
              <a:cs typeface="Calibri"/>
            </a:endParaRPr>
          </a:p>
          <a:p>
            <a:r>
              <a:rPr lang="fi-FI"/>
              <a:t>lämpötila</a:t>
            </a:r>
            <a:endParaRPr lang="fi-FI">
              <a:cs typeface="Calibri"/>
            </a:endParaRPr>
          </a:p>
          <a:p>
            <a:r>
              <a:rPr lang="fi-FI"/>
              <a:t>näkyvä valo (fotosynteesi)</a:t>
            </a:r>
            <a:endParaRPr lang="fi-FI">
              <a:cs typeface="Calibri"/>
            </a:endParaRPr>
          </a:p>
          <a:p>
            <a:r>
              <a:rPr lang="fi-FI"/>
              <a:t>paine</a:t>
            </a:r>
            <a:endParaRPr lang="fi-FI">
              <a:cs typeface="Calibri"/>
            </a:endParaRPr>
          </a:p>
          <a:p>
            <a:r>
              <a:rPr lang="fi-FI"/>
              <a:t>suolapitoisuus</a:t>
            </a:r>
            <a:endParaRPr lang="fi-FI">
              <a:cs typeface="Calibri"/>
            </a:endParaRPr>
          </a:p>
          <a:p>
            <a:r>
              <a:rPr lang="fi-FI"/>
              <a:t>happamuus (pH)</a:t>
            </a:r>
            <a:endParaRPr lang="fi-FI">
              <a:cs typeface="Calibri"/>
            </a:endParaRPr>
          </a:p>
          <a:p>
            <a:r>
              <a:rPr lang="fi-FI"/>
              <a:t>energianlähde</a:t>
            </a:r>
            <a:endParaRPr lang="fi-FI">
              <a:cs typeface="Calibri"/>
            </a:endParaRPr>
          </a:p>
        </p:txBody>
      </p:sp>
      <p:pic>
        <p:nvPicPr>
          <p:cNvPr id="7" name="Picture 6" descr="Kasvi versoo betonissa olevasta halkeamasta">
            <a:extLst>
              <a:ext uri="{FF2B5EF4-FFF2-40B4-BE49-F238E27FC236}">
                <a16:creationId xmlns:a16="http://schemas.microsoft.com/office/drawing/2014/main" id="{DCC38C1B-BEDA-C2D6-69CF-DAF4ABD1B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6" r="30122" b="-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175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4" descr="Vesipisara ja väreitä">
            <a:extLst>
              <a:ext uri="{FF2B5EF4-FFF2-40B4-BE49-F238E27FC236}">
                <a16:creationId xmlns:a16="http://schemas.microsoft.com/office/drawing/2014/main" id="{9F6DCFDC-3EE0-F286-8483-3227AF9B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EFE5F7-B59E-4F88-67FC-B3515D6E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  <a:latin typeface="Arial"/>
                <a:cs typeface="Arial"/>
              </a:rPr>
              <a:t>Vesi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5CE469-4BFC-5F6F-D3BC-F336E67AF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600">
                <a:solidFill>
                  <a:srgbClr val="FFFFFF"/>
                </a:solidFill>
                <a:cs typeface="Calibri"/>
              </a:rPr>
              <a:t>Kaikelle elämälle välttämätöntä</a:t>
            </a: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Hyvä liuotin</a:t>
            </a: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Korkea ominaislämpökapasiteetti</a:t>
            </a: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Auttaa lämmönsäätelyssä</a:t>
            </a: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Tiheintä +4°C</a:t>
            </a:r>
          </a:p>
          <a:p>
            <a:endParaRPr lang="en-GB" sz="2600">
              <a:solidFill>
                <a:srgbClr val="FFFFFF"/>
              </a:solidFill>
              <a:cs typeface="Calibri"/>
            </a:endParaRPr>
          </a:p>
          <a:p>
            <a:endParaRPr lang="en-GB" sz="2600">
              <a:solidFill>
                <a:srgbClr val="FFFFFF"/>
              </a:solidFill>
              <a:cs typeface="Calibri"/>
            </a:endParaRP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Lisää veden fysikaalisista ominaisuuksista moduulissa Fy 3 Energia ja lämpö</a:t>
            </a:r>
          </a:p>
        </p:txBody>
      </p:sp>
    </p:spTree>
    <p:extLst>
      <p:ext uri="{BB962C8B-B14F-4D97-AF65-F5344CB8AC3E}">
        <p14:creationId xmlns:p14="http://schemas.microsoft.com/office/powerpoint/2010/main" val="2016722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ohtavanpunainen auringonlasku jäävuorten yllä">
            <a:extLst>
              <a:ext uri="{FF2B5EF4-FFF2-40B4-BE49-F238E27FC236}">
                <a16:creationId xmlns:a16="http://schemas.microsoft.com/office/drawing/2014/main" id="{788109AD-DDBB-D4B5-8F16-B212FF85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EFE5F7-B59E-4F88-67FC-B3515D6E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  <a:latin typeface="Arial"/>
                <a:cs typeface="Arial"/>
              </a:rPr>
              <a:t>Lämpötila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5CE469-4BFC-5F6F-D3BC-F336E67AF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"/>
              </a:rPr>
              <a:t>Liian kylmä: liike hidastuu, miksi?</a:t>
            </a:r>
          </a:p>
          <a:p>
            <a:r>
              <a:rPr lang="en-GB">
                <a:solidFill>
                  <a:srgbClr val="FFFFFF"/>
                </a:solidFill>
                <a:cs typeface="Calibri"/>
              </a:rPr>
              <a:t>Liian kuuma: kuivumisvaara, proteiinit hajoavat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cs typeface="Calibri"/>
              </a:rPr>
              <a:t>denaturoituminen</a:t>
            </a: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17EE2-5591-870B-E9F7-15B3E96A8596}"/>
              </a:ext>
            </a:extLst>
          </p:cNvPr>
          <p:cNvSpPr txBox="1"/>
          <p:nvPr/>
        </p:nvSpPr>
        <p:spPr>
          <a:xfrm>
            <a:off x="1249515" y="1235289"/>
            <a:ext cx="3824855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fi-FI" b="1"/>
          </a:p>
          <a:p>
            <a:pPr>
              <a:spcAft>
                <a:spcPts val="600"/>
              </a:spcAft>
            </a:pP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035642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EFE5F7-B59E-4F88-67FC-B3515D6E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016" y="54209"/>
            <a:ext cx="9841115" cy="892008"/>
          </a:xfrm>
        </p:spPr>
        <p:txBody>
          <a:bodyPr>
            <a:normAutofit/>
          </a:bodyPr>
          <a:lstStyle/>
          <a:p>
            <a:r>
              <a:rPr lang="fi-FI" sz="28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Elämän perusedellytykset: energianlähteet</a:t>
            </a:r>
          </a:p>
        </p:txBody>
      </p:sp>
      <p:pic>
        <p:nvPicPr>
          <p:cNvPr id="4" name="Kuva 3" descr="Ilmaisia Kuvia : luonto, näköinen, villieläimet, villi, muotokuva ...">
            <a:extLst>
              <a:ext uri="{FF2B5EF4-FFF2-40B4-BE49-F238E27FC236}">
                <a16:creationId xmlns:a16="http://schemas.microsoft.com/office/drawing/2014/main" id="{69E984C2-371F-A7DE-7CD6-CA125DE01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" r="23711"/>
          <a:stretch/>
        </p:blipFill>
        <p:spPr>
          <a:xfrm>
            <a:off x="8739221" y="2165050"/>
            <a:ext cx="3330346" cy="275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white rabbit sitting in bushes&#10;&#10;Description automatically generated">
            <a:extLst>
              <a:ext uri="{FF2B5EF4-FFF2-40B4-BE49-F238E27FC236}">
                <a16:creationId xmlns:a16="http://schemas.microsoft.com/office/drawing/2014/main" id="{ADB756B1-BFE6-E307-C390-3FD401B002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3" t="103"/>
          <a:stretch/>
        </p:blipFill>
        <p:spPr>
          <a:xfrm>
            <a:off x="5579832" y="2165050"/>
            <a:ext cx="2870247" cy="275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Puolukka Metsä Kasvi · Ilmainen valokuva Pixabayssa">
            <a:extLst>
              <a:ext uri="{FF2B5EF4-FFF2-40B4-BE49-F238E27FC236}">
                <a16:creationId xmlns:a16="http://schemas.microsoft.com/office/drawing/2014/main" id="{0BF37F13-9495-605D-2E02-BEB991CE4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15" y="2165050"/>
            <a:ext cx="3745684" cy="2314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B586F4-66B8-5521-D28F-0F5514CE4FC3}"/>
              </a:ext>
            </a:extLst>
          </p:cNvPr>
          <p:cNvGrpSpPr/>
          <p:nvPr/>
        </p:nvGrpSpPr>
        <p:grpSpPr>
          <a:xfrm>
            <a:off x="4813432" y="3358206"/>
            <a:ext cx="4125441" cy="786137"/>
            <a:chOff x="4655175" y="3490710"/>
            <a:chExt cx="4078309" cy="48295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D69C01D2-0E70-CD64-505C-88AFB3D9FF4C}"/>
                </a:ext>
              </a:extLst>
            </p:cNvPr>
            <p:cNvSpPr/>
            <p:nvPr/>
          </p:nvSpPr>
          <p:spPr>
            <a:xfrm>
              <a:off x="4655175" y="3533640"/>
              <a:ext cx="708337" cy="44002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547A4704-6CA8-3972-5038-8D294D25F029}"/>
                </a:ext>
              </a:extLst>
            </p:cNvPr>
            <p:cNvSpPr/>
            <p:nvPr/>
          </p:nvSpPr>
          <p:spPr>
            <a:xfrm>
              <a:off x="8035880" y="3490710"/>
              <a:ext cx="697604" cy="48295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6" descr="Free illustration: The Sun, Sweetheart, Yellow, Summer - Free Image on ...">
            <a:extLst>
              <a:ext uri="{FF2B5EF4-FFF2-40B4-BE49-F238E27FC236}">
                <a16:creationId xmlns:a16="http://schemas.microsoft.com/office/drawing/2014/main" id="{E02B8B76-F8FB-77C3-B470-484936552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25816" y="44844"/>
            <a:ext cx="1884220" cy="1750004"/>
          </a:xfrm>
          <a:prstGeom prst="rect">
            <a:avLst/>
          </a:prstGeom>
        </p:spPr>
      </p:pic>
      <p:sp>
        <p:nvSpPr>
          <p:cNvPr id="12" name="Arrow: Right 2">
            <a:extLst>
              <a:ext uri="{FF2B5EF4-FFF2-40B4-BE49-F238E27FC236}">
                <a16:creationId xmlns:a16="http://schemas.microsoft.com/office/drawing/2014/main" id="{7D4D82FC-0626-BE0F-DAAB-D4188FCDF6F7}"/>
              </a:ext>
            </a:extLst>
          </p:cNvPr>
          <p:cNvSpPr/>
          <p:nvPr/>
        </p:nvSpPr>
        <p:spPr>
          <a:xfrm rot="3420000">
            <a:off x="623912" y="1808591"/>
            <a:ext cx="945495" cy="44002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17EE2-5591-870B-E9F7-15B3E96A8596}"/>
              </a:ext>
            </a:extLst>
          </p:cNvPr>
          <p:cNvSpPr txBox="1"/>
          <p:nvPr/>
        </p:nvSpPr>
        <p:spPr>
          <a:xfrm>
            <a:off x="1249515" y="1235289"/>
            <a:ext cx="3824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Tuottajat/</a:t>
            </a:r>
            <a:r>
              <a:rPr lang="fi-FI" b="1" err="1"/>
              <a:t>autotrofit</a:t>
            </a:r>
            <a:r>
              <a:rPr lang="fi-FI" b="1"/>
              <a:t>/</a:t>
            </a:r>
            <a:r>
              <a:rPr lang="fi-FI" b="1" err="1"/>
              <a:t>autotrofiset</a:t>
            </a:r>
            <a:r>
              <a:rPr lang="fi-FI" b="1"/>
              <a:t> eliöt</a:t>
            </a:r>
          </a:p>
          <a:p>
            <a:endParaRPr lang="fi-FI" b="1"/>
          </a:p>
          <a:p>
            <a:r>
              <a:rPr lang="fi-FI" b="1"/>
              <a:t>Fotosynteesi (kasvit, levät, bakteerit)</a:t>
            </a:r>
          </a:p>
          <a:p>
            <a:endParaRPr lang="fi-FI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D6D7D-5A26-6B83-1743-4FBA0FE5B59D}"/>
              </a:ext>
            </a:extLst>
          </p:cNvPr>
          <p:cNvSpPr txBox="1"/>
          <p:nvPr/>
        </p:nvSpPr>
        <p:spPr>
          <a:xfrm>
            <a:off x="5652654" y="1741033"/>
            <a:ext cx="684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Kuluttajat/</a:t>
            </a:r>
            <a:r>
              <a:rPr lang="fi-FI" b="1" err="1"/>
              <a:t>toisenvaraiset</a:t>
            </a:r>
            <a:r>
              <a:rPr lang="fi-FI" b="1"/>
              <a:t> eliöt/ </a:t>
            </a:r>
            <a:r>
              <a:rPr lang="fi-FI" b="1" err="1"/>
              <a:t>heterotrofit</a:t>
            </a:r>
            <a:r>
              <a:rPr lang="fi-FI" b="1"/>
              <a:t>/ </a:t>
            </a:r>
            <a:r>
              <a:rPr lang="fi-FI" b="1" err="1"/>
              <a:t>heterotrofiset</a:t>
            </a:r>
            <a:r>
              <a:rPr lang="fi-FI" b="1"/>
              <a:t> eliöt</a:t>
            </a:r>
          </a:p>
        </p:txBody>
      </p:sp>
      <p:pic>
        <p:nvPicPr>
          <p:cNvPr id="14" name="Picture 13" descr="Close-up of a sea plant&#10;&#10;Description automatically generated">
            <a:extLst>
              <a:ext uri="{FF2B5EF4-FFF2-40B4-BE49-F238E27FC236}">
                <a16:creationId xmlns:a16="http://schemas.microsoft.com/office/drawing/2014/main" id="{1F88815A-5D44-3460-6FB4-CA233E4D8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49516" y="4834859"/>
            <a:ext cx="3745684" cy="19689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A549D1-095F-A09E-73A9-B04774858FF5}"/>
              </a:ext>
            </a:extLst>
          </p:cNvPr>
          <p:cNvSpPr txBox="1"/>
          <p:nvPr/>
        </p:nvSpPr>
        <p:spPr>
          <a:xfrm>
            <a:off x="1249515" y="6572959"/>
            <a:ext cx="635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err="1">
                <a:hlinkClick r:id="rId8" tooltip="http://bio.libretexts.org/TextMaps/Map:_Introductory_Biology_(CK-12)/2:_Cell_Biology/2._18:_Autotrophs_and_Heterotrophs"/>
              </a:rPr>
              <a:t>This</a:t>
            </a:r>
            <a:r>
              <a:rPr lang="fi-FI" sz="900">
                <a:hlinkClick r:id="rId8" tooltip="http://bio.libretexts.org/TextMaps/Map:_Introductory_Biology_(CK-12)/2:_Cell_Biology/2._18:_Autotrophs_and_Heterotrophs"/>
              </a:rPr>
              <a:t> Photo</a:t>
            </a:r>
            <a:r>
              <a:rPr lang="fi-FI" sz="900"/>
              <a:t> </a:t>
            </a:r>
            <a:r>
              <a:rPr lang="fi-FI" sz="900" err="1"/>
              <a:t>by</a:t>
            </a:r>
            <a:r>
              <a:rPr lang="fi-FI" sz="900"/>
              <a:t> Unknown Author is </a:t>
            </a:r>
            <a:r>
              <a:rPr lang="fi-FI" sz="900" err="1"/>
              <a:t>licensed</a:t>
            </a:r>
            <a:r>
              <a:rPr lang="fi-FI" sz="900"/>
              <a:t> </a:t>
            </a:r>
            <a:r>
              <a:rPr lang="fi-FI" sz="900" err="1"/>
              <a:t>under</a:t>
            </a:r>
            <a:r>
              <a:rPr lang="fi-FI" sz="900"/>
              <a:t> </a:t>
            </a:r>
            <a:r>
              <a:rPr lang="fi-FI" sz="900">
                <a:hlinkClick r:id="rId9" tooltip="https://creativecommons.org/licenses/by-nc-sa/3.0/"/>
              </a:rPr>
              <a:t>CC BY-SA-NC</a:t>
            </a:r>
            <a:endParaRPr lang="fi-FI" sz="9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59BA49-328B-FDB2-2B07-2124A5C59FB1}"/>
              </a:ext>
            </a:extLst>
          </p:cNvPr>
          <p:cNvSpPr txBox="1"/>
          <p:nvPr/>
        </p:nvSpPr>
        <p:spPr>
          <a:xfrm>
            <a:off x="1176871" y="4479719"/>
            <a:ext cx="4572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err="1"/>
              <a:t>Kemosynteesi</a:t>
            </a:r>
            <a:r>
              <a:rPr lang="fi-FI" b="1"/>
              <a:t> (yksisoluiset arkit ja bakteerit)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05E73-BC0E-227C-1D3F-39AE4B986E67}"/>
              </a:ext>
            </a:extLst>
          </p:cNvPr>
          <p:cNvSpPr txBox="1"/>
          <p:nvPr/>
        </p:nvSpPr>
        <p:spPr>
          <a:xfrm>
            <a:off x="5260768" y="5172391"/>
            <a:ext cx="6163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err="1">
                <a:solidFill>
                  <a:schemeClr val="accent1">
                    <a:lumMod val="50000"/>
                  </a:schemeClr>
                </a:solidFill>
              </a:rPr>
              <a:t>Galapagoksenpartamato</a:t>
            </a:r>
            <a:r>
              <a:rPr lang="fi-FI" b="1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i-FI" b="1" i="1" err="1">
                <a:solidFill>
                  <a:schemeClr val="accent1">
                    <a:lumMod val="50000"/>
                  </a:schemeClr>
                </a:solidFill>
              </a:rPr>
              <a:t>Riftia</a:t>
            </a:r>
            <a:r>
              <a:rPr lang="fi-FI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i-FI" b="1" i="1" err="1">
                <a:solidFill>
                  <a:schemeClr val="accent1">
                    <a:lumMod val="50000"/>
                  </a:schemeClr>
                </a:solidFill>
              </a:rPr>
              <a:t>pachyptila</a:t>
            </a:r>
            <a:endParaRPr lang="fi-FI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i-FI"/>
              <a:t>Elävät Tyynessä valtameressä, mustien savuttajien läheisyydessä</a:t>
            </a:r>
          </a:p>
          <a:p>
            <a:r>
              <a:rPr lang="fi-FI" err="1"/>
              <a:t>Extremofiili</a:t>
            </a:r>
            <a:r>
              <a:rPr lang="fi-FI"/>
              <a:t>; sietää korkeaa lämpötilaa ja rikkipitoisuuksia.</a:t>
            </a:r>
          </a:p>
          <a:p>
            <a:r>
              <a:rPr lang="fi-FI"/>
              <a:t>Symbioosissa bakteerin kanssa, joka tuottaa energiaa </a:t>
            </a:r>
            <a:r>
              <a:rPr lang="fi-FI" err="1"/>
              <a:t>kemosynteesin</a:t>
            </a:r>
            <a:r>
              <a:rPr lang="fi-FI"/>
              <a:t> avulla. </a:t>
            </a:r>
          </a:p>
        </p:txBody>
      </p:sp>
    </p:spTree>
    <p:extLst>
      <p:ext uri="{BB962C8B-B14F-4D97-AF65-F5344CB8AC3E}">
        <p14:creationId xmlns:p14="http://schemas.microsoft.com/office/powerpoint/2010/main" val="33439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umma Seashore">
            <a:extLst>
              <a:ext uri="{FF2B5EF4-FFF2-40B4-BE49-F238E27FC236}">
                <a16:creationId xmlns:a16="http://schemas.microsoft.com/office/drawing/2014/main" id="{A4AE8678-6ADF-8BDB-856F-B17A72B5D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543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EFE5F7-B59E-4F88-67FC-B3515D6E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  <a:latin typeface="Arial"/>
                <a:cs typeface="Arial"/>
              </a:rPr>
              <a:t>Paine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5CE469-4BFC-5F6F-D3BC-F336E67AF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"/>
              </a:rPr>
              <a:t>Eliöt ovat sopeutuneet elinympäristönsä paineeseen.</a:t>
            </a:r>
          </a:p>
          <a:p>
            <a:r>
              <a:rPr lang="en-GB">
                <a:solidFill>
                  <a:srgbClr val="FFFFFF"/>
                </a:solidFill>
                <a:cs typeface="Calibri"/>
              </a:rPr>
              <a:t>Esimerkiksi ihminen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cs typeface="Calibri"/>
              </a:rPr>
              <a:t>Korkealla vuoristossa ei riittävästi happea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cs typeface="Calibri"/>
              </a:rPr>
              <a:t>Meren pohjassa paine murskaisi</a:t>
            </a: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r>
              <a:rPr lang="en-GB">
                <a:solidFill>
                  <a:srgbClr val="FFFFFF"/>
                </a:solidFill>
                <a:cs typeface="Calibri"/>
              </a:rPr>
              <a:t>Lisää paineesta moduulissa Fy 3 energia ja lämpö</a:t>
            </a: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  <a:p>
            <a:endParaRPr lang="en-GB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17EE2-5591-870B-E9F7-15B3E96A8596}"/>
              </a:ext>
            </a:extLst>
          </p:cNvPr>
          <p:cNvSpPr txBox="1"/>
          <p:nvPr/>
        </p:nvSpPr>
        <p:spPr>
          <a:xfrm>
            <a:off x="1249515" y="1235289"/>
            <a:ext cx="3824855" cy="723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fi-FI" b="1"/>
          </a:p>
          <a:p>
            <a:pPr>
              <a:spcAft>
                <a:spcPts val="600"/>
              </a:spcAft>
            </a:pP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075687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EFE5F7-B59E-4F88-67FC-B3515D6E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Suolapitoisuus ja happamuus</a:t>
            </a:r>
            <a:endParaRPr lang="fi-FI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5CE469-4BFC-5F6F-D3BC-F336E67AF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cs typeface="Calibri"/>
              </a:rPr>
              <a:t>Eliöt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ovat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sopeutuneet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tiettyyn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suolapitoisuuteen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ja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happamuuteen</a:t>
            </a:r>
            <a:r>
              <a:rPr lang="en-GB" dirty="0">
                <a:cs typeface="Calibri"/>
              </a:rPr>
              <a:t>.</a:t>
            </a:r>
          </a:p>
          <a:p>
            <a:r>
              <a:rPr lang="en-GB" dirty="0" err="1">
                <a:cs typeface="Calibri"/>
              </a:rPr>
              <a:t>Liika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happamuus</a:t>
            </a:r>
            <a:r>
              <a:rPr lang="en-GB" dirty="0">
                <a:cs typeface="Calibri"/>
              </a:rPr>
              <a:t> tai </a:t>
            </a:r>
            <a:r>
              <a:rPr lang="en-GB" dirty="0" err="1">
                <a:cs typeface="Calibri"/>
              </a:rPr>
              <a:t>emäksisyys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voi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vahingoittaa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soluja</a:t>
            </a:r>
            <a:r>
              <a:rPr lang="en-GB" dirty="0">
                <a:cs typeface="Calibri"/>
              </a:rPr>
              <a:t>.</a:t>
            </a:r>
          </a:p>
          <a:p>
            <a:r>
              <a:rPr lang="en-GB" dirty="0" err="1">
                <a:cs typeface="Calibri"/>
              </a:rPr>
              <a:t>Suuri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suolapitoisuus</a:t>
            </a:r>
            <a:r>
              <a:rPr lang="en-GB" dirty="0">
                <a:cs typeface="Calibri"/>
              </a:rPr>
              <a:t>: </a:t>
            </a:r>
            <a:r>
              <a:rPr lang="en-GB" dirty="0" err="1">
                <a:cs typeface="Calibri"/>
              </a:rPr>
              <a:t>kuivuminen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uhkana</a:t>
            </a:r>
          </a:p>
          <a:p>
            <a:r>
              <a:rPr lang="en-GB" dirty="0">
                <a:cs typeface="Calibri"/>
              </a:rPr>
              <a:t>Pieni </a:t>
            </a:r>
            <a:r>
              <a:rPr lang="en-GB" dirty="0" err="1">
                <a:cs typeface="Calibri"/>
              </a:rPr>
              <a:t>suolapitoisuus</a:t>
            </a:r>
            <a:r>
              <a:rPr lang="en-GB" dirty="0">
                <a:cs typeface="Calibri"/>
              </a:rPr>
              <a:t>: </a:t>
            </a:r>
            <a:r>
              <a:rPr lang="en-GB" dirty="0" err="1">
                <a:cs typeface="Calibri"/>
              </a:rPr>
              <a:t>haaste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erityisesti</a:t>
            </a:r>
            <a:r>
              <a:rPr lang="en-GB" dirty="0">
                <a:cs typeface="Calibri"/>
              </a:rPr>
              <a:t> </a:t>
            </a:r>
            <a:r>
              <a:rPr lang="en-GB" dirty="0" err="1">
                <a:cs typeface="Calibri"/>
              </a:rPr>
              <a:t>vesieliöille</a:t>
            </a:r>
            <a:r>
              <a:rPr lang="en-GB" dirty="0">
                <a:cs typeface="Calibri"/>
              </a:rPr>
              <a:t>.</a:t>
            </a: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17EE2-5591-870B-E9F7-15B3E96A8596}"/>
              </a:ext>
            </a:extLst>
          </p:cNvPr>
          <p:cNvSpPr txBox="1"/>
          <p:nvPr/>
        </p:nvSpPr>
        <p:spPr>
          <a:xfrm>
            <a:off x="1249515" y="1235289"/>
            <a:ext cx="382485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i-FI" b="1"/>
          </a:p>
          <a:p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413371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A5FB-DFD4-E075-6ECE-C1330624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14" y="170572"/>
            <a:ext cx="10899371" cy="1325563"/>
          </a:xfrm>
        </p:spPr>
        <p:txBody>
          <a:bodyPr>
            <a:normAutofit/>
          </a:bodyPr>
          <a:lstStyle/>
          <a:p>
            <a:r>
              <a:rPr lang="fi-FI" sz="28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Kemosynteesi</a:t>
            </a:r>
            <a:r>
              <a:rPr lang="fi-FI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video (4 min) </a:t>
            </a:r>
            <a:r>
              <a:rPr lang="fi-FI" sz="2800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hydrotermaaliset</a:t>
            </a:r>
            <a:r>
              <a:rPr lang="fi-FI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aukot</a:t>
            </a:r>
            <a:br>
              <a:rPr lang="fi-FI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8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 Media 3" title="Hydrothermal vents: Explore a bizarre deep ocean habitat">
            <a:hlinkClick r:id="" action="ppaction://media"/>
            <a:extLst>
              <a:ext uri="{FF2B5EF4-FFF2-40B4-BE49-F238E27FC236}">
                <a16:creationId xmlns:a16="http://schemas.microsoft.com/office/drawing/2014/main" id="{3A381EF7-5F00-534A-B90C-F3E2CCF5D1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7889" y="1059812"/>
            <a:ext cx="10136222" cy="57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924599-E963-4391-8D92-F60F26E0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Kpl 2 Kotiläksyt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671433-88B9-47AD-85A6-2743A392A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A1 Elämää rajoittavat tekijät</a:t>
            </a:r>
          </a:p>
          <a:p>
            <a:r>
              <a:rPr lang="fi-FI"/>
              <a:t>B4 Elämää rajoittavat tekijät</a:t>
            </a:r>
          </a:p>
          <a:p>
            <a:r>
              <a:rPr lang="fi-FI"/>
              <a:t>B8 Ruoan säilöntä</a:t>
            </a:r>
          </a:p>
          <a:p>
            <a:r>
              <a:rPr lang="fi-FI">
                <a:cs typeface="Calibri" panose="020F0502020204030204"/>
              </a:rPr>
              <a:t>C09 Virukset</a:t>
            </a:r>
          </a:p>
        </p:txBody>
      </p:sp>
    </p:spTree>
    <p:extLst>
      <p:ext uri="{BB962C8B-B14F-4D97-AF65-F5344CB8AC3E}">
        <p14:creationId xmlns:p14="http://schemas.microsoft.com/office/powerpoint/2010/main" val="270600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8774-40F8-ED19-E39F-9C649A19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C07. </a:t>
            </a:r>
            <a:r>
              <a:rPr lang="fi-FI" b="1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Biomimetiikka</a:t>
            </a:r>
            <a:endParaRPr lang="fi-FI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790E9-CC7C-241B-B400-01020E430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lphaLcParenR"/>
            </a:pPr>
            <a:r>
              <a:rPr lang="fi-FI" sz="2500" b="0" i="0" dirty="0">
                <a:effectLst/>
                <a:latin typeface="Arial"/>
                <a:cs typeface="Arial"/>
              </a:rPr>
              <a:t>Mitä aerodynaaminen muotoilu tarkoittaa?</a:t>
            </a:r>
          </a:p>
          <a:p>
            <a:pPr marL="914400" lvl="1" indent="-457200">
              <a:buAutoNum type="alphaLcParenR"/>
            </a:pPr>
            <a:r>
              <a:rPr lang="fi-FI" sz="2100" b="0" i="0" dirty="0">
                <a:effectLst/>
                <a:latin typeface="Arial"/>
                <a:cs typeface="Arial"/>
              </a:rPr>
              <a:t>(fysiikka) ilmavirtausten kannalta sellainen, jolla on pieni ilmanvastuskerroin</a:t>
            </a:r>
          </a:p>
          <a:p>
            <a:pPr marL="457200" indent="-457200">
              <a:buAutoNum type="alphaLcParenR"/>
            </a:pPr>
            <a:r>
              <a:rPr lang="fi-FI" sz="2500" b="0" i="0" dirty="0">
                <a:effectLst/>
                <a:latin typeface="Arial"/>
                <a:cs typeface="Arial"/>
              </a:rPr>
              <a:t>Kerro tekstin ja videon perusteella, miksi auton teollisessa muotoilussa on haluttu käyttää </a:t>
            </a:r>
            <a:r>
              <a:rPr lang="fi-FI" sz="2500" b="0" i="0" dirty="0" err="1">
                <a:effectLst/>
                <a:latin typeface="Arial"/>
                <a:cs typeface="Arial"/>
              </a:rPr>
              <a:t>täplälosserokalan</a:t>
            </a:r>
            <a:r>
              <a:rPr lang="fi-FI" sz="2500" b="0" i="0" dirty="0">
                <a:effectLst/>
                <a:latin typeface="Arial"/>
                <a:cs typeface="Arial"/>
              </a:rPr>
              <a:t> muotoa mallina.</a:t>
            </a:r>
          </a:p>
          <a:p>
            <a:pPr marL="914400" lvl="1" indent="-457200">
              <a:buAutoNum type="alphaLcParenR"/>
            </a:pPr>
            <a:r>
              <a:rPr lang="fi-FI" sz="2100" dirty="0">
                <a:latin typeface="Arial"/>
                <a:cs typeface="Arial"/>
              </a:rPr>
              <a:t>virtaviivaisuus, kevyt rakenne suojaten silti heikommat osat</a:t>
            </a:r>
            <a:endParaRPr lang="fi-FI" sz="2100" b="0" i="0" dirty="0">
              <a:effectLst/>
              <a:latin typeface="Arial"/>
              <a:cs typeface="Arial"/>
            </a:endParaRPr>
          </a:p>
          <a:p>
            <a:pPr marL="457200" indent="-457200">
              <a:buAutoNum type="alphaLcParenR"/>
            </a:pPr>
            <a:r>
              <a:rPr lang="fi-FI" sz="2500" b="0" i="0" dirty="0">
                <a:effectLst/>
                <a:latin typeface="Arial"/>
                <a:cs typeface="Arial"/>
              </a:rPr>
              <a:t>Mitä eläintä voisi käyttää apuna esimerkiksi sukellusveneen muotoilussa? Perustele vastauksesi.</a:t>
            </a:r>
          </a:p>
          <a:p>
            <a:pPr marL="914400" lvl="1" indent="-457200">
              <a:buAutoNum type="alphaLcParenR"/>
            </a:pPr>
            <a:r>
              <a:rPr lang="fi-FI" sz="2100" dirty="0">
                <a:latin typeface="Arial"/>
                <a:cs typeface="Arial"/>
              </a:rPr>
              <a:t>Laji, joka on sopeutunut vesiympäristöön ja sukeltamiseen, esimerkiksi hylje. </a:t>
            </a:r>
            <a:endParaRPr 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7F56FE3B-EA7D-9848-9009-FEF5E0187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72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EC2BD-1D07-20E4-C9EE-7A2D30A51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fi-FI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Kpl 2 Mitä elämä 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D1026-5073-DE8B-1A06-701A80695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8.12.2023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6A0C9-CD6D-1EE2-DFDE-33C3E1F96FE4}"/>
              </a:ext>
            </a:extLst>
          </p:cNvPr>
          <p:cNvSpPr txBox="1"/>
          <p:nvPr/>
        </p:nvSpPr>
        <p:spPr>
          <a:xfrm>
            <a:off x="9748858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openbooks.lib.msu.edu/isb202/chapter/biodiversi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fi-FI" sz="700">
                <a:solidFill>
                  <a:srgbClr val="FFFFFF"/>
                </a:solidFill>
              </a:rPr>
              <a:t> by Unknown Author is licensed under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7238-DC2C-8F7C-1425-393C1358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Käsitellään aihe kahdessa osassa: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2C55-942F-0BD7-BE25-7610E2FC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/>
          </a:bodyPr>
          <a:lstStyle/>
          <a:p>
            <a:r>
              <a:rPr lang="fi-FI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Elämän tunnuspiirteet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ABEB2-B82A-1CAB-06C0-21B4C91E9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82240"/>
            <a:ext cx="5066160" cy="2494598"/>
          </a:xfrm>
          <a:custGeom>
            <a:avLst/>
            <a:gdLst>
              <a:gd name="connsiteX0" fmla="*/ 0 w 5066160"/>
              <a:gd name="connsiteY0" fmla="*/ 0 h 2494598"/>
              <a:gd name="connsiteX1" fmla="*/ 664230 w 5066160"/>
              <a:gd name="connsiteY1" fmla="*/ 0 h 2494598"/>
              <a:gd name="connsiteX2" fmla="*/ 1227137 w 5066160"/>
              <a:gd name="connsiteY2" fmla="*/ 0 h 2494598"/>
              <a:gd name="connsiteX3" fmla="*/ 1790043 w 5066160"/>
              <a:gd name="connsiteY3" fmla="*/ 0 h 2494598"/>
              <a:gd name="connsiteX4" fmla="*/ 2251627 w 5066160"/>
              <a:gd name="connsiteY4" fmla="*/ 0 h 2494598"/>
              <a:gd name="connsiteX5" fmla="*/ 2814533 w 5066160"/>
              <a:gd name="connsiteY5" fmla="*/ 0 h 2494598"/>
              <a:gd name="connsiteX6" fmla="*/ 3276117 w 5066160"/>
              <a:gd name="connsiteY6" fmla="*/ 0 h 2494598"/>
              <a:gd name="connsiteX7" fmla="*/ 3889685 w 5066160"/>
              <a:gd name="connsiteY7" fmla="*/ 0 h 2494598"/>
              <a:gd name="connsiteX8" fmla="*/ 4452592 w 5066160"/>
              <a:gd name="connsiteY8" fmla="*/ 0 h 2494598"/>
              <a:gd name="connsiteX9" fmla="*/ 5066160 w 5066160"/>
              <a:gd name="connsiteY9" fmla="*/ 0 h 2494598"/>
              <a:gd name="connsiteX10" fmla="*/ 5066160 w 5066160"/>
              <a:gd name="connsiteY10" fmla="*/ 424082 h 2494598"/>
              <a:gd name="connsiteX11" fmla="*/ 5066160 w 5066160"/>
              <a:gd name="connsiteY11" fmla="*/ 923001 h 2494598"/>
              <a:gd name="connsiteX12" fmla="*/ 5066160 w 5066160"/>
              <a:gd name="connsiteY12" fmla="*/ 1421921 h 2494598"/>
              <a:gd name="connsiteX13" fmla="*/ 5066160 w 5066160"/>
              <a:gd name="connsiteY13" fmla="*/ 1970732 h 2494598"/>
              <a:gd name="connsiteX14" fmla="*/ 5066160 w 5066160"/>
              <a:gd name="connsiteY14" fmla="*/ 2494598 h 2494598"/>
              <a:gd name="connsiteX15" fmla="*/ 4503253 w 5066160"/>
              <a:gd name="connsiteY15" fmla="*/ 2494598 h 2494598"/>
              <a:gd name="connsiteX16" fmla="*/ 3991008 w 5066160"/>
              <a:gd name="connsiteY16" fmla="*/ 2494598 h 2494598"/>
              <a:gd name="connsiteX17" fmla="*/ 3529425 w 5066160"/>
              <a:gd name="connsiteY17" fmla="*/ 2494598 h 2494598"/>
              <a:gd name="connsiteX18" fmla="*/ 3017180 w 5066160"/>
              <a:gd name="connsiteY18" fmla="*/ 2494598 h 2494598"/>
              <a:gd name="connsiteX19" fmla="*/ 2403611 w 5066160"/>
              <a:gd name="connsiteY19" fmla="*/ 2494598 h 2494598"/>
              <a:gd name="connsiteX20" fmla="*/ 1840705 w 5066160"/>
              <a:gd name="connsiteY20" fmla="*/ 2494598 h 2494598"/>
              <a:gd name="connsiteX21" fmla="*/ 1176475 w 5066160"/>
              <a:gd name="connsiteY21" fmla="*/ 2494598 h 2494598"/>
              <a:gd name="connsiteX22" fmla="*/ 562907 w 5066160"/>
              <a:gd name="connsiteY22" fmla="*/ 2494598 h 2494598"/>
              <a:gd name="connsiteX23" fmla="*/ 0 w 5066160"/>
              <a:gd name="connsiteY23" fmla="*/ 2494598 h 2494598"/>
              <a:gd name="connsiteX24" fmla="*/ 0 w 5066160"/>
              <a:gd name="connsiteY24" fmla="*/ 2020624 h 2494598"/>
              <a:gd name="connsiteX25" fmla="*/ 0 w 5066160"/>
              <a:gd name="connsiteY25" fmla="*/ 1546651 h 2494598"/>
              <a:gd name="connsiteX26" fmla="*/ 0 w 5066160"/>
              <a:gd name="connsiteY26" fmla="*/ 1047731 h 2494598"/>
              <a:gd name="connsiteX27" fmla="*/ 0 w 5066160"/>
              <a:gd name="connsiteY27" fmla="*/ 598704 h 2494598"/>
              <a:gd name="connsiteX28" fmla="*/ 0 w 5066160"/>
              <a:gd name="connsiteY28" fmla="*/ 0 h 249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66160" h="2494598" fill="none" extrusionOk="0">
                <a:moveTo>
                  <a:pt x="0" y="0"/>
                </a:moveTo>
                <a:cubicBezTo>
                  <a:pt x="268109" y="-14369"/>
                  <a:pt x="504765" y="61833"/>
                  <a:pt x="664230" y="0"/>
                </a:cubicBezTo>
                <a:cubicBezTo>
                  <a:pt x="823695" y="-61833"/>
                  <a:pt x="1102451" y="7229"/>
                  <a:pt x="1227137" y="0"/>
                </a:cubicBezTo>
                <a:cubicBezTo>
                  <a:pt x="1351823" y="-7229"/>
                  <a:pt x="1610427" y="39740"/>
                  <a:pt x="1790043" y="0"/>
                </a:cubicBezTo>
                <a:cubicBezTo>
                  <a:pt x="1969659" y="-39740"/>
                  <a:pt x="2102637" y="35383"/>
                  <a:pt x="2251627" y="0"/>
                </a:cubicBezTo>
                <a:cubicBezTo>
                  <a:pt x="2400617" y="-35383"/>
                  <a:pt x="2579605" y="21307"/>
                  <a:pt x="2814533" y="0"/>
                </a:cubicBezTo>
                <a:cubicBezTo>
                  <a:pt x="3049461" y="-21307"/>
                  <a:pt x="3059793" y="11526"/>
                  <a:pt x="3276117" y="0"/>
                </a:cubicBezTo>
                <a:cubicBezTo>
                  <a:pt x="3492441" y="-11526"/>
                  <a:pt x="3594486" y="22424"/>
                  <a:pt x="3889685" y="0"/>
                </a:cubicBezTo>
                <a:cubicBezTo>
                  <a:pt x="4184884" y="-22424"/>
                  <a:pt x="4257477" y="4912"/>
                  <a:pt x="4452592" y="0"/>
                </a:cubicBezTo>
                <a:cubicBezTo>
                  <a:pt x="4647707" y="-4912"/>
                  <a:pt x="4762059" y="60040"/>
                  <a:pt x="5066160" y="0"/>
                </a:cubicBezTo>
                <a:cubicBezTo>
                  <a:pt x="5090125" y="109334"/>
                  <a:pt x="5058429" y="249848"/>
                  <a:pt x="5066160" y="424082"/>
                </a:cubicBezTo>
                <a:cubicBezTo>
                  <a:pt x="5073891" y="598316"/>
                  <a:pt x="5061491" y="704823"/>
                  <a:pt x="5066160" y="923001"/>
                </a:cubicBezTo>
                <a:cubicBezTo>
                  <a:pt x="5070829" y="1141179"/>
                  <a:pt x="5030549" y="1282243"/>
                  <a:pt x="5066160" y="1421921"/>
                </a:cubicBezTo>
                <a:cubicBezTo>
                  <a:pt x="5101771" y="1561599"/>
                  <a:pt x="5030245" y="1798374"/>
                  <a:pt x="5066160" y="1970732"/>
                </a:cubicBezTo>
                <a:cubicBezTo>
                  <a:pt x="5102075" y="2143090"/>
                  <a:pt x="5062940" y="2252524"/>
                  <a:pt x="5066160" y="2494598"/>
                </a:cubicBezTo>
                <a:cubicBezTo>
                  <a:pt x="4876703" y="2521926"/>
                  <a:pt x="4709438" y="2452241"/>
                  <a:pt x="4503253" y="2494598"/>
                </a:cubicBezTo>
                <a:cubicBezTo>
                  <a:pt x="4297068" y="2536955"/>
                  <a:pt x="4190037" y="2469889"/>
                  <a:pt x="3991008" y="2494598"/>
                </a:cubicBezTo>
                <a:cubicBezTo>
                  <a:pt x="3791980" y="2519307"/>
                  <a:pt x="3723212" y="2456152"/>
                  <a:pt x="3529425" y="2494598"/>
                </a:cubicBezTo>
                <a:cubicBezTo>
                  <a:pt x="3335638" y="2533044"/>
                  <a:pt x="3126065" y="2489246"/>
                  <a:pt x="3017180" y="2494598"/>
                </a:cubicBezTo>
                <a:cubicBezTo>
                  <a:pt x="2908296" y="2499950"/>
                  <a:pt x="2683335" y="2473989"/>
                  <a:pt x="2403611" y="2494598"/>
                </a:cubicBezTo>
                <a:cubicBezTo>
                  <a:pt x="2123887" y="2515207"/>
                  <a:pt x="2044693" y="2433313"/>
                  <a:pt x="1840705" y="2494598"/>
                </a:cubicBezTo>
                <a:cubicBezTo>
                  <a:pt x="1636717" y="2555883"/>
                  <a:pt x="1433402" y="2445552"/>
                  <a:pt x="1176475" y="2494598"/>
                </a:cubicBezTo>
                <a:cubicBezTo>
                  <a:pt x="919548" y="2543644"/>
                  <a:pt x="842589" y="2460754"/>
                  <a:pt x="562907" y="2494598"/>
                </a:cubicBezTo>
                <a:cubicBezTo>
                  <a:pt x="283225" y="2528442"/>
                  <a:pt x="207506" y="2458636"/>
                  <a:pt x="0" y="2494598"/>
                </a:cubicBezTo>
                <a:cubicBezTo>
                  <a:pt x="-41293" y="2338446"/>
                  <a:pt x="38409" y="2132456"/>
                  <a:pt x="0" y="2020624"/>
                </a:cubicBezTo>
                <a:cubicBezTo>
                  <a:pt x="-38409" y="1908792"/>
                  <a:pt x="44348" y="1767316"/>
                  <a:pt x="0" y="1546651"/>
                </a:cubicBezTo>
                <a:cubicBezTo>
                  <a:pt x="-44348" y="1325986"/>
                  <a:pt x="51359" y="1234398"/>
                  <a:pt x="0" y="1047731"/>
                </a:cubicBezTo>
                <a:cubicBezTo>
                  <a:pt x="-51359" y="861064"/>
                  <a:pt x="6124" y="778405"/>
                  <a:pt x="0" y="598704"/>
                </a:cubicBezTo>
                <a:cubicBezTo>
                  <a:pt x="-6124" y="419003"/>
                  <a:pt x="22544" y="277483"/>
                  <a:pt x="0" y="0"/>
                </a:cubicBezTo>
                <a:close/>
              </a:path>
              <a:path w="5066160" h="2494598" stroke="0" extrusionOk="0">
                <a:moveTo>
                  <a:pt x="0" y="0"/>
                </a:moveTo>
                <a:cubicBezTo>
                  <a:pt x="290459" y="-18359"/>
                  <a:pt x="324820" y="15010"/>
                  <a:pt x="613568" y="0"/>
                </a:cubicBezTo>
                <a:cubicBezTo>
                  <a:pt x="902316" y="-15010"/>
                  <a:pt x="951559" y="56957"/>
                  <a:pt x="1227137" y="0"/>
                </a:cubicBezTo>
                <a:cubicBezTo>
                  <a:pt x="1502715" y="-56957"/>
                  <a:pt x="1630169" y="57346"/>
                  <a:pt x="1840705" y="0"/>
                </a:cubicBezTo>
                <a:cubicBezTo>
                  <a:pt x="2051241" y="-57346"/>
                  <a:pt x="2131666" y="25294"/>
                  <a:pt x="2251627" y="0"/>
                </a:cubicBezTo>
                <a:cubicBezTo>
                  <a:pt x="2371588" y="-25294"/>
                  <a:pt x="2679243" y="35729"/>
                  <a:pt x="2814533" y="0"/>
                </a:cubicBezTo>
                <a:cubicBezTo>
                  <a:pt x="2949823" y="-35729"/>
                  <a:pt x="3217281" y="20161"/>
                  <a:pt x="3377440" y="0"/>
                </a:cubicBezTo>
                <a:cubicBezTo>
                  <a:pt x="3537599" y="-20161"/>
                  <a:pt x="3711395" y="51902"/>
                  <a:pt x="3940347" y="0"/>
                </a:cubicBezTo>
                <a:cubicBezTo>
                  <a:pt x="4169299" y="-51902"/>
                  <a:pt x="4302679" y="15512"/>
                  <a:pt x="4452592" y="0"/>
                </a:cubicBezTo>
                <a:cubicBezTo>
                  <a:pt x="4602505" y="-15512"/>
                  <a:pt x="4881024" y="47314"/>
                  <a:pt x="5066160" y="0"/>
                </a:cubicBezTo>
                <a:cubicBezTo>
                  <a:pt x="5104456" y="200288"/>
                  <a:pt x="5051828" y="296985"/>
                  <a:pt x="5066160" y="424082"/>
                </a:cubicBezTo>
                <a:cubicBezTo>
                  <a:pt x="5080492" y="551179"/>
                  <a:pt x="5049618" y="725057"/>
                  <a:pt x="5066160" y="873109"/>
                </a:cubicBezTo>
                <a:cubicBezTo>
                  <a:pt x="5082702" y="1021161"/>
                  <a:pt x="5065094" y="1231320"/>
                  <a:pt x="5066160" y="1396975"/>
                </a:cubicBezTo>
                <a:cubicBezTo>
                  <a:pt x="5067226" y="1562630"/>
                  <a:pt x="5023618" y="1738017"/>
                  <a:pt x="5066160" y="1870949"/>
                </a:cubicBezTo>
                <a:cubicBezTo>
                  <a:pt x="5108702" y="2003881"/>
                  <a:pt x="5020778" y="2214994"/>
                  <a:pt x="5066160" y="2494598"/>
                </a:cubicBezTo>
                <a:cubicBezTo>
                  <a:pt x="4820830" y="2523902"/>
                  <a:pt x="4754903" y="2427094"/>
                  <a:pt x="4452592" y="2494598"/>
                </a:cubicBezTo>
                <a:cubicBezTo>
                  <a:pt x="4150281" y="2562102"/>
                  <a:pt x="4080483" y="2483887"/>
                  <a:pt x="3839023" y="2494598"/>
                </a:cubicBezTo>
                <a:cubicBezTo>
                  <a:pt x="3597563" y="2505309"/>
                  <a:pt x="3475129" y="2474314"/>
                  <a:pt x="3225455" y="2494598"/>
                </a:cubicBezTo>
                <a:cubicBezTo>
                  <a:pt x="2975781" y="2514882"/>
                  <a:pt x="2924299" y="2487970"/>
                  <a:pt x="2814533" y="2494598"/>
                </a:cubicBezTo>
                <a:cubicBezTo>
                  <a:pt x="2704767" y="2501226"/>
                  <a:pt x="2380600" y="2429090"/>
                  <a:pt x="2150303" y="2494598"/>
                </a:cubicBezTo>
                <a:cubicBezTo>
                  <a:pt x="1920006" y="2560106"/>
                  <a:pt x="1721576" y="2463213"/>
                  <a:pt x="1486074" y="2494598"/>
                </a:cubicBezTo>
                <a:cubicBezTo>
                  <a:pt x="1250572" y="2525983"/>
                  <a:pt x="1093707" y="2479996"/>
                  <a:pt x="973829" y="2494598"/>
                </a:cubicBezTo>
                <a:cubicBezTo>
                  <a:pt x="853952" y="2509200"/>
                  <a:pt x="362173" y="2440168"/>
                  <a:pt x="0" y="2494598"/>
                </a:cubicBezTo>
                <a:cubicBezTo>
                  <a:pt x="-60291" y="2269177"/>
                  <a:pt x="19998" y="2088442"/>
                  <a:pt x="0" y="1945786"/>
                </a:cubicBezTo>
                <a:cubicBezTo>
                  <a:pt x="-19998" y="1803130"/>
                  <a:pt x="34790" y="1530848"/>
                  <a:pt x="0" y="1396975"/>
                </a:cubicBezTo>
                <a:cubicBezTo>
                  <a:pt x="-34790" y="1263102"/>
                  <a:pt x="31805" y="1112793"/>
                  <a:pt x="0" y="873109"/>
                </a:cubicBezTo>
                <a:cubicBezTo>
                  <a:pt x="-31805" y="633425"/>
                  <a:pt x="50823" y="565102"/>
                  <a:pt x="0" y="449028"/>
                </a:cubicBezTo>
                <a:cubicBezTo>
                  <a:pt x="-50823" y="332954"/>
                  <a:pt x="1931" y="18060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35135034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latin typeface="Arial"/>
                <a:cs typeface="Arial"/>
              </a:rPr>
              <a:t>Asiat, jotka erottavat elävät eliöt elottomista asioista.</a:t>
            </a:r>
          </a:p>
          <a:p>
            <a:r>
              <a:rPr lang="fi-FI" sz="2400">
                <a:latin typeface="Arial"/>
                <a:cs typeface="Arial"/>
              </a:rPr>
              <a:t>Näiden asioiden avulla voimme erottaa elävät ja ei-elävät asiat luonnossa ja laboratoriossa. </a:t>
            </a: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A7144-3851-CCC4-9B46-E2199FF0A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00783"/>
            <a:ext cx="5539902" cy="1104292"/>
          </a:xfrm>
        </p:spPr>
        <p:txBody>
          <a:bodyPr>
            <a:normAutofit/>
          </a:bodyPr>
          <a:lstStyle/>
          <a:p>
            <a:r>
              <a:rPr lang="fi-FI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Elämää rajoittavat tekijät/ elämän perusedellytykset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CB8DD-C5BD-8F76-FF43-429DC1150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070" y="2682239"/>
            <a:ext cx="5066161" cy="2494599"/>
          </a:xfrm>
          <a:custGeom>
            <a:avLst/>
            <a:gdLst>
              <a:gd name="connsiteX0" fmla="*/ 0 w 5066161"/>
              <a:gd name="connsiteY0" fmla="*/ 0 h 2494599"/>
              <a:gd name="connsiteX1" fmla="*/ 664230 w 5066161"/>
              <a:gd name="connsiteY1" fmla="*/ 0 h 2494599"/>
              <a:gd name="connsiteX2" fmla="*/ 1277798 w 5066161"/>
              <a:gd name="connsiteY2" fmla="*/ 0 h 2494599"/>
              <a:gd name="connsiteX3" fmla="*/ 1790043 w 5066161"/>
              <a:gd name="connsiteY3" fmla="*/ 0 h 2494599"/>
              <a:gd name="connsiteX4" fmla="*/ 2352950 w 5066161"/>
              <a:gd name="connsiteY4" fmla="*/ 0 h 2494599"/>
              <a:gd name="connsiteX5" fmla="*/ 2814533 w 5066161"/>
              <a:gd name="connsiteY5" fmla="*/ 0 h 2494599"/>
              <a:gd name="connsiteX6" fmla="*/ 3225455 w 5066161"/>
              <a:gd name="connsiteY6" fmla="*/ 0 h 2494599"/>
              <a:gd name="connsiteX7" fmla="*/ 3737701 w 5066161"/>
              <a:gd name="connsiteY7" fmla="*/ 0 h 2494599"/>
              <a:gd name="connsiteX8" fmla="*/ 4401930 w 5066161"/>
              <a:gd name="connsiteY8" fmla="*/ 0 h 2494599"/>
              <a:gd name="connsiteX9" fmla="*/ 5066161 w 5066161"/>
              <a:gd name="connsiteY9" fmla="*/ 0 h 2494599"/>
              <a:gd name="connsiteX10" fmla="*/ 5066161 w 5066161"/>
              <a:gd name="connsiteY10" fmla="*/ 365874 h 2494599"/>
              <a:gd name="connsiteX11" fmla="*/ 5066161 w 5066161"/>
              <a:gd name="connsiteY11" fmla="*/ 831532 h 2494599"/>
              <a:gd name="connsiteX12" fmla="*/ 5066161 w 5066161"/>
              <a:gd name="connsiteY12" fmla="*/ 1197407 h 2494599"/>
              <a:gd name="connsiteX13" fmla="*/ 5066161 w 5066161"/>
              <a:gd name="connsiteY13" fmla="*/ 1588228 h 2494599"/>
              <a:gd name="connsiteX14" fmla="*/ 5066161 w 5066161"/>
              <a:gd name="connsiteY14" fmla="*/ 1929156 h 2494599"/>
              <a:gd name="connsiteX15" fmla="*/ 5066161 w 5066161"/>
              <a:gd name="connsiteY15" fmla="*/ 2494599 h 2494599"/>
              <a:gd name="connsiteX16" fmla="*/ 4503254 w 5066161"/>
              <a:gd name="connsiteY16" fmla="*/ 2494599 h 2494599"/>
              <a:gd name="connsiteX17" fmla="*/ 3940347 w 5066161"/>
              <a:gd name="connsiteY17" fmla="*/ 2494599 h 2494599"/>
              <a:gd name="connsiteX18" fmla="*/ 3478763 w 5066161"/>
              <a:gd name="connsiteY18" fmla="*/ 2494599 h 2494599"/>
              <a:gd name="connsiteX19" fmla="*/ 2966519 w 5066161"/>
              <a:gd name="connsiteY19" fmla="*/ 2494599 h 2494599"/>
              <a:gd name="connsiteX20" fmla="*/ 2555596 w 5066161"/>
              <a:gd name="connsiteY20" fmla="*/ 2494599 h 2494599"/>
              <a:gd name="connsiteX21" fmla="*/ 1942028 w 5066161"/>
              <a:gd name="connsiteY21" fmla="*/ 2494599 h 2494599"/>
              <a:gd name="connsiteX22" fmla="*/ 1328459 w 5066161"/>
              <a:gd name="connsiteY22" fmla="*/ 2494599 h 2494599"/>
              <a:gd name="connsiteX23" fmla="*/ 917538 w 5066161"/>
              <a:gd name="connsiteY23" fmla="*/ 2494599 h 2494599"/>
              <a:gd name="connsiteX24" fmla="*/ 0 w 5066161"/>
              <a:gd name="connsiteY24" fmla="*/ 2494599 h 2494599"/>
              <a:gd name="connsiteX25" fmla="*/ 0 w 5066161"/>
              <a:gd name="connsiteY25" fmla="*/ 2028940 h 2494599"/>
              <a:gd name="connsiteX26" fmla="*/ 0 w 5066161"/>
              <a:gd name="connsiteY26" fmla="*/ 1613173 h 2494599"/>
              <a:gd name="connsiteX27" fmla="*/ 0 w 5066161"/>
              <a:gd name="connsiteY27" fmla="*/ 1272245 h 2494599"/>
              <a:gd name="connsiteX28" fmla="*/ 0 w 5066161"/>
              <a:gd name="connsiteY28" fmla="*/ 831532 h 2494599"/>
              <a:gd name="connsiteX29" fmla="*/ 0 w 5066161"/>
              <a:gd name="connsiteY29" fmla="*/ 440712 h 2494599"/>
              <a:gd name="connsiteX30" fmla="*/ 0 w 5066161"/>
              <a:gd name="connsiteY30" fmla="*/ 0 h 2494599"/>
              <a:gd name="connsiteX0" fmla="*/ 0 w 5066161"/>
              <a:gd name="connsiteY0" fmla="*/ 0 h 2494599"/>
              <a:gd name="connsiteX1" fmla="*/ 613568 w 5066161"/>
              <a:gd name="connsiteY1" fmla="*/ 0 h 2494599"/>
              <a:gd name="connsiteX2" fmla="*/ 1277798 w 5066161"/>
              <a:gd name="connsiteY2" fmla="*/ 0 h 2494599"/>
              <a:gd name="connsiteX3" fmla="*/ 1688720 w 5066161"/>
              <a:gd name="connsiteY3" fmla="*/ 0 h 2494599"/>
              <a:gd name="connsiteX4" fmla="*/ 2302288 w 5066161"/>
              <a:gd name="connsiteY4" fmla="*/ 0 h 2494599"/>
              <a:gd name="connsiteX5" fmla="*/ 2713210 w 5066161"/>
              <a:gd name="connsiteY5" fmla="*/ 0 h 2494599"/>
              <a:gd name="connsiteX6" fmla="*/ 3124132 w 5066161"/>
              <a:gd name="connsiteY6" fmla="*/ 0 h 2494599"/>
              <a:gd name="connsiteX7" fmla="*/ 3636377 w 5066161"/>
              <a:gd name="connsiteY7" fmla="*/ 0 h 2494599"/>
              <a:gd name="connsiteX8" fmla="*/ 4047299 w 5066161"/>
              <a:gd name="connsiteY8" fmla="*/ 0 h 2494599"/>
              <a:gd name="connsiteX9" fmla="*/ 5066161 w 5066161"/>
              <a:gd name="connsiteY9" fmla="*/ 0 h 2494599"/>
              <a:gd name="connsiteX10" fmla="*/ 5066161 w 5066161"/>
              <a:gd name="connsiteY10" fmla="*/ 465658 h 2494599"/>
              <a:gd name="connsiteX11" fmla="*/ 5066161 w 5066161"/>
              <a:gd name="connsiteY11" fmla="*/ 881425 h 2494599"/>
              <a:gd name="connsiteX12" fmla="*/ 5066161 w 5066161"/>
              <a:gd name="connsiteY12" fmla="*/ 1247299 h 2494599"/>
              <a:gd name="connsiteX13" fmla="*/ 5066161 w 5066161"/>
              <a:gd name="connsiteY13" fmla="*/ 1613173 h 2494599"/>
              <a:gd name="connsiteX14" fmla="*/ 5066161 w 5066161"/>
              <a:gd name="connsiteY14" fmla="*/ 2053886 h 2494599"/>
              <a:gd name="connsiteX15" fmla="*/ 5066161 w 5066161"/>
              <a:gd name="connsiteY15" fmla="*/ 2494599 h 2494599"/>
              <a:gd name="connsiteX16" fmla="*/ 4452592 w 5066161"/>
              <a:gd name="connsiteY16" fmla="*/ 2494599 h 2494599"/>
              <a:gd name="connsiteX17" fmla="*/ 3839024 w 5066161"/>
              <a:gd name="connsiteY17" fmla="*/ 2494599 h 2494599"/>
              <a:gd name="connsiteX18" fmla="*/ 3225455 w 5066161"/>
              <a:gd name="connsiteY18" fmla="*/ 2494599 h 2494599"/>
              <a:gd name="connsiteX19" fmla="*/ 2662548 w 5066161"/>
              <a:gd name="connsiteY19" fmla="*/ 2494599 h 2494599"/>
              <a:gd name="connsiteX20" fmla="*/ 2200965 w 5066161"/>
              <a:gd name="connsiteY20" fmla="*/ 2494599 h 2494599"/>
              <a:gd name="connsiteX21" fmla="*/ 1790043 w 5066161"/>
              <a:gd name="connsiteY21" fmla="*/ 2494599 h 2494599"/>
              <a:gd name="connsiteX22" fmla="*/ 1125813 w 5066161"/>
              <a:gd name="connsiteY22" fmla="*/ 2494599 h 2494599"/>
              <a:gd name="connsiteX23" fmla="*/ 512245 w 5066161"/>
              <a:gd name="connsiteY23" fmla="*/ 2494599 h 2494599"/>
              <a:gd name="connsiteX24" fmla="*/ 0 w 5066161"/>
              <a:gd name="connsiteY24" fmla="*/ 2494599 h 2494599"/>
              <a:gd name="connsiteX25" fmla="*/ 0 w 5066161"/>
              <a:gd name="connsiteY25" fmla="*/ 2028940 h 2494599"/>
              <a:gd name="connsiteX26" fmla="*/ 0 w 5066161"/>
              <a:gd name="connsiteY26" fmla="*/ 1563282 h 2494599"/>
              <a:gd name="connsiteX27" fmla="*/ 0 w 5066161"/>
              <a:gd name="connsiteY27" fmla="*/ 1147515 h 2494599"/>
              <a:gd name="connsiteX28" fmla="*/ 0 w 5066161"/>
              <a:gd name="connsiteY28" fmla="*/ 731748 h 2494599"/>
              <a:gd name="connsiteX29" fmla="*/ 0 w 5066161"/>
              <a:gd name="connsiteY29" fmla="*/ 0 h 2494599"/>
              <a:gd name="connsiteX0" fmla="*/ 0 w 5066161"/>
              <a:gd name="connsiteY0" fmla="*/ 0 h 2494599"/>
              <a:gd name="connsiteX1" fmla="*/ 664230 w 5066161"/>
              <a:gd name="connsiteY1" fmla="*/ 0 h 2494599"/>
              <a:gd name="connsiteX2" fmla="*/ 1277798 w 5066161"/>
              <a:gd name="connsiteY2" fmla="*/ 0 h 2494599"/>
              <a:gd name="connsiteX3" fmla="*/ 1790043 w 5066161"/>
              <a:gd name="connsiteY3" fmla="*/ 0 h 2494599"/>
              <a:gd name="connsiteX4" fmla="*/ 2352950 w 5066161"/>
              <a:gd name="connsiteY4" fmla="*/ 0 h 2494599"/>
              <a:gd name="connsiteX5" fmla="*/ 2814533 w 5066161"/>
              <a:gd name="connsiteY5" fmla="*/ 0 h 2494599"/>
              <a:gd name="connsiteX6" fmla="*/ 3225455 w 5066161"/>
              <a:gd name="connsiteY6" fmla="*/ 0 h 2494599"/>
              <a:gd name="connsiteX7" fmla="*/ 3737701 w 5066161"/>
              <a:gd name="connsiteY7" fmla="*/ 0 h 2494599"/>
              <a:gd name="connsiteX8" fmla="*/ 4401930 w 5066161"/>
              <a:gd name="connsiteY8" fmla="*/ 0 h 2494599"/>
              <a:gd name="connsiteX9" fmla="*/ 5066161 w 5066161"/>
              <a:gd name="connsiteY9" fmla="*/ 0 h 2494599"/>
              <a:gd name="connsiteX10" fmla="*/ 5066161 w 5066161"/>
              <a:gd name="connsiteY10" fmla="*/ 365874 h 2494599"/>
              <a:gd name="connsiteX11" fmla="*/ 5066161 w 5066161"/>
              <a:gd name="connsiteY11" fmla="*/ 831532 h 2494599"/>
              <a:gd name="connsiteX12" fmla="*/ 5066161 w 5066161"/>
              <a:gd name="connsiteY12" fmla="*/ 1197407 h 2494599"/>
              <a:gd name="connsiteX13" fmla="*/ 5066161 w 5066161"/>
              <a:gd name="connsiteY13" fmla="*/ 1588228 h 2494599"/>
              <a:gd name="connsiteX14" fmla="*/ 5066161 w 5066161"/>
              <a:gd name="connsiteY14" fmla="*/ 1929156 h 2494599"/>
              <a:gd name="connsiteX15" fmla="*/ 5066161 w 5066161"/>
              <a:gd name="connsiteY15" fmla="*/ 2494599 h 2494599"/>
              <a:gd name="connsiteX16" fmla="*/ 4503254 w 5066161"/>
              <a:gd name="connsiteY16" fmla="*/ 2494599 h 2494599"/>
              <a:gd name="connsiteX17" fmla="*/ 3940347 w 5066161"/>
              <a:gd name="connsiteY17" fmla="*/ 2494599 h 2494599"/>
              <a:gd name="connsiteX18" fmla="*/ 3478763 w 5066161"/>
              <a:gd name="connsiteY18" fmla="*/ 2494599 h 2494599"/>
              <a:gd name="connsiteX19" fmla="*/ 2966519 w 5066161"/>
              <a:gd name="connsiteY19" fmla="*/ 2494599 h 2494599"/>
              <a:gd name="connsiteX20" fmla="*/ 2555596 w 5066161"/>
              <a:gd name="connsiteY20" fmla="*/ 2494599 h 2494599"/>
              <a:gd name="connsiteX21" fmla="*/ 1942028 w 5066161"/>
              <a:gd name="connsiteY21" fmla="*/ 2494599 h 2494599"/>
              <a:gd name="connsiteX22" fmla="*/ 1328459 w 5066161"/>
              <a:gd name="connsiteY22" fmla="*/ 2494599 h 2494599"/>
              <a:gd name="connsiteX23" fmla="*/ 917538 w 5066161"/>
              <a:gd name="connsiteY23" fmla="*/ 2494599 h 2494599"/>
              <a:gd name="connsiteX24" fmla="*/ 0 w 5066161"/>
              <a:gd name="connsiteY24" fmla="*/ 2494599 h 2494599"/>
              <a:gd name="connsiteX25" fmla="*/ 0 w 5066161"/>
              <a:gd name="connsiteY25" fmla="*/ 2028940 h 2494599"/>
              <a:gd name="connsiteX26" fmla="*/ 0 w 5066161"/>
              <a:gd name="connsiteY26" fmla="*/ 1613173 h 2494599"/>
              <a:gd name="connsiteX27" fmla="*/ 0 w 5066161"/>
              <a:gd name="connsiteY27" fmla="*/ 1272245 h 2494599"/>
              <a:gd name="connsiteX28" fmla="*/ 0 w 5066161"/>
              <a:gd name="connsiteY28" fmla="*/ 831532 h 2494599"/>
              <a:gd name="connsiteX29" fmla="*/ 0 w 5066161"/>
              <a:gd name="connsiteY29" fmla="*/ 440712 h 2494599"/>
              <a:gd name="connsiteX30" fmla="*/ 0 w 5066161"/>
              <a:gd name="connsiteY30" fmla="*/ 0 h 249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66161" h="2494599" fill="none" extrusionOk="0">
                <a:moveTo>
                  <a:pt x="0" y="0"/>
                </a:moveTo>
                <a:cubicBezTo>
                  <a:pt x="74342" y="-94234"/>
                  <a:pt x="323476" y="94228"/>
                  <a:pt x="664230" y="0"/>
                </a:cubicBezTo>
                <a:cubicBezTo>
                  <a:pt x="992013" y="-31697"/>
                  <a:pt x="1172061" y="-9673"/>
                  <a:pt x="1277798" y="0"/>
                </a:cubicBezTo>
                <a:cubicBezTo>
                  <a:pt x="1426595" y="-45054"/>
                  <a:pt x="1501035" y="20300"/>
                  <a:pt x="1790043" y="0"/>
                </a:cubicBezTo>
                <a:cubicBezTo>
                  <a:pt x="2073077" y="-57233"/>
                  <a:pt x="2149589" y="-19690"/>
                  <a:pt x="2352950" y="0"/>
                </a:cubicBezTo>
                <a:cubicBezTo>
                  <a:pt x="2545770" y="-20190"/>
                  <a:pt x="2592344" y="15542"/>
                  <a:pt x="2814533" y="0"/>
                </a:cubicBezTo>
                <a:cubicBezTo>
                  <a:pt x="3011540" y="-13234"/>
                  <a:pt x="3056665" y="31597"/>
                  <a:pt x="3225455" y="0"/>
                </a:cubicBezTo>
                <a:cubicBezTo>
                  <a:pt x="3408547" y="-107303"/>
                  <a:pt x="3572267" y="41362"/>
                  <a:pt x="3737701" y="0"/>
                </a:cubicBezTo>
                <a:cubicBezTo>
                  <a:pt x="3830601" y="-28412"/>
                  <a:pt x="4136198" y="71079"/>
                  <a:pt x="4401930" y="0"/>
                </a:cubicBezTo>
                <a:cubicBezTo>
                  <a:pt x="4595930" y="-59507"/>
                  <a:pt x="4837881" y="45458"/>
                  <a:pt x="5066161" y="0"/>
                </a:cubicBezTo>
                <a:cubicBezTo>
                  <a:pt x="5125347" y="105976"/>
                  <a:pt x="5056733" y="281510"/>
                  <a:pt x="5066161" y="365874"/>
                </a:cubicBezTo>
                <a:cubicBezTo>
                  <a:pt x="5087094" y="521700"/>
                  <a:pt x="5005432" y="690888"/>
                  <a:pt x="5066161" y="831532"/>
                </a:cubicBezTo>
                <a:cubicBezTo>
                  <a:pt x="5138539" y="932229"/>
                  <a:pt x="5066635" y="1081864"/>
                  <a:pt x="5066161" y="1197407"/>
                </a:cubicBezTo>
                <a:cubicBezTo>
                  <a:pt x="5069133" y="1368316"/>
                  <a:pt x="5025723" y="1513888"/>
                  <a:pt x="5066161" y="1588228"/>
                </a:cubicBezTo>
                <a:cubicBezTo>
                  <a:pt x="5125570" y="1738859"/>
                  <a:pt x="5018642" y="1866756"/>
                  <a:pt x="5066161" y="1929156"/>
                </a:cubicBezTo>
                <a:cubicBezTo>
                  <a:pt x="5205686" y="1962103"/>
                  <a:pt x="4933529" y="2226148"/>
                  <a:pt x="5066161" y="2494599"/>
                </a:cubicBezTo>
                <a:cubicBezTo>
                  <a:pt x="4876964" y="2483334"/>
                  <a:pt x="4649189" y="2494868"/>
                  <a:pt x="4503254" y="2494599"/>
                </a:cubicBezTo>
                <a:cubicBezTo>
                  <a:pt x="4319854" y="2469761"/>
                  <a:pt x="4112696" y="2529731"/>
                  <a:pt x="3940347" y="2494599"/>
                </a:cubicBezTo>
                <a:cubicBezTo>
                  <a:pt x="3802937" y="2556693"/>
                  <a:pt x="3681214" y="2430241"/>
                  <a:pt x="3478763" y="2494599"/>
                </a:cubicBezTo>
                <a:cubicBezTo>
                  <a:pt x="3291880" y="2491869"/>
                  <a:pt x="3077354" y="2469359"/>
                  <a:pt x="2966519" y="2494599"/>
                </a:cubicBezTo>
                <a:cubicBezTo>
                  <a:pt x="2795601" y="2533455"/>
                  <a:pt x="2737479" y="2427113"/>
                  <a:pt x="2555596" y="2494599"/>
                </a:cubicBezTo>
                <a:cubicBezTo>
                  <a:pt x="2421469" y="2537523"/>
                  <a:pt x="2243037" y="2373952"/>
                  <a:pt x="1942028" y="2494599"/>
                </a:cubicBezTo>
                <a:cubicBezTo>
                  <a:pt x="1640329" y="2606248"/>
                  <a:pt x="1616620" y="2409409"/>
                  <a:pt x="1328459" y="2494599"/>
                </a:cubicBezTo>
                <a:cubicBezTo>
                  <a:pt x="1039082" y="2515819"/>
                  <a:pt x="1083819" y="2470417"/>
                  <a:pt x="917538" y="2494599"/>
                </a:cubicBezTo>
                <a:cubicBezTo>
                  <a:pt x="764780" y="2437829"/>
                  <a:pt x="276779" y="2411274"/>
                  <a:pt x="0" y="2494599"/>
                </a:cubicBezTo>
                <a:cubicBezTo>
                  <a:pt x="-42847" y="2315547"/>
                  <a:pt x="-2685" y="2269027"/>
                  <a:pt x="0" y="2028940"/>
                </a:cubicBezTo>
                <a:cubicBezTo>
                  <a:pt x="-41660" y="1811332"/>
                  <a:pt x="31352" y="1775677"/>
                  <a:pt x="0" y="1613173"/>
                </a:cubicBezTo>
                <a:cubicBezTo>
                  <a:pt x="-58930" y="1445814"/>
                  <a:pt x="11977" y="1399558"/>
                  <a:pt x="0" y="1272245"/>
                </a:cubicBezTo>
                <a:cubicBezTo>
                  <a:pt x="-28399" y="1074348"/>
                  <a:pt x="-922" y="917711"/>
                  <a:pt x="0" y="831532"/>
                </a:cubicBezTo>
                <a:cubicBezTo>
                  <a:pt x="-54856" y="691387"/>
                  <a:pt x="39920" y="518091"/>
                  <a:pt x="0" y="440712"/>
                </a:cubicBezTo>
                <a:cubicBezTo>
                  <a:pt x="27108" y="309496"/>
                  <a:pt x="79062" y="181930"/>
                  <a:pt x="0" y="0"/>
                </a:cubicBezTo>
                <a:close/>
              </a:path>
              <a:path w="5066161" h="2494599" stroke="0" extrusionOk="0">
                <a:moveTo>
                  <a:pt x="0" y="0"/>
                </a:moveTo>
                <a:cubicBezTo>
                  <a:pt x="70803" y="21109"/>
                  <a:pt x="404289" y="10076"/>
                  <a:pt x="613568" y="0"/>
                </a:cubicBezTo>
                <a:cubicBezTo>
                  <a:pt x="830773" y="4629"/>
                  <a:pt x="967481" y="8311"/>
                  <a:pt x="1277798" y="0"/>
                </a:cubicBezTo>
                <a:cubicBezTo>
                  <a:pt x="1542662" y="-26451"/>
                  <a:pt x="1553872" y="-12301"/>
                  <a:pt x="1688720" y="0"/>
                </a:cubicBezTo>
                <a:cubicBezTo>
                  <a:pt x="1761661" y="-35583"/>
                  <a:pt x="2081640" y="-17661"/>
                  <a:pt x="2302288" y="0"/>
                </a:cubicBezTo>
                <a:cubicBezTo>
                  <a:pt x="2515059" y="18614"/>
                  <a:pt x="2601464" y="18283"/>
                  <a:pt x="2713210" y="0"/>
                </a:cubicBezTo>
                <a:cubicBezTo>
                  <a:pt x="2826591" y="-17746"/>
                  <a:pt x="2940281" y="-21150"/>
                  <a:pt x="3124132" y="0"/>
                </a:cubicBezTo>
                <a:cubicBezTo>
                  <a:pt x="3313422" y="32118"/>
                  <a:pt x="3429088" y="15932"/>
                  <a:pt x="3636377" y="0"/>
                </a:cubicBezTo>
                <a:cubicBezTo>
                  <a:pt x="3799982" y="28841"/>
                  <a:pt x="3888135" y="-11612"/>
                  <a:pt x="4047299" y="0"/>
                </a:cubicBezTo>
                <a:cubicBezTo>
                  <a:pt x="4061712" y="-77357"/>
                  <a:pt x="4852053" y="-33441"/>
                  <a:pt x="5066161" y="0"/>
                </a:cubicBezTo>
                <a:cubicBezTo>
                  <a:pt x="5086685" y="166906"/>
                  <a:pt x="4983637" y="370841"/>
                  <a:pt x="5066161" y="465658"/>
                </a:cubicBezTo>
                <a:cubicBezTo>
                  <a:pt x="5164684" y="549066"/>
                  <a:pt x="5040450" y="704433"/>
                  <a:pt x="5066161" y="881425"/>
                </a:cubicBezTo>
                <a:cubicBezTo>
                  <a:pt x="5115584" y="982305"/>
                  <a:pt x="5059663" y="1083269"/>
                  <a:pt x="5066161" y="1247299"/>
                </a:cubicBezTo>
                <a:cubicBezTo>
                  <a:pt x="5053088" y="1440464"/>
                  <a:pt x="4987304" y="1477065"/>
                  <a:pt x="5066161" y="1613173"/>
                </a:cubicBezTo>
                <a:cubicBezTo>
                  <a:pt x="5150426" y="1731065"/>
                  <a:pt x="5082846" y="1861562"/>
                  <a:pt x="5066161" y="2053886"/>
                </a:cubicBezTo>
                <a:cubicBezTo>
                  <a:pt x="5127877" y="2272062"/>
                  <a:pt x="5043970" y="2401048"/>
                  <a:pt x="5066161" y="2494599"/>
                </a:cubicBezTo>
                <a:cubicBezTo>
                  <a:pt x="4816356" y="2551469"/>
                  <a:pt x="4639009" y="2428481"/>
                  <a:pt x="4452592" y="2494599"/>
                </a:cubicBezTo>
                <a:cubicBezTo>
                  <a:pt x="4244179" y="2537143"/>
                  <a:pt x="3931267" y="2467794"/>
                  <a:pt x="3839024" y="2494599"/>
                </a:cubicBezTo>
                <a:cubicBezTo>
                  <a:pt x="3706762" y="2582715"/>
                  <a:pt x="3336780" y="2503128"/>
                  <a:pt x="3225455" y="2494599"/>
                </a:cubicBezTo>
                <a:cubicBezTo>
                  <a:pt x="3112886" y="2557329"/>
                  <a:pt x="2760015" y="2463540"/>
                  <a:pt x="2662548" y="2494599"/>
                </a:cubicBezTo>
                <a:cubicBezTo>
                  <a:pt x="2485364" y="2545377"/>
                  <a:pt x="2385927" y="2498091"/>
                  <a:pt x="2200965" y="2494599"/>
                </a:cubicBezTo>
                <a:cubicBezTo>
                  <a:pt x="2027155" y="2487218"/>
                  <a:pt x="1962515" y="2451346"/>
                  <a:pt x="1790043" y="2494599"/>
                </a:cubicBezTo>
                <a:cubicBezTo>
                  <a:pt x="1608449" y="2458316"/>
                  <a:pt x="1366527" y="2499798"/>
                  <a:pt x="1125813" y="2494599"/>
                </a:cubicBezTo>
                <a:cubicBezTo>
                  <a:pt x="958768" y="2473953"/>
                  <a:pt x="657231" y="2537580"/>
                  <a:pt x="512245" y="2494599"/>
                </a:cubicBezTo>
                <a:cubicBezTo>
                  <a:pt x="426215" y="2542394"/>
                  <a:pt x="211394" y="2432342"/>
                  <a:pt x="0" y="2494599"/>
                </a:cubicBezTo>
                <a:cubicBezTo>
                  <a:pt x="-39181" y="2315938"/>
                  <a:pt x="-15945" y="2121821"/>
                  <a:pt x="0" y="2028940"/>
                </a:cubicBezTo>
                <a:cubicBezTo>
                  <a:pt x="36277" y="1939528"/>
                  <a:pt x="74245" y="1636387"/>
                  <a:pt x="0" y="1563282"/>
                </a:cubicBezTo>
                <a:cubicBezTo>
                  <a:pt x="-82530" y="1495160"/>
                  <a:pt x="20444" y="1278597"/>
                  <a:pt x="0" y="1147515"/>
                </a:cubicBezTo>
                <a:cubicBezTo>
                  <a:pt x="-49128" y="1085621"/>
                  <a:pt x="34174" y="944862"/>
                  <a:pt x="0" y="731748"/>
                </a:cubicBezTo>
                <a:cubicBezTo>
                  <a:pt x="3966" y="617056"/>
                  <a:pt x="81515" y="135281"/>
                  <a:pt x="0" y="0"/>
                </a:cubicBezTo>
                <a:close/>
              </a:path>
              <a:path w="5066161" h="2494599" fill="none" stroke="0" extrusionOk="0">
                <a:moveTo>
                  <a:pt x="0" y="0"/>
                </a:moveTo>
                <a:cubicBezTo>
                  <a:pt x="100968" y="2524"/>
                  <a:pt x="336107" y="38670"/>
                  <a:pt x="664230" y="0"/>
                </a:cubicBezTo>
                <a:cubicBezTo>
                  <a:pt x="952112" y="-54763"/>
                  <a:pt x="1178095" y="-4763"/>
                  <a:pt x="1277798" y="0"/>
                </a:cubicBezTo>
                <a:cubicBezTo>
                  <a:pt x="1443269" y="-25971"/>
                  <a:pt x="1520318" y="-4547"/>
                  <a:pt x="1790043" y="0"/>
                </a:cubicBezTo>
                <a:cubicBezTo>
                  <a:pt x="2053207" y="-22965"/>
                  <a:pt x="2143826" y="-11205"/>
                  <a:pt x="2352950" y="0"/>
                </a:cubicBezTo>
                <a:cubicBezTo>
                  <a:pt x="2528757" y="-2678"/>
                  <a:pt x="2608625" y="-1142"/>
                  <a:pt x="2814533" y="0"/>
                </a:cubicBezTo>
                <a:cubicBezTo>
                  <a:pt x="3027557" y="-16877"/>
                  <a:pt x="3068938" y="28591"/>
                  <a:pt x="3225455" y="0"/>
                </a:cubicBezTo>
                <a:cubicBezTo>
                  <a:pt x="3363055" y="-47656"/>
                  <a:pt x="3524384" y="29856"/>
                  <a:pt x="3737701" y="0"/>
                </a:cubicBezTo>
                <a:cubicBezTo>
                  <a:pt x="3961788" y="26502"/>
                  <a:pt x="4184346" y="1903"/>
                  <a:pt x="4401930" y="0"/>
                </a:cubicBezTo>
                <a:cubicBezTo>
                  <a:pt x="4653922" y="-54165"/>
                  <a:pt x="4838459" y="7485"/>
                  <a:pt x="5066161" y="0"/>
                </a:cubicBezTo>
                <a:cubicBezTo>
                  <a:pt x="5098193" y="131127"/>
                  <a:pt x="5038545" y="279892"/>
                  <a:pt x="5066161" y="365874"/>
                </a:cubicBezTo>
                <a:cubicBezTo>
                  <a:pt x="5087389" y="506339"/>
                  <a:pt x="4987020" y="705237"/>
                  <a:pt x="5066161" y="831532"/>
                </a:cubicBezTo>
                <a:cubicBezTo>
                  <a:pt x="5150821" y="973487"/>
                  <a:pt x="5038627" y="1026894"/>
                  <a:pt x="5066161" y="1197407"/>
                </a:cubicBezTo>
                <a:cubicBezTo>
                  <a:pt x="5088487" y="1398749"/>
                  <a:pt x="5018488" y="1468846"/>
                  <a:pt x="5066161" y="1588228"/>
                </a:cubicBezTo>
                <a:cubicBezTo>
                  <a:pt x="5121470" y="1702481"/>
                  <a:pt x="5032386" y="1859441"/>
                  <a:pt x="5066161" y="1929156"/>
                </a:cubicBezTo>
                <a:cubicBezTo>
                  <a:pt x="5031971" y="1983532"/>
                  <a:pt x="5014989" y="2206035"/>
                  <a:pt x="5066161" y="2494599"/>
                </a:cubicBezTo>
                <a:cubicBezTo>
                  <a:pt x="4860089" y="2547104"/>
                  <a:pt x="4632268" y="2449900"/>
                  <a:pt x="4503254" y="2494599"/>
                </a:cubicBezTo>
                <a:cubicBezTo>
                  <a:pt x="4275598" y="2557460"/>
                  <a:pt x="4096373" y="2393625"/>
                  <a:pt x="3940347" y="2494599"/>
                </a:cubicBezTo>
                <a:cubicBezTo>
                  <a:pt x="3811016" y="2557569"/>
                  <a:pt x="3682445" y="2542133"/>
                  <a:pt x="3478763" y="2494599"/>
                </a:cubicBezTo>
                <a:cubicBezTo>
                  <a:pt x="3343837" y="2518520"/>
                  <a:pt x="3080878" y="2512922"/>
                  <a:pt x="2966519" y="2494599"/>
                </a:cubicBezTo>
                <a:cubicBezTo>
                  <a:pt x="2824831" y="2496912"/>
                  <a:pt x="2750400" y="2493432"/>
                  <a:pt x="2555596" y="2494599"/>
                </a:cubicBezTo>
                <a:cubicBezTo>
                  <a:pt x="2396919" y="2588137"/>
                  <a:pt x="2201126" y="2451615"/>
                  <a:pt x="1942028" y="2494599"/>
                </a:cubicBezTo>
                <a:cubicBezTo>
                  <a:pt x="1685442" y="2553223"/>
                  <a:pt x="1619008" y="2453768"/>
                  <a:pt x="1328459" y="2494599"/>
                </a:cubicBezTo>
                <a:cubicBezTo>
                  <a:pt x="1065655" y="2532800"/>
                  <a:pt x="1096960" y="2489494"/>
                  <a:pt x="917538" y="2494599"/>
                </a:cubicBezTo>
                <a:cubicBezTo>
                  <a:pt x="724033" y="2555288"/>
                  <a:pt x="229802" y="2384413"/>
                  <a:pt x="0" y="2494599"/>
                </a:cubicBezTo>
                <a:cubicBezTo>
                  <a:pt x="-51324" y="2287124"/>
                  <a:pt x="16925" y="2270494"/>
                  <a:pt x="0" y="2028940"/>
                </a:cubicBezTo>
                <a:cubicBezTo>
                  <a:pt x="-26119" y="1793443"/>
                  <a:pt x="37587" y="1791837"/>
                  <a:pt x="0" y="1613173"/>
                </a:cubicBezTo>
                <a:cubicBezTo>
                  <a:pt x="-43794" y="1449523"/>
                  <a:pt x="10406" y="1413261"/>
                  <a:pt x="0" y="1272245"/>
                </a:cubicBezTo>
                <a:cubicBezTo>
                  <a:pt x="-60181" y="1139309"/>
                  <a:pt x="60314" y="950887"/>
                  <a:pt x="0" y="831532"/>
                </a:cubicBezTo>
                <a:cubicBezTo>
                  <a:pt x="3375" y="695781"/>
                  <a:pt x="56016" y="586220"/>
                  <a:pt x="0" y="440712"/>
                </a:cubicBezTo>
                <a:cubicBezTo>
                  <a:pt x="16648" y="316011"/>
                  <a:pt x="27488" y="163204"/>
                  <a:pt x="0" y="0"/>
                </a:cubicBezTo>
                <a:close/>
              </a:path>
              <a:path w="5066161" h="2494599" fill="none" stroke="0" extrusionOk="0">
                <a:moveTo>
                  <a:pt x="0" y="0"/>
                </a:moveTo>
                <a:cubicBezTo>
                  <a:pt x="56843" y="-22076"/>
                  <a:pt x="373010" y="50853"/>
                  <a:pt x="664230" y="0"/>
                </a:cubicBezTo>
                <a:cubicBezTo>
                  <a:pt x="1012241" y="-21718"/>
                  <a:pt x="1179878" y="-7383"/>
                  <a:pt x="1277798" y="0"/>
                </a:cubicBezTo>
                <a:cubicBezTo>
                  <a:pt x="1435017" y="-25467"/>
                  <a:pt x="1526824" y="-1540"/>
                  <a:pt x="1790043" y="0"/>
                </a:cubicBezTo>
                <a:cubicBezTo>
                  <a:pt x="2063705" y="-28549"/>
                  <a:pt x="2166879" y="6442"/>
                  <a:pt x="2352950" y="0"/>
                </a:cubicBezTo>
                <a:cubicBezTo>
                  <a:pt x="2535072" y="-12975"/>
                  <a:pt x="2600027" y="-3534"/>
                  <a:pt x="2814533" y="0"/>
                </a:cubicBezTo>
                <a:cubicBezTo>
                  <a:pt x="3025372" y="-21709"/>
                  <a:pt x="3067635" y="24128"/>
                  <a:pt x="3225455" y="0"/>
                </a:cubicBezTo>
                <a:cubicBezTo>
                  <a:pt x="3383860" y="-89503"/>
                  <a:pt x="3554006" y="12190"/>
                  <a:pt x="3737701" y="0"/>
                </a:cubicBezTo>
                <a:cubicBezTo>
                  <a:pt x="3852803" y="-5714"/>
                  <a:pt x="4122487" y="51482"/>
                  <a:pt x="4401930" y="0"/>
                </a:cubicBezTo>
                <a:cubicBezTo>
                  <a:pt x="4557513" y="-24455"/>
                  <a:pt x="4838533" y="41474"/>
                  <a:pt x="5066161" y="0"/>
                </a:cubicBezTo>
                <a:cubicBezTo>
                  <a:pt x="5107152" y="114241"/>
                  <a:pt x="5049688" y="269118"/>
                  <a:pt x="5066161" y="365874"/>
                </a:cubicBezTo>
                <a:cubicBezTo>
                  <a:pt x="5073841" y="515315"/>
                  <a:pt x="5045899" y="682379"/>
                  <a:pt x="5066161" y="831532"/>
                </a:cubicBezTo>
                <a:cubicBezTo>
                  <a:pt x="5141084" y="934316"/>
                  <a:pt x="5040103" y="1047596"/>
                  <a:pt x="5066161" y="1197407"/>
                </a:cubicBezTo>
                <a:cubicBezTo>
                  <a:pt x="5090393" y="1371726"/>
                  <a:pt x="5036081" y="1475878"/>
                  <a:pt x="5066161" y="1588228"/>
                </a:cubicBezTo>
                <a:cubicBezTo>
                  <a:pt x="5119735" y="1736086"/>
                  <a:pt x="5031143" y="1873698"/>
                  <a:pt x="5066161" y="1929156"/>
                </a:cubicBezTo>
                <a:cubicBezTo>
                  <a:pt x="5101459" y="1927014"/>
                  <a:pt x="4983206" y="2287299"/>
                  <a:pt x="5066161" y="2494599"/>
                </a:cubicBezTo>
                <a:cubicBezTo>
                  <a:pt x="4897247" y="2458479"/>
                  <a:pt x="4642220" y="2479825"/>
                  <a:pt x="4503254" y="2494599"/>
                </a:cubicBezTo>
                <a:cubicBezTo>
                  <a:pt x="4293941" y="2507951"/>
                  <a:pt x="4117506" y="2484135"/>
                  <a:pt x="3940347" y="2494599"/>
                </a:cubicBezTo>
                <a:cubicBezTo>
                  <a:pt x="3806014" y="2566800"/>
                  <a:pt x="3678124" y="2487089"/>
                  <a:pt x="3478763" y="2494599"/>
                </a:cubicBezTo>
                <a:cubicBezTo>
                  <a:pt x="3318404" y="2504815"/>
                  <a:pt x="3093312" y="2476154"/>
                  <a:pt x="2966519" y="2494599"/>
                </a:cubicBezTo>
                <a:cubicBezTo>
                  <a:pt x="2803222" y="2513990"/>
                  <a:pt x="2751304" y="2469974"/>
                  <a:pt x="2555596" y="2494599"/>
                </a:cubicBezTo>
                <a:cubicBezTo>
                  <a:pt x="2397719" y="2544794"/>
                  <a:pt x="2227374" y="2422419"/>
                  <a:pt x="1942028" y="2494599"/>
                </a:cubicBezTo>
                <a:cubicBezTo>
                  <a:pt x="1654477" y="2540160"/>
                  <a:pt x="1606138" y="2410605"/>
                  <a:pt x="1328459" y="2494599"/>
                </a:cubicBezTo>
                <a:cubicBezTo>
                  <a:pt x="1044968" y="2519961"/>
                  <a:pt x="1089216" y="2486808"/>
                  <a:pt x="917538" y="2494599"/>
                </a:cubicBezTo>
                <a:cubicBezTo>
                  <a:pt x="736958" y="2543479"/>
                  <a:pt x="254070" y="2384779"/>
                  <a:pt x="0" y="2494599"/>
                </a:cubicBezTo>
                <a:cubicBezTo>
                  <a:pt x="-46660" y="2299762"/>
                  <a:pt x="11260" y="2258441"/>
                  <a:pt x="0" y="2028940"/>
                </a:cubicBezTo>
                <a:cubicBezTo>
                  <a:pt x="-34135" y="1792280"/>
                  <a:pt x="42723" y="1788269"/>
                  <a:pt x="0" y="1613173"/>
                </a:cubicBezTo>
                <a:cubicBezTo>
                  <a:pt x="-50407" y="1449655"/>
                  <a:pt x="17999" y="1403199"/>
                  <a:pt x="0" y="1272245"/>
                </a:cubicBezTo>
                <a:cubicBezTo>
                  <a:pt x="-34234" y="1098367"/>
                  <a:pt x="29561" y="961628"/>
                  <a:pt x="0" y="831532"/>
                </a:cubicBezTo>
                <a:cubicBezTo>
                  <a:pt x="-49773" y="678973"/>
                  <a:pt x="38792" y="532641"/>
                  <a:pt x="0" y="440712"/>
                </a:cubicBezTo>
                <a:cubicBezTo>
                  <a:pt x="23532" y="329057"/>
                  <a:pt x="60832" y="17937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68165091">
                  <a:custGeom>
                    <a:avLst/>
                    <a:gdLst>
                      <a:gd name="connsiteX0" fmla="*/ 0 w 5066161"/>
                      <a:gd name="connsiteY0" fmla="*/ 0 h 2494599"/>
                      <a:gd name="connsiteX1" fmla="*/ 664230 w 5066161"/>
                      <a:gd name="connsiteY1" fmla="*/ 0 h 2494599"/>
                      <a:gd name="connsiteX2" fmla="*/ 1277798 w 5066161"/>
                      <a:gd name="connsiteY2" fmla="*/ 0 h 2494599"/>
                      <a:gd name="connsiteX3" fmla="*/ 1790043 w 5066161"/>
                      <a:gd name="connsiteY3" fmla="*/ 0 h 2494599"/>
                      <a:gd name="connsiteX4" fmla="*/ 2352950 w 5066161"/>
                      <a:gd name="connsiteY4" fmla="*/ 0 h 2494599"/>
                      <a:gd name="connsiteX5" fmla="*/ 2814533 w 5066161"/>
                      <a:gd name="connsiteY5" fmla="*/ 0 h 2494599"/>
                      <a:gd name="connsiteX6" fmla="*/ 3225455 w 5066161"/>
                      <a:gd name="connsiteY6" fmla="*/ 0 h 2494599"/>
                      <a:gd name="connsiteX7" fmla="*/ 3737701 w 5066161"/>
                      <a:gd name="connsiteY7" fmla="*/ 0 h 2494599"/>
                      <a:gd name="connsiteX8" fmla="*/ 4401930 w 5066161"/>
                      <a:gd name="connsiteY8" fmla="*/ 0 h 2494599"/>
                      <a:gd name="connsiteX9" fmla="*/ 5066161 w 5066161"/>
                      <a:gd name="connsiteY9" fmla="*/ 0 h 2494599"/>
                      <a:gd name="connsiteX10" fmla="*/ 5066161 w 5066161"/>
                      <a:gd name="connsiteY10" fmla="*/ 365874 h 2494599"/>
                      <a:gd name="connsiteX11" fmla="*/ 5066161 w 5066161"/>
                      <a:gd name="connsiteY11" fmla="*/ 831532 h 2494599"/>
                      <a:gd name="connsiteX12" fmla="*/ 5066161 w 5066161"/>
                      <a:gd name="connsiteY12" fmla="*/ 1197407 h 2494599"/>
                      <a:gd name="connsiteX13" fmla="*/ 5066161 w 5066161"/>
                      <a:gd name="connsiteY13" fmla="*/ 1588228 h 2494599"/>
                      <a:gd name="connsiteX14" fmla="*/ 5066161 w 5066161"/>
                      <a:gd name="connsiteY14" fmla="*/ 1929156 h 2494599"/>
                      <a:gd name="connsiteX15" fmla="*/ 5066161 w 5066161"/>
                      <a:gd name="connsiteY15" fmla="*/ 2494599 h 2494599"/>
                      <a:gd name="connsiteX16" fmla="*/ 4503254 w 5066161"/>
                      <a:gd name="connsiteY16" fmla="*/ 2494599 h 2494599"/>
                      <a:gd name="connsiteX17" fmla="*/ 3940347 w 5066161"/>
                      <a:gd name="connsiteY17" fmla="*/ 2494599 h 2494599"/>
                      <a:gd name="connsiteX18" fmla="*/ 3478763 w 5066161"/>
                      <a:gd name="connsiteY18" fmla="*/ 2494599 h 2494599"/>
                      <a:gd name="connsiteX19" fmla="*/ 2966519 w 5066161"/>
                      <a:gd name="connsiteY19" fmla="*/ 2494599 h 2494599"/>
                      <a:gd name="connsiteX20" fmla="*/ 2555596 w 5066161"/>
                      <a:gd name="connsiteY20" fmla="*/ 2494599 h 2494599"/>
                      <a:gd name="connsiteX21" fmla="*/ 1942028 w 5066161"/>
                      <a:gd name="connsiteY21" fmla="*/ 2494599 h 2494599"/>
                      <a:gd name="connsiteX22" fmla="*/ 1328459 w 5066161"/>
                      <a:gd name="connsiteY22" fmla="*/ 2494599 h 2494599"/>
                      <a:gd name="connsiteX23" fmla="*/ 917538 w 5066161"/>
                      <a:gd name="connsiteY23" fmla="*/ 2494599 h 2494599"/>
                      <a:gd name="connsiteX24" fmla="*/ 0 w 5066161"/>
                      <a:gd name="connsiteY24" fmla="*/ 2494599 h 2494599"/>
                      <a:gd name="connsiteX25" fmla="*/ 0 w 5066161"/>
                      <a:gd name="connsiteY25" fmla="*/ 2028940 h 2494599"/>
                      <a:gd name="connsiteX26" fmla="*/ 0 w 5066161"/>
                      <a:gd name="connsiteY26" fmla="*/ 1613173 h 2494599"/>
                      <a:gd name="connsiteX27" fmla="*/ 0 w 5066161"/>
                      <a:gd name="connsiteY27" fmla="*/ 1272245 h 2494599"/>
                      <a:gd name="connsiteX28" fmla="*/ 0 w 5066161"/>
                      <a:gd name="connsiteY28" fmla="*/ 831532 h 2494599"/>
                      <a:gd name="connsiteX29" fmla="*/ 0 w 5066161"/>
                      <a:gd name="connsiteY29" fmla="*/ 440712 h 2494599"/>
                      <a:gd name="connsiteX30" fmla="*/ 0 w 5066161"/>
                      <a:gd name="connsiteY30" fmla="*/ 0 h 2494599"/>
                      <a:gd name="connsiteX0" fmla="*/ 0 w 5066161"/>
                      <a:gd name="connsiteY0" fmla="*/ 0 h 2494599"/>
                      <a:gd name="connsiteX1" fmla="*/ 613568 w 5066161"/>
                      <a:gd name="connsiteY1" fmla="*/ 0 h 2494599"/>
                      <a:gd name="connsiteX2" fmla="*/ 1277798 w 5066161"/>
                      <a:gd name="connsiteY2" fmla="*/ 0 h 2494599"/>
                      <a:gd name="connsiteX3" fmla="*/ 1688720 w 5066161"/>
                      <a:gd name="connsiteY3" fmla="*/ 0 h 2494599"/>
                      <a:gd name="connsiteX4" fmla="*/ 2302288 w 5066161"/>
                      <a:gd name="connsiteY4" fmla="*/ 0 h 2494599"/>
                      <a:gd name="connsiteX5" fmla="*/ 2713210 w 5066161"/>
                      <a:gd name="connsiteY5" fmla="*/ 0 h 2494599"/>
                      <a:gd name="connsiteX6" fmla="*/ 3124132 w 5066161"/>
                      <a:gd name="connsiteY6" fmla="*/ 0 h 2494599"/>
                      <a:gd name="connsiteX7" fmla="*/ 3636377 w 5066161"/>
                      <a:gd name="connsiteY7" fmla="*/ 0 h 2494599"/>
                      <a:gd name="connsiteX8" fmla="*/ 4047299 w 5066161"/>
                      <a:gd name="connsiteY8" fmla="*/ 0 h 2494599"/>
                      <a:gd name="connsiteX9" fmla="*/ 5066161 w 5066161"/>
                      <a:gd name="connsiteY9" fmla="*/ 0 h 2494599"/>
                      <a:gd name="connsiteX10" fmla="*/ 5066161 w 5066161"/>
                      <a:gd name="connsiteY10" fmla="*/ 465658 h 2494599"/>
                      <a:gd name="connsiteX11" fmla="*/ 5066161 w 5066161"/>
                      <a:gd name="connsiteY11" fmla="*/ 881425 h 2494599"/>
                      <a:gd name="connsiteX12" fmla="*/ 5066161 w 5066161"/>
                      <a:gd name="connsiteY12" fmla="*/ 1247299 h 2494599"/>
                      <a:gd name="connsiteX13" fmla="*/ 5066161 w 5066161"/>
                      <a:gd name="connsiteY13" fmla="*/ 1613173 h 2494599"/>
                      <a:gd name="connsiteX14" fmla="*/ 5066161 w 5066161"/>
                      <a:gd name="connsiteY14" fmla="*/ 2053886 h 2494599"/>
                      <a:gd name="connsiteX15" fmla="*/ 5066161 w 5066161"/>
                      <a:gd name="connsiteY15" fmla="*/ 2494599 h 2494599"/>
                      <a:gd name="connsiteX16" fmla="*/ 4452592 w 5066161"/>
                      <a:gd name="connsiteY16" fmla="*/ 2494599 h 2494599"/>
                      <a:gd name="connsiteX17" fmla="*/ 3839024 w 5066161"/>
                      <a:gd name="connsiteY17" fmla="*/ 2494599 h 2494599"/>
                      <a:gd name="connsiteX18" fmla="*/ 3225455 w 5066161"/>
                      <a:gd name="connsiteY18" fmla="*/ 2494599 h 2494599"/>
                      <a:gd name="connsiteX19" fmla="*/ 2662548 w 5066161"/>
                      <a:gd name="connsiteY19" fmla="*/ 2494599 h 2494599"/>
                      <a:gd name="connsiteX20" fmla="*/ 2200965 w 5066161"/>
                      <a:gd name="connsiteY20" fmla="*/ 2494599 h 2494599"/>
                      <a:gd name="connsiteX21" fmla="*/ 1790043 w 5066161"/>
                      <a:gd name="connsiteY21" fmla="*/ 2494599 h 2494599"/>
                      <a:gd name="connsiteX22" fmla="*/ 1125813 w 5066161"/>
                      <a:gd name="connsiteY22" fmla="*/ 2494599 h 2494599"/>
                      <a:gd name="connsiteX23" fmla="*/ 512245 w 5066161"/>
                      <a:gd name="connsiteY23" fmla="*/ 2494599 h 2494599"/>
                      <a:gd name="connsiteX24" fmla="*/ 0 w 5066161"/>
                      <a:gd name="connsiteY24" fmla="*/ 2494599 h 2494599"/>
                      <a:gd name="connsiteX25" fmla="*/ 0 w 5066161"/>
                      <a:gd name="connsiteY25" fmla="*/ 2028940 h 2494599"/>
                      <a:gd name="connsiteX26" fmla="*/ 0 w 5066161"/>
                      <a:gd name="connsiteY26" fmla="*/ 1563282 h 2494599"/>
                      <a:gd name="connsiteX27" fmla="*/ 0 w 5066161"/>
                      <a:gd name="connsiteY27" fmla="*/ 1147515 h 2494599"/>
                      <a:gd name="connsiteX28" fmla="*/ 0 w 5066161"/>
                      <a:gd name="connsiteY28" fmla="*/ 731748 h 2494599"/>
                      <a:gd name="connsiteX29" fmla="*/ 0 w 5066161"/>
                      <a:gd name="connsiteY29" fmla="*/ 0 h 249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066161" h="2494599" fill="none" extrusionOk="0">
                        <a:moveTo>
                          <a:pt x="0" y="0"/>
                        </a:moveTo>
                        <a:cubicBezTo>
                          <a:pt x="103819" y="-67693"/>
                          <a:pt x="337930" y="79152"/>
                          <a:pt x="664230" y="0"/>
                        </a:cubicBezTo>
                        <a:cubicBezTo>
                          <a:pt x="986182" y="-34555"/>
                          <a:pt x="1165153" y="-4927"/>
                          <a:pt x="1277798" y="0"/>
                        </a:cubicBezTo>
                        <a:cubicBezTo>
                          <a:pt x="1421347" y="-33633"/>
                          <a:pt x="1518221" y="20664"/>
                          <a:pt x="1790043" y="0"/>
                        </a:cubicBezTo>
                        <a:cubicBezTo>
                          <a:pt x="2058551" y="-40727"/>
                          <a:pt x="2174287" y="8490"/>
                          <a:pt x="2352950" y="0"/>
                        </a:cubicBezTo>
                        <a:cubicBezTo>
                          <a:pt x="2531778" y="-19858"/>
                          <a:pt x="2597772" y="14988"/>
                          <a:pt x="2814533" y="0"/>
                        </a:cubicBezTo>
                        <a:cubicBezTo>
                          <a:pt x="3021367" y="-14062"/>
                          <a:pt x="3057618" y="21549"/>
                          <a:pt x="3225455" y="0"/>
                        </a:cubicBezTo>
                        <a:cubicBezTo>
                          <a:pt x="3401239" y="-65785"/>
                          <a:pt x="3577170" y="5738"/>
                          <a:pt x="3737701" y="0"/>
                        </a:cubicBezTo>
                        <a:cubicBezTo>
                          <a:pt x="3840119" y="-24401"/>
                          <a:pt x="4149538" y="65390"/>
                          <a:pt x="4401930" y="0"/>
                        </a:cubicBezTo>
                        <a:cubicBezTo>
                          <a:pt x="4612899" y="-55108"/>
                          <a:pt x="4818931" y="43465"/>
                          <a:pt x="5066161" y="0"/>
                        </a:cubicBezTo>
                        <a:cubicBezTo>
                          <a:pt x="5112129" y="102211"/>
                          <a:pt x="5052589" y="264718"/>
                          <a:pt x="5066161" y="365874"/>
                        </a:cubicBezTo>
                        <a:cubicBezTo>
                          <a:pt x="5086192" y="510884"/>
                          <a:pt x="5016616" y="700469"/>
                          <a:pt x="5066161" y="831532"/>
                        </a:cubicBezTo>
                        <a:cubicBezTo>
                          <a:pt x="5125832" y="943506"/>
                          <a:pt x="5050176" y="1054250"/>
                          <a:pt x="5066161" y="1197407"/>
                        </a:cubicBezTo>
                        <a:cubicBezTo>
                          <a:pt x="5094105" y="1365589"/>
                          <a:pt x="5024037" y="1493489"/>
                          <a:pt x="5066161" y="1588228"/>
                        </a:cubicBezTo>
                        <a:cubicBezTo>
                          <a:pt x="5119729" y="1726678"/>
                          <a:pt x="5029341" y="1860733"/>
                          <a:pt x="5066161" y="1929156"/>
                        </a:cubicBezTo>
                        <a:cubicBezTo>
                          <a:pt x="5144665" y="1985285"/>
                          <a:pt x="4994563" y="2224544"/>
                          <a:pt x="5066161" y="2494599"/>
                        </a:cubicBezTo>
                        <a:cubicBezTo>
                          <a:pt x="4876750" y="2491407"/>
                          <a:pt x="4657853" y="2484245"/>
                          <a:pt x="4503254" y="2494599"/>
                        </a:cubicBezTo>
                        <a:cubicBezTo>
                          <a:pt x="4322230" y="2483540"/>
                          <a:pt x="4103297" y="2497562"/>
                          <a:pt x="3940347" y="2494599"/>
                        </a:cubicBezTo>
                        <a:cubicBezTo>
                          <a:pt x="3791126" y="2532086"/>
                          <a:pt x="3671476" y="2465860"/>
                          <a:pt x="3478763" y="2494599"/>
                        </a:cubicBezTo>
                        <a:cubicBezTo>
                          <a:pt x="3291986" y="2496063"/>
                          <a:pt x="3097965" y="2474080"/>
                          <a:pt x="2966519" y="2494599"/>
                        </a:cubicBezTo>
                        <a:cubicBezTo>
                          <a:pt x="2809179" y="2524357"/>
                          <a:pt x="2736290" y="2454445"/>
                          <a:pt x="2555596" y="2494599"/>
                        </a:cubicBezTo>
                        <a:cubicBezTo>
                          <a:pt x="2402435" y="2531637"/>
                          <a:pt x="2207273" y="2426821"/>
                          <a:pt x="1942028" y="2494599"/>
                        </a:cubicBezTo>
                        <a:cubicBezTo>
                          <a:pt x="1666325" y="2573372"/>
                          <a:pt x="1619577" y="2418709"/>
                          <a:pt x="1328459" y="2494599"/>
                        </a:cubicBezTo>
                        <a:cubicBezTo>
                          <a:pt x="1037891" y="2518470"/>
                          <a:pt x="1092134" y="2473468"/>
                          <a:pt x="917538" y="2494599"/>
                        </a:cubicBezTo>
                        <a:cubicBezTo>
                          <a:pt x="746366" y="2473547"/>
                          <a:pt x="248052" y="2455210"/>
                          <a:pt x="0" y="2494599"/>
                        </a:cubicBezTo>
                        <a:cubicBezTo>
                          <a:pt x="-45163" y="2312067"/>
                          <a:pt x="11543" y="2250564"/>
                          <a:pt x="0" y="2028940"/>
                        </a:cubicBezTo>
                        <a:cubicBezTo>
                          <a:pt x="-35646" y="1811844"/>
                          <a:pt x="38917" y="1779072"/>
                          <a:pt x="0" y="1613173"/>
                        </a:cubicBezTo>
                        <a:cubicBezTo>
                          <a:pt x="-49226" y="1445800"/>
                          <a:pt x="17312" y="1412066"/>
                          <a:pt x="0" y="1272245"/>
                        </a:cubicBezTo>
                        <a:cubicBezTo>
                          <a:pt x="-26035" y="1102179"/>
                          <a:pt x="15079" y="938828"/>
                          <a:pt x="0" y="831532"/>
                        </a:cubicBezTo>
                        <a:cubicBezTo>
                          <a:pt x="-35486" y="702572"/>
                          <a:pt x="38608" y="529591"/>
                          <a:pt x="0" y="440712"/>
                        </a:cubicBezTo>
                        <a:cubicBezTo>
                          <a:pt x="8151" y="315500"/>
                          <a:pt x="73583" y="179537"/>
                          <a:pt x="0" y="0"/>
                        </a:cubicBezTo>
                        <a:close/>
                      </a:path>
                      <a:path w="5066161" h="2494599" stroke="0" extrusionOk="0">
                        <a:moveTo>
                          <a:pt x="0" y="0"/>
                        </a:moveTo>
                        <a:cubicBezTo>
                          <a:pt x="95495" y="3165"/>
                          <a:pt x="352378" y="21587"/>
                          <a:pt x="613568" y="0"/>
                        </a:cubicBezTo>
                        <a:cubicBezTo>
                          <a:pt x="861309" y="-12449"/>
                          <a:pt x="993201" y="24990"/>
                          <a:pt x="1277798" y="0"/>
                        </a:cubicBezTo>
                        <a:cubicBezTo>
                          <a:pt x="1543987" y="-31650"/>
                          <a:pt x="1548801" y="-6973"/>
                          <a:pt x="1688720" y="0"/>
                        </a:cubicBezTo>
                        <a:cubicBezTo>
                          <a:pt x="1806683" y="-14489"/>
                          <a:pt x="2092206" y="-6482"/>
                          <a:pt x="2302288" y="0"/>
                        </a:cubicBezTo>
                        <a:cubicBezTo>
                          <a:pt x="2510564" y="11266"/>
                          <a:pt x="2591974" y="15126"/>
                          <a:pt x="2713210" y="0"/>
                        </a:cubicBezTo>
                        <a:cubicBezTo>
                          <a:pt x="2832153" y="-15894"/>
                          <a:pt x="2939486" y="6521"/>
                          <a:pt x="3124132" y="0"/>
                        </a:cubicBezTo>
                        <a:cubicBezTo>
                          <a:pt x="3309581" y="-5892"/>
                          <a:pt x="3450636" y="20157"/>
                          <a:pt x="3636377" y="0"/>
                        </a:cubicBezTo>
                        <a:cubicBezTo>
                          <a:pt x="3798430" y="3894"/>
                          <a:pt x="3903454" y="5946"/>
                          <a:pt x="4047299" y="0"/>
                        </a:cubicBezTo>
                        <a:cubicBezTo>
                          <a:pt x="4130863" y="-48531"/>
                          <a:pt x="4786356" y="12413"/>
                          <a:pt x="5066161" y="0"/>
                        </a:cubicBezTo>
                        <a:cubicBezTo>
                          <a:pt x="5084896" y="161286"/>
                          <a:pt x="4984816" y="363765"/>
                          <a:pt x="5066161" y="465658"/>
                        </a:cubicBezTo>
                        <a:cubicBezTo>
                          <a:pt x="5150021" y="587409"/>
                          <a:pt x="5039817" y="735607"/>
                          <a:pt x="5066161" y="881425"/>
                        </a:cubicBezTo>
                        <a:cubicBezTo>
                          <a:pt x="5097780" y="999048"/>
                          <a:pt x="5055693" y="1082658"/>
                          <a:pt x="5066161" y="1247299"/>
                        </a:cubicBezTo>
                        <a:cubicBezTo>
                          <a:pt x="5072033" y="1423498"/>
                          <a:pt x="4994645" y="1481971"/>
                          <a:pt x="5066161" y="1613173"/>
                        </a:cubicBezTo>
                        <a:cubicBezTo>
                          <a:pt x="5137059" y="1731882"/>
                          <a:pt x="5062853" y="1854071"/>
                          <a:pt x="5066161" y="2053886"/>
                        </a:cubicBezTo>
                        <a:cubicBezTo>
                          <a:pt x="5115790" y="2268700"/>
                          <a:pt x="5035878" y="2401736"/>
                          <a:pt x="5066161" y="2494599"/>
                        </a:cubicBezTo>
                        <a:cubicBezTo>
                          <a:pt x="4839662" y="2549111"/>
                          <a:pt x="4610702" y="2464444"/>
                          <a:pt x="4452592" y="2494599"/>
                        </a:cubicBezTo>
                        <a:cubicBezTo>
                          <a:pt x="4273565" y="2524512"/>
                          <a:pt x="3962936" y="2457376"/>
                          <a:pt x="3839024" y="2494599"/>
                        </a:cubicBezTo>
                        <a:cubicBezTo>
                          <a:pt x="3707193" y="2574542"/>
                          <a:pt x="3368070" y="2473655"/>
                          <a:pt x="3225455" y="2494599"/>
                        </a:cubicBezTo>
                        <a:cubicBezTo>
                          <a:pt x="3094578" y="2535612"/>
                          <a:pt x="2789378" y="2468085"/>
                          <a:pt x="2662548" y="2494599"/>
                        </a:cubicBezTo>
                        <a:cubicBezTo>
                          <a:pt x="2487301" y="2526926"/>
                          <a:pt x="2376621" y="2497003"/>
                          <a:pt x="2200965" y="2494599"/>
                        </a:cubicBezTo>
                        <a:cubicBezTo>
                          <a:pt x="2037910" y="2490151"/>
                          <a:pt x="1944616" y="2471561"/>
                          <a:pt x="1790043" y="2494599"/>
                        </a:cubicBezTo>
                        <a:cubicBezTo>
                          <a:pt x="1621354" y="2472727"/>
                          <a:pt x="1330456" y="2482181"/>
                          <a:pt x="1125813" y="2494599"/>
                        </a:cubicBezTo>
                        <a:cubicBezTo>
                          <a:pt x="956214" y="2492208"/>
                          <a:pt x="657040" y="2512912"/>
                          <a:pt x="512245" y="2494599"/>
                        </a:cubicBezTo>
                        <a:cubicBezTo>
                          <a:pt x="409183" y="2534446"/>
                          <a:pt x="211586" y="2459056"/>
                          <a:pt x="0" y="2494599"/>
                        </a:cubicBezTo>
                        <a:cubicBezTo>
                          <a:pt x="-38719" y="2305571"/>
                          <a:pt x="-1738" y="2126506"/>
                          <a:pt x="0" y="2028940"/>
                        </a:cubicBezTo>
                        <a:cubicBezTo>
                          <a:pt x="16140" y="1934117"/>
                          <a:pt x="67951" y="1656464"/>
                          <a:pt x="0" y="1563282"/>
                        </a:cubicBezTo>
                        <a:cubicBezTo>
                          <a:pt x="-75675" y="1482566"/>
                          <a:pt x="32487" y="1266048"/>
                          <a:pt x="0" y="1147515"/>
                        </a:cubicBezTo>
                        <a:cubicBezTo>
                          <a:pt x="-47028" y="1048220"/>
                          <a:pt x="32385" y="932293"/>
                          <a:pt x="0" y="731748"/>
                        </a:cubicBezTo>
                        <a:cubicBezTo>
                          <a:pt x="-16878" y="588101"/>
                          <a:pt x="42910" y="167517"/>
                          <a:pt x="0" y="0"/>
                        </a:cubicBezTo>
                        <a:close/>
                      </a:path>
                      <a:path w="5066161" h="2494599" fill="none" stroke="0" extrusionOk="0">
                        <a:moveTo>
                          <a:pt x="0" y="0"/>
                        </a:moveTo>
                        <a:cubicBezTo>
                          <a:pt x="123920" y="-9591"/>
                          <a:pt x="399466" y="22308"/>
                          <a:pt x="664230" y="0"/>
                        </a:cubicBezTo>
                        <a:cubicBezTo>
                          <a:pt x="966591" y="-44142"/>
                          <a:pt x="1155892" y="6644"/>
                          <a:pt x="1277798" y="0"/>
                        </a:cubicBezTo>
                        <a:cubicBezTo>
                          <a:pt x="1429419" y="3458"/>
                          <a:pt x="1548728" y="-4507"/>
                          <a:pt x="1790043" y="0"/>
                        </a:cubicBezTo>
                        <a:cubicBezTo>
                          <a:pt x="2051859" y="3897"/>
                          <a:pt x="2158505" y="12562"/>
                          <a:pt x="2352950" y="0"/>
                        </a:cubicBezTo>
                        <a:cubicBezTo>
                          <a:pt x="2530924" y="-677"/>
                          <a:pt x="2605449" y="-6711"/>
                          <a:pt x="2814533" y="0"/>
                        </a:cubicBezTo>
                        <a:cubicBezTo>
                          <a:pt x="3026830" y="-15678"/>
                          <a:pt x="3066934" y="21928"/>
                          <a:pt x="3225455" y="0"/>
                        </a:cubicBezTo>
                        <a:cubicBezTo>
                          <a:pt x="3368743" y="-52827"/>
                          <a:pt x="3546045" y="9114"/>
                          <a:pt x="3737701" y="0"/>
                        </a:cubicBezTo>
                        <a:cubicBezTo>
                          <a:pt x="3931870" y="50442"/>
                          <a:pt x="4157448" y="40621"/>
                          <a:pt x="4401930" y="0"/>
                        </a:cubicBezTo>
                        <a:cubicBezTo>
                          <a:pt x="4603498" y="-41156"/>
                          <a:pt x="4799184" y="38069"/>
                          <a:pt x="5066161" y="0"/>
                        </a:cubicBezTo>
                        <a:cubicBezTo>
                          <a:pt x="5088672" y="112522"/>
                          <a:pt x="5032611" y="271435"/>
                          <a:pt x="5066161" y="365874"/>
                        </a:cubicBezTo>
                        <a:cubicBezTo>
                          <a:pt x="5061281" y="492326"/>
                          <a:pt x="5025777" y="703350"/>
                          <a:pt x="5066161" y="831532"/>
                        </a:cubicBezTo>
                        <a:cubicBezTo>
                          <a:pt x="5134897" y="942579"/>
                          <a:pt x="5032593" y="1027646"/>
                          <a:pt x="5066161" y="1197407"/>
                        </a:cubicBezTo>
                        <a:cubicBezTo>
                          <a:pt x="5079366" y="1394241"/>
                          <a:pt x="5025073" y="1465100"/>
                          <a:pt x="5066161" y="1588228"/>
                        </a:cubicBezTo>
                        <a:cubicBezTo>
                          <a:pt x="5110272" y="1716409"/>
                          <a:pt x="5048960" y="1851784"/>
                          <a:pt x="5066161" y="1929156"/>
                        </a:cubicBezTo>
                        <a:cubicBezTo>
                          <a:pt x="5055583" y="1970644"/>
                          <a:pt x="5013968" y="2232343"/>
                          <a:pt x="5066161" y="2494599"/>
                        </a:cubicBezTo>
                        <a:cubicBezTo>
                          <a:pt x="4878075" y="2534283"/>
                          <a:pt x="4653941" y="2454828"/>
                          <a:pt x="4503254" y="2494599"/>
                        </a:cubicBezTo>
                        <a:cubicBezTo>
                          <a:pt x="4316180" y="2539788"/>
                          <a:pt x="4119110" y="2443986"/>
                          <a:pt x="3940347" y="2494599"/>
                        </a:cubicBezTo>
                        <a:cubicBezTo>
                          <a:pt x="3798563" y="2550641"/>
                          <a:pt x="3675798" y="2521212"/>
                          <a:pt x="3478763" y="2494599"/>
                        </a:cubicBezTo>
                        <a:cubicBezTo>
                          <a:pt x="3319804" y="2510329"/>
                          <a:pt x="3089146" y="2484098"/>
                          <a:pt x="2966519" y="2494599"/>
                        </a:cubicBezTo>
                        <a:cubicBezTo>
                          <a:pt x="2824068" y="2509599"/>
                          <a:pt x="2751765" y="2482441"/>
                          <a:pt x="2555596" y="2494599"/>
                        </a:cubicBezTo>
                        <a:cubicBezTo>
                          <a:pt x="2366516" y="2548065"/>
                          <a:pt x="2231980" y="2434551"/>
                          <a:pt x="1942028" y="2494599"/>
                        </a:cubicBezTo>
                        <a:cubicBezTo>
                          <a:pt x="1685196" y="2541282"/>
                          <a:pt x="1621896" y="2444154"/>
                          <a:pt x="1328459" y="2494599"/>
                        </a:cubicBezTo>
                        <a:cubicBezTo>
                          <a:pt x="1055568" y="2546571"/>
                          <a:pt x="1104376" y="2493598"/>
                          <a:pt x="917538" y="2494599"/>
                        </a:cubicBezTo>
                        <a:cubicBezTo>
                          <a:pt x="718746" y="2575399"/>
                          <a:pt x="230071" y="2448925"/>
                          <a:pt x="0" y="2494599"/>
                        </a:cubicBezTo>
                        <a:cubicBezTo>
                          <a:pt x="-49919" y="2286006"/>
                          <a:pt x="15355" y="2270710"/>
                          <a:pt x="0" y="2028940"/>
                        </a:cubicBezTo>
                        <a:cubicBezTo>
                          <a:pt x="-15100" y="1797931"/>
                          <a:pt x="48228" y="1795062"/>
                          <a:pt x="0" y="1613173"/>
                        </a:cubicBezTo>
                        <a:cubicBezTo>
                          <a:pt x="-44481" y="1453149"/>
                          <a:pt x="25775" y="1420009"/>
                          <a:pt x="0" y="1272245"/>
                        </a:cubicBezTo>
                        <a:cubicBezTo>
                          <a:pt x="-36505" y="1109059"/>
                          <a:pt x="36501" y="969166"/>
                          <a:pt x="0" y="831532"/>
                        </a:cubicBezTo>
                        <a:cubicBezTo>
                          <a:pt x="-31604" y="701362"/>
                          <a:pt x="38150" y="586603"/>
                          <a:pt x="0" y="440712"/>
                        </a:cubicBezTo>
                        <a:cubicBezTo>
                          <a:pt x="-1426" y="360033"/>
                          <a:pt x="28202" y="168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Asiat, jotka ovat välttämättömiä elämälle.</a:t>
            </a:r>
          </a:p>
          <a:p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Meidän tuntemaamme elämää ei ole, jos nämä edellytykset eivät täyty.</a:t>
            </a:r>
          </a:p>
        </p:txBody>
      </p:sp>
    </p:spTree>
    <p:extLst>
      <p:ext uri="{BB962C8B-B14F-4D97-AF65-F5344CB8AC3E}">
        <p14:creationId xmlns:p14="http://schemas.microsoft.com/office/powerpoint/2010/main" val="41387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4FA1C1-3704-4D02-8F9D-43F7B3FD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50132" cy="1156447"/>
          </a:xfrm>
        </p:spPr>
        <p:txBody>
          <a:bodyPr>
            <a:normAutofit fontScale="90000"/>
          </a:bodyPr>
          <a:lstStyle/>
          <a:p>
            <a:r>
              <a:rPr lang="fi-FI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A. Elämän tunnuspiirteet</a:t>
            </a:r>
            <a:br>
              <a:rPr lang="fi-FI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fi-FI" sz="40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Pohdintakysymykset videon pohjalta.</a:t>
            </a:r>
            <a:endParaRPr lang="fi-FI" sz="40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 Media 3" title="What Is Life? Is Death Real?">
            <a:hlinkClick r:id="" action="ppaction://media"/>
            <a:extLst>
              <a:ext uri="{FF2B5EF4-FFF2-40B4-BE49-F238E27FC236}">
                <a16:creationId xmlns:a16="http://schemas.microsoft.com/office/drawing/2014/main" id="{CCD1F6AE-245E-ADDE-2AD7-A1D207F39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32434" y="3445940"/>
            <a:ext cx="4291746" cy="242304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AFA3-2E7B-9A15-BA6D-AAD7FFA00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6195713" cy="421430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Mitkä asiat ovat tyypillisiä eläville eliöille?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Mikä on DNA:n merkitys elämälle?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Voiko elämää määritellä?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Miksi viruksia ei ajatella elollisiksi?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Mitä ongelmia liittyy tekoälyyn (=AI, </a:t>
            </a:r>
            <a:r>
              <a:rPr lang="fi-FI" sz="3200" err="1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20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fi-FI" sz="3200">
                <a:latin typeface="Arial" panose="020B0604020202020204" pitchFamily="34" charset="0"/>
                <a:cs typeface="Arial" panose="020B0604020202020204" pitchFamily="34" charset="0"/>
              </a:rPr>
              <a:t>) kun määritellään elämää?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65DE7-5C86-8FDA-D2B4-D1167EADCCD4}"/>
              </a:ext>
            </a:extLst>
          </p:cNvPr>
          <p:cNvSpPr txBox="1"/>
          <p:nvPr/>
        </p:nvSpPr>
        <p:spPr>
          <a:xfrm>
            <a:off x="7332434" y="2915322"/>
            <a:ext cx="466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What Is Life? Is Death Real?</a:t>
            </a:r>
            <a:endParaRPr lang="fi-FI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4FA1C1-3704-4D02-8F9D-43F7B3FD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89" y="72563"/>
            <a:ext cx="1142462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Life? Is Death Real?-video</a:t>
            </a:r>
            <a:endParaRPr lang="fi-FI" sz="40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line Media 3" title="What Is Life? Is Death Real?">
            <a:hlinkClick r:id="" action="ppaction://media"/>
            <a:extLst>
              <a:ext uri="{FF2B5EF4-FFF2-40B4-BE49-F238E27FC236}">
                <a16:creationId xmlns:a16="http://schemas.microsoft.com/office/drawing/2014/main" id="{CCD1F6AE-245E-ADDE-2AD7-A1D207F39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0835" y="1065006"/>
            <a:ext cx="9950329" cy="56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FE51-7E4A-C7A3-C874-C3E543E8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videosta jäi mieleen?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16F5F-2386-1224-9AF8-9B85C4D1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9428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dirty="0">
                <a:latin typeface="Arial"/>
                <a:cs typeface="Arial"/>
              </a:rPr>
              <a:t>(Elämälle tyypilliset piirteet)  </a:t>
            </a:r>
          </a:p>
          <a:p>
            <a:r>
              <a:rPr lang="fi-FI" dirty="0" err="1">
                <a:latin typeface="Arial"/>
                <a:cs typeface="Arial"/>
              </a:rPr>
              <a:t>DNAn</a:t>
            </a:r>
            <a:r>
              <a:rPr lang="fi-FI" dirty="0">
                <a:latin typeface="Arial"/>
                <a:cs typeface="Arial"/>
              </a:rPr>
              <a:t> merkitys elämälle?</a:t>
            </a:r>
          </a:p>
          <a:p>
            <a:pPr lvl="1"/>
            <a:r>
              <a:rPr lang="fi-FI" dirty="0">
                <a:latin typeface="Arial"/>
                <a:cs typeface="Arial"/>
              </a:rPr>
              <a:t>Richard </a:t>
            </a:r>
            <a:r>
              <a:rPr lang="fi-FI" dirty="0" err="1">
                <a:latin typeface="Arial"/>
                <a:cs typeface="Arial"/>
              </a:rPr>
              <a:t>Dawkins</a:t>
            </a:r>
            <a:r>
              <a:rPr lang="fi-FI" dirty="0">
                <a:latin typeface="Arial"/>
                <a:cs typeface="Arial"/>
              </a:rPr>
              <a:t> – </a:t>
            </a:r>
            <a:r>
              <a:rPr lang="fi-FI" dirty="0" err="1">
                <a:latin typeface="Arial"/>
                <a:cs typeface="Arial"/>
              </a:rPr>
              <a:t>The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Selfish</a:t>
            </a:r>
            <a:r>
              <a:rPr lang="fi-FI" dirty="0">
                <a:latin typeface="Arial"/>
                <a:cs typeface="Arial"/>
              </a:rPr>
              <a:t> </a:t>
            </a:r>
            <a:r>
              <a:rPr lang="fi-FI" dirty="0" err="1">
                <a:latin typeface="Arial"/>
                <a:cs typeface="Arial"/>
              </a:rPr>
              <a:t>Gene</a:t>
            </a:r>
          </a:p>
          <a:p>
            <a:pPr lvl="1"/>
            <a:r>
              <a:rPr lang="fi-FI" dirty="0">
                <a:latin typeface="Arial"/>
                <a:cs typeface="Arial"/>
              </a:rPr>
              <a:t>Ajatus, että yksilöt ovat kulkuvälineitä geenien eteenpäin siirtymiselle.</a:t>
            </a:r>
          </a:p>
          <a:p>
            <a:r>
              <a:rPr lang="fi-FI" dirty="0">
                <a:latin typeface="Arial"/>
                <a:cs typeface="Arial"/>
              </a:rPr>
              <a:t>Voiko elämää määritellä?</a:t>
            </a:r>
          </a:p>
          <a:p>
            <a:r>
              <a:rPr lang="fi-FI" dirty="0">
                <a:latin typeface="Arial"/>
                <a:cs typeface="Arial"/>
              </a:rPr>
              <a:t>Miksi viruksia ei ajatella elollisiksi?</a:t>
            </a:r>
          </a:p>
          <a:p>
            <a:r>
              <a:rPr lang="fi-FI" dirty="0">
                <a:latin typeface="Arial"/>
                <a:cs typeface="Arial"/>
              </a:rPr>
              <a:t>Mitä ongelmia liittyy tekoälyyn (=AI, </a:t>
            </a:r>
            <a:r>
              <a:rPr lang="fi-FI" dirty="0" err="1">
                <a:latin typeface="Arial"/>
                <a:cs typeface="Arial"/>
              </a:rPr>
              <a:t>artificial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intelligence</a:t>
            </a:r>
            <a:r>
              <a:rPr lang="fi-FI" dirty="0">
                <a:latin typeface="Arial"/>
                <a:cs typeface="Arial"/>
              </a:rPr>
              <a:t>) kun määritellään elämää?</a:t>
            </a:r>
          </a:p>
        </p:txBody>
      </p:sp>
      <p:pic>
        <p:nvPicPr>
          <p:cNvPr id="5" name="Picture 4" descr="A book cover with text and colorful waves&#10;&#10;Description automatically generated">
            <a:extLst>
              <a:ext uri="{FF2B5EF4-FFF2-40B4-BE49-F238E27FC236}">
                <a16:creationId xmlns:a16="http://schemas.microsoft.com/office/drawing/2014/main" id="{0251354F-E4F6-5AC0-4D0A-83EE444A8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71373" y="995363"/>
            <a:ext cx="3429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3e9623-1ef8-4418-bf74-26b4c1b806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A3CFF8EF75A845B68654D492EE81B1" ma:contentTypeVersion="7" ma:contentTypeDescription="Create a new document." ma:contentTypeScope="" ma:versionID="d164b6b462a21e3f021f2e76620fd94b">
  <xsd:schema xmlns:xsd="http://www.w3.org/2001/XMLSchema" xmlns:xs="http://www.w3.org/2001/XMLSchema" xmlns:p="http://schemas.microsoft.com/office/2006/metadata/properties" xmlns:ns3="043e9623-1ef8-4418-bf74-26b4c1b8067a" xmlns:ns4="16f31bf7-374e-4bf6-be02-91ef590b96ad" targetNamespace="http://schemas.microsoft.com/office/2006/metadata/properties" ma:root="true" ma:fieldsID="1f1d7f039b812fdb44c1b2534b4afa69" ns3:_="" ns4:_="">
    <xsd:import namespace="043e9623-1ef8-4418-bf74-26b4c1b8067a"/>
    <xsd:import namespace="16f31bf7-374e-4bf6-be02-91ef590b96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e9623-1ef8-4418-bf74-26b4c1b80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31bf7-374e-4bf6-be02-91ef590b9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37582D-3131-4D07-B94E-BEF8E4A4637B}">
  <ds:schemaRefs>
    <ds:schemaRef ds:uri="043e9623-1ef8-4418-bf74-26b4c1b8067a"/>
    <ds:schemaRef ds:uri="16f31bf7-374e-4bf6-be02-91ef590b96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763901-7217-43DF-87A1-258DB8EF71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FC6E9A-2738-438B-8FA3-1C69003C2AF3}">
  <ds:schemaRefs>
    <ds:schemaRef ds:uri="043e9623-1ef8-4418-bf74-26b4c1b8067a"/>
    <ds:schemaRef ds:uri="16f31bf7-374e-4bf6-be02-91ef590b96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1796</Words>
  <Application>Microsoft Office PowerPoint</Application>
  <PresentationFormat>Widescreen</PresentationFormat>
  <Paragraphs>267</Paragraphs>
  <Slides>37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Office Theme</vt:lpstr>
      <vt:lpstr>Office-teema</vt:lpstr>
      <vt:lpstr>office theme</vt:lpstr>
      <vt:lpstr>Läksytarkastus</vt:lpstr>
      <vt:lpstr>B3. Mitä biologian alaa alla kuvatut tutkimukset edustavat? </vt:lpstr>
      <vt:lpstr>C06. Lister ja Pasteur</vt:lpstr>
      <vt:lpstr>C07. Biomimetiikka</vt:lpstr>
      <vt:lpstr>Kpl 2 Mitä elämä on?</vt:lpstr>
      <vt:lpstr>Käsitellään aihe kahdessa osassa:</vt:lpstr>
      <vt:lpstr>A. Elämän tunnuspiirteet Pohdintakysymykset videon pohjalta.</vt:lpstr>
      <vt:lpstr>What Is Life? Is Death Real?-video</vt:lpstr>
      <vt:lpstr>Mitä videosta jäi mieleen?</vt:lpstr>
      <vt:lpstr>A. Elämän tunnuspiirteet -ajatuskartta</vt:lpstr>
      <vt:lpstr>Ajatuskarttojen katsominen pienryhmissä</vt:lpstr>
      <vt:lpstr>Tarkasta, että ajatuskartastasi löytyy:</vt:lpstr>
      <vt:lpstr>PowerPoint Presentation</vt:lpstr>
      <vt:lpstr>A. Elämän tunnuspiirteet </vt:lpstr>
      <vt:lpstr>Kemiallinen rakenne ja solurakenne</vt:lpstr>
      <vt:lpstr>Järjestäytyneisyys</vt:lpstr>
      <vt:lpstr>Energiantarve ja aineenvaihdunta</vt:lpstr>
      <vt:lpstr>Yksilöllisyys ja elämänkaari</vt:lpstr>
      <vt:lpstr>Ärtyvyys ja itsesäätelykyky</vt:lpstr>
      <vt:lpstr>Lisääntyminen ja perinnöllisyys </vt:lpstr>
      <vt:lpstr>Sopeutumiskyky ja sopeuma</vt:lpstr>
      <vt:lpstr>Evoluutio</vt:lpstr>
      <vt:lpstr>Käsitellään aihe kahdessa osassa:</vt:lpstr>
      <vt:lpstr>Mielipidejana:</vt:lpstr>
      <vt:lpstr>Humid or dry?</vt:lpstr>
      <vt:lpstr>Hot or cold?</vt:lpstr>
      <vt:lpstr>Constant light or constant darkness?</vt:lpstr>
      <vt:lpstr>On the top of a mountain or in the bottom of a sea?</vt:lpstr>
      <vt:lpstr>PowerPoint Presentation</vt:lpstr>
      <vt:lpstr>B. Elämää rajoittavat tekijät/ elämän perusedellytykset</vt:lpstr>
      <vt:lpstr>Vesi</vt:lpstr>
      <vt:lpstr>Lämpötila</vt:lpstr>
      <vt:lpstr>Elämän perusedellytykset: energianlähteet</vt:lpstr>
      <vt:lpstr>Paine</vt:lpstr>
      <vt:lpstr>Suolapitoisuus ja happamuus</vt:lpstr>
      <vt:lpstr>Kemosynteesi- video (4 min) hydrotermaaliset aukot </vt:lpstr>
      <vt:lpstr>Kpl 2 Kotiläksyt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life?</dc:title>
  <dc:creator>Emmi Alander</dc:creator>
  <cp:lastModifiedBy>Emmi Alander</cp:lastModifiedBy>
  <cp:revision>390</cp:revision>
  <dcterms:created xsi:type="dcterms:W3CDTF">2023-12-05T11:32:12Z</dcterms:created>
  <dcterms:modified xsi:type="dcterms:W3CDTF">2023-12-08T10:07:06Z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0x010100A1A3CFF8EF75A845B68654D492EE81B1</vt:lpwstr>
  </property>
</Properties>
</file>