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FAFC"/>
    <a:srgbClr val="CA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5E8F6E-169E-4DB1-B00C-84C18C9C2C86}" v="39" dt="2021-11-17T07:06:00.843"/>
    <p1510:client id="{814F0055-8B2F-32A0-7AD5-4DE869AA985D}" v="1077" dt="2021-11-17T07:47:23.522"/>
    <p1510:client id="{F9D6FB64-2696-3745-FB95-E5E273865FE5}" v="283" dt="2021-11-17T15:17:40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22.11.2021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b="1" dirty="0">
                <a:cs typeface="Calibri Light"/>
              </a:rPr>
              <a:t>Konditionaali</a:t>
            </a:r>
            <a:endParaRPr lang="fi-FI" b="1" dirty="0">
              <a:cs typeface="Calibri Light" panose="020F0302020204030204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 dirty="0">
                <a:cs typeface="Calibri"/>
              </a:rPr>
              <a:t>Nykyhetki ja menneisyys</a:t>
            </a:r>
          </a:p>
          <a:p>
            <a:r>
              <a:rPr lang="fi-FI" sz="3200" dirty="0">
                <a:cs typeface="Calibri"/>
              </a:rPr>
              <a:t>RUB14.3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97DBC-8458-4DA9-8CD3-BD312FE1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Nykyhetkeen viittaava konditionaali...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0F2F1-2425-4699-B998-C820F2356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dirty="0">
                <a:cs typeface="Calibri" panose="020F0502020204030204"/>
              </a:rPr>
              <a:t> </a:t>
            </a:r>
            <a:r>
              <a:rPr lang="fi-FI" sz="3600" u="sng" dirty="0">
                <a:cs typeface="Calibri" panose="020F0502020204030204"/>
              </a:rPr>
              <a:t>Päälauseessa: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35B9D5B-D229-4296-9567-9D2FAFF9FB20}"/>
              </a:ext>
            </a:extLst>
          </p:cNvPr>
          <p:cNvSpPr txBox="1"/>
          <p:nvPr/>
        </p:nvSpPr>
        <p:spPr>
          <a:xfrm>
            <a:off x="1168401" y="2681818"/>
            <a:ext cx="348403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4400" b="1" dirty="0" err="1">
                <a:solidFill>
                  <a:srgbClr val="0070C0"/>
                </a:solidFill>
              </a:rPr>
              <a:t>Skulle</a:t>
            </a:r>
            <a:r>
              <a:rPr lang="fi-FI" sz="3600" dirty="0">
                <a:solidFill>
                  <a:srgbClr val="0070C0"/>
                </a:solidFill>
              </a:rPr>
              <a:t> </a:t>
            </a:r>
            <a:r>
              <a:rPr lang="fi-FI" sz="3200" dirty="0"/>
              <a:t>            </a:t>
            </a:r>
            <a:r>
              <a:rPr lang="fi-FI" sz="4400" b="1" dirty="0"/>
              <a:t>  +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EF9B1C1-D590-4C94-BCC7-04CA4E928C01}"/>
              </a:ext>
            </a:extLst>
          </p:cNvPr>
          <p:cNvSpPr txBox="1"/>
          <p:nvPr/>
        </p:nvSpPr>
        <p:spPr>
          <a:xfrm>
            <a:off x="5258859" y="2740026"/>
            <a:ext cx="308186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4000" b="1" dirty="0">
                <a:solidFill>
                  <a:schemeClr val="accent6">
                    <a:lumMod val="75000"/>
                  </a:schemeClr>
                </a:solidFill>
                <a:cs typeface="Calibri"/>
              </a:rPr>
              <a:t>Perusmuoto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C2A58C6-29C3-4C1F-9110-93ED522CE24C}"/>
              </a:ext>
            </a:extLst>
          </p:cNvPr>
          <p:cNvSpPr txBox="1"/>
          <p:nvPr/>
        </p:nvSpPr>
        <p:spPr>
          <a:xfrm>
            <a:off x="840317" y="4015317"/>
            <a:ext cx="441536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600" u="sng" dirty="0" err="1"/>
              <a:t>Om</a:t>
            </a:r>
            <a:r>
              <a:rPr lang="fi-FI" sz="3600" u="sng" dirty="0"/>
              <a:t>-sivulauseessa: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75485D2-4A18-4335-9801-9D5A97CEBA49}"/>
              </a:ext>
            </a:extLst>
          </p:cNvPr>
          <p:cNvSpPr txBox="1"/>
          <p:nvPr/>
        </p:nvSpPr>
        <p:spPr>
          <a:xfrm>
            <a:off x="977900" y="4914900"/>
            <a:ext cx="2743200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4400" b="1" dirty="0">
                <a:solidFill>
                  <a:srgbClr val="C00000"/>
                </a:solidFill>
              </a:rPr>
              <a:t>imperfekti</a:t>
            </a:r>
          </a:p>
        </p:txBody>
      </p:sp>
    </p:spTree>
    <p:extLst>
      <p:ext uri="{BB962C8B-B14F-4D97-AF65-F5344CB8AC3E}">
        <p14:creationId xmlns:p14="http://schemas.microsoft.com/office/powerpoint/2010/main" val="249964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25FC139B-9C8B-4A85-A5CA-FBC20980F8B8}"/>
              </a:ext>
            </a:extLst>
          </p:cNvPr>
          <p:cNvSpPr txBox="1"/>
          <p:nvPr/>
        </p:nvSpPr>
        <p:spPr>
          <a:xfrm>
            <a:off x="3052234" y="4237567"/>
            <a:ext cx="658495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600" dirty="0">
                <a:cs typeface="Calibri"/>
              </a:rPr>
              <a:t>Tulisin, jos minulla olisi aikaa.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6D759E2-0787-4527-A2DF-7347BC4F1E01}"/>
              </a:ext>
            </a:extLst>
          </p:cNvPr>
          <p:cNvSpPr txBox="1"/>
          <p:nvPr/>
        </p:nvSpPr>
        <p:spPr>
          <a:xfrm>
            <a:off x="2030942" y="2750609"/>
            <a:ext cx="862753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4400" b="1" dirty="0" err="1">
                <a:cs typeface="Calibri"/>
              </a:rPr>
              <a:t>Jag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solidFill>
                  <a:schemeClr val="accent1"/>
                </a:solidFill>
                <a:cs typeface="Calibri"/>
              </a:rPr>
              <a:t>skulle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solidFill>
                  <a:schemeClr val="accent6"/>
                </a:solidFill>
                <a:cs typeface="Calibri"/>
              </a:rPr>
              <a:t>komma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cs typeface="Calibri"/>
              </a:rPr>
              <a:t>om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cs typeface="Calibri"/>
              </a:rPr>
              <a:t>jag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solidFill>
                  <a:srgbClr val="C00000"/>
                </a:solidFill>
                <a:cs typeface="Calibri"/>
              </a:rPr>
              <a:t>hade</a:t>
            </a:r>
            <a:r>
              <a:rPr lang="fi-FI" sz="4400" b="1" dirty="0">
                <a:cs typeface="Calibri"/>
              </a:rPr>
              <a:t> </a:t>
            </a:r>
            <a:r>
              <a:rPr lang="fi-FI" sz="4400" b="1" dirty="0" err="1">
                <a:cs typeface="Calibri"/>
              </a:rPr>
              <a:t>tid</a:t>
            </a:r>
            <a:r>
              <a:rPr lang="fi-FI" sz="4400" b="1" dirty="0">
                <a:cs typeface="Calibri"/>
              </a:rPr>
              <a:t>.</a:t>
            </a:r>
            <a:endParaRPr lang="fi-FI" sz="4400" b="1" dirty="0"/>
          </a:p>
        </p:txBody>
      </p:sp>
      <p:cxnSp>
        <p:nvCxnSpPr>
          <p:cNvPr id="4" name="Suora nuoliyhdysviiva 3">
            <a:extLst>
              <a:ext uri="{FF2B5EF4-FFF2-40B4-BE49-F238E27FC236}">
                <a16:creationId xmlns:a16="http://schemas.microsoft.com/office/drawing/2014/main" id="{03795691-0A29-4282-ADBD-E2E5E1D5AAA8}"/>
              </a:ext>
            </a:extLst>
          </p:cNvPr>
          <p:cNvCxnSpPr/>
          <p:nvPr/>
        </p:nvCxnSpPr>
        <p:spPr>
          <a:xfrm flipH="1">
            <a:off x="3460498" y="2014245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7D9F7C45-10BB-473B-B270-ADA7225E86F5}"/>
              </a:ext>
            </a:extLst>
          </p:cNvPr>
          <p:cNvCxnSpPr>
            <a:cxnSpLocks/>
          </p:cNvCxnSpPr>
          <p:nvPr/>
        </p:nvCxnSpPr>
        <p:spPr>
          <a:xfrm flipH="1">
            <a:off x="5035518" y="2087538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61571FD0-00CE-46FF-BE0F-90C8CBD4C1F0}"/>
              </a:ext>
            </a:extLst>
          </p:cNvPr>
          <p:cNvCxnSpPr>
            <a:cxnSpLocks/>
          </p:cNvCxnSpPr>
          <p:nvPr/>
        </p:nvCxnSpPr>
        <p:spPr>
          <a:xfrm flipH="1">
            <a:off x="8428819" y="2082799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kstiruutu 6">
            <a:extLst>
              <a:ext uri="{FF2B5EF4-FFF2-40B4-BE49-F238E27FC236}">
                <a16:creationId xmlns:a16="http://schemas.microsoft.com/office/drawing/2014/main" id="{5EFB36A7-D0C3-47D5-BB12-F778029EEDF2}"/>
              </a:ext>
            </a:extLst>
          </p:cNvPr>
          <p:cNvSpPr txBox="1"/>
          <p:nvPr/>
        </p:nvSpPr>
        <p:spPr>
          <a:xfrm>
            <a:off x="2867025" y="1417108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800" dirty="0" err="1"/>
              <a:t>skulle</a:t>
            </a:r>
            <a:endParaRPr lang="fi-FI" sz="2800" dirty="0"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152AEBB-BE10-410C-B3DA-CF3CF2EB414E}"/>
              </a:ext>
            </a:extLst>
          </p:cNvPr>
          <p:cNvSpPr txBox="1"/>
          <p:nvPr/>
        </p:nvSpPr>
        <p:spPr>
          <a:xfrm>
            <a:off x="4385734" y="1411817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800" dirty="0"/>
              <a:t>perusmuoto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B340780-449A-4349-8FF0-A2949E57B7CF}"/>
              </a:ext>
            </a:extLst>
          </p:cNvPr>
          <p:cNvSpPr txBox="1"/>
          <p:nvPr/>
        </p:nvSpPr>
        <p:spPr>
          <a:xfrm>
            <a:off x="7555442" y="1491192"/>
            <a:ext cx="392853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Imperfekti (ha </a:t>
            </a:r>
            <a:r>
              <a:rPr lang="fi-FI" sz="2400" err="1"/>
              <a:t>har</a:t>
            </a:r>
            <a:r>
              <a:rPr lang="fi-FI" sz="2400" dirty="0"/>
              <a:t> </a:t>
            </a:r>
            <a:r>
              <a:rPr lang="fi-FI" sz="2400" err="1"/>
              <a:t>hade</a:t>
            </a:r>
            <a:r>
              <a:rPr lang="fi-FI" sz="2400" dirty="0"/>
              <a:t> </a:t>
            </a:r>
            <a:r>
              <a:rPr lang="fi-FI" sz="2400" err="1"/>
              <a:t>haft</a:t>
            </a:r>
            <a:r>
              <a:rPr lang="fi-FI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233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1442BB-63F5-425C-841E-A22E2A2E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Menneisyyteen viittaava konditionaali...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DDDF6A-1D8D-4163-966A-5E94FC69F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u="sng" dirty="0">
                <a:cs typeface="Calibri"/>
              </a:rPr>
              <a:t>Päälauseessa: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sz="3600" u="sng" dirty="0" err="1">
                <a:cs typeface="Calibri"/>
              </a:rPr>
              <a:t>Om</a:t>
            </a:r>
            <a:r>
              <a:rPr lang="fi-FI" sz="3600" u="sng" dirty="0">
                <a:cs typeface="Calibri"/>
              </a:rPr>
              <a:t>-sivulauseessa: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B6D104E-0A2C-4A28-95FF-9489D8CB0A18}"/>
              </a:ext>
            </a:extLst>
          </p:cNvPr>
          <p:cNvSpPr txBox="1"/>
          <p:nvPr/>
        </p:nvSpPr>
        <p:spPr>
          <a:xfrm>
            <a:off x="755650" y="2724150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b="1" dirty="0" err="1">
                <a:solidFill>
                  <a:schemeClr val="accent1"/>
                </a:solidFill>
              </a:rPr>
              <a:t>Skulle</a:t>
            </a:r>
            <a:r>
              <a:rPr lang="fi-FI" sz="3200" b="1" dirty="0">
                <a:solidFill>
                  <a:schemeClr val="accent1"/>
                </a:solidFill>
              </a:rPr>
              <a:t> </a:t>
            </a:r>
            <a:r>
              <a:rPr lang="fi-FI" sz="3200" dirty="0"/>
              <a:t>        </a:t>
            </a:r>
            <a:r>
              <a:rPr lang="fi-FI" sz="3200" b="1" dirty="0"/>
              <a:t>   +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7B71531-61F6-4B05-9C69-7AC71D495E94}"/>
              </a:ext>
            </a:extLst>
          </p:cNvPr>
          <p:cNvSpPr txBox="1"/>
          <p:nvPr/>
        </p:nvSpPr>
        <p:spPr>
          <a:xfrm>
            <a:off x="4253442" y="2718858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600" b="1" dirty="0">
                <a:solidFill>
                  <a:srgbClr val="7030A0"/>
                </a:solidFill>
                <a:cs typeface="Calibri"/>
              </a:rPr>
              <a:t>ha </a:t>
            </a:r>
            <a:r>
              <a:rPr lang="fi-FI" sz="3600" dirty="0">
                <a:cs typeface="Calibri"/>
              </a:rPr>
              <a:t>        </a:t>
            </a:r>
            <a:r>
              <a:rPr lang="fi-FI" sz="3600" b="1" dirty="0">
                <a:cs typeface="Calibri"/>
              </a:rPr>
              <a:t>  +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D62E8DD-2C01-4B04-8C35-2BFFBE1D899A}"/>
              </a:ext>
            </a:extLst>
          </p:cNvPr>
          <p:cNvSpPr txBox="1"/>
          <p:nvPr/>
        </p:nvSpPr>
        <p:spPr>
          <a:xfrm>
            <a:off x="7211484" y="2745317"/>
            <a:ext cx="4711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b="1" dirty="0">
                <a:solidFill>
                  <a:schemeClr val="accent2">
                    <a:lumMod val="75000"/>
                  </a:schemeClr>
                </a:solidFill>
              </a:rPr>
              <a:t>verbin 4. muoto = supiini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EE73415-5834-4113-B31F-CA941AE685D4}"/>
              </a:ext>
            </a:extLst>
          </p:cNvPr>
          <p:cNvSpPr txBox="1"/>
          <p:nvPr/>
        </p:nvSpPr>
        <p:spPr>
          <a:xfrm>
            <a:off x="751622" y="4880069"/>
            <a:ext cx="615514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b="1" u="sng" dirty="0"/>
              <a:t>Pluskvamperfekti (</a:t>
            </a:r>
            <a:r>
              <a:rPr lang="fi-FI" sz="3200" b="1" u="sng" dirty="0" err="1"/>
              <a:t>hade</a:t>
            </a:r>
            <a:r>
              <a:rPr lang="fi-FI" sz="3200" b="1" u="sng" dirty="0"/>
              <a:t> + supiini)</a:t>
            </a:r>
            <a:endParaRPr lang="fi-FI" sz="3200" b="1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891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45BA0F63-B1CB-472E-A3E5-8609F7422C71}"/>
              </a:ext>
            </a:extLst>
          </p:cNvPr>
          <p:cNvSpPr txBox="1"/>
          <p:nvPr/>
        </p:nvSpPr>
        <p:spPr>
          <a:xfrm>
            <a:off x="2110317" y="3814234"/>
            <a:ext cx="774911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600" dirty="0"/>
              <a:t>Olisin tullut, jos minulla olisi ollut aikaa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D55BB1F-6EDA-40D6-AE7F-7F4EB37190C7}"/>
              </a:ext>
            </a:extLst>
          </p:cNvPr>
          <p:cNvSpPr txBox="1"/>
          <p:nvPr/>
        </p:nvSpPr>
        <p:spPr>
          <a:xfrm>
            <a:off x="1501776" y="2602442"/>
            <a:ext cx="919903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4000" b="1" dirty="0" err="1"/>
              <a:t>Jag</a:t>
            </a:r>
            <a:r>
              <a:rPr lang="fi-FI" sz="4000" b="1" dirty="0"/>
              <a:t> </a:t>
            </a:r>
            <a:r>
              <a:rPr lang="fi-FI" sz="4000" b="1" dirty="0" err="1">
                <a:solidFill>
                  <a:schemeClr val="accent1"/>
                </a:solidFill>
              </a:rPr>
              <a:t>skulle</a:t>
            </a:r>
            <a:r>
              <a:rPr lang="fi-FI" sz="4000" b="1" dirty="0"/>
              <a:t> </a:t>
            </a:r>
            <a:r>
              <a:rPr lang="fi-FI" sz="4000" b="1" dirty="0">
                <a:solidFill>
                  <a:srgbClr val="7030A0"/>
                </a:solidFill>
              </a:rPr>
              <a:t>ha</a:t>
            </a:r>
            <a:r>
              <a:rPr lang="fi-FI" sz="4000" b="1" dirty="0"/>
              <a:t> </a:t>
            </a:r>
            <a:r>
              <a:rPr lang="fi-FI" sz="4000" b="1" dirty="0" err="1">
                <a:solidFill>
                  <a:schemeClr val="accent2">
                    <a:lumMod val="75000"/>
                  </a:schemeClr>
                </a:solidFill>
              </a:rPr>
              <a:t>kommit</a:t>
            </a:r>
            <a:r>
              <a:rPr lang="fi-FI" sz="4000" b="1" dirty="0"/>
              <a:t> </a:t>
            </a:r>
            <a:r>
              <a:rPr lang="fi-FI" sz="4000" b="1" dirty="0" err="1"/>
              <a:t>om</a:t>
            </a:r>
            <a:r>
              <a:rPr lang="fi-FI" sz="4000" b="1" dirty="0"/>
              <a:t> </a:t>
            </a:r>
            <a:r>
              <a:rPr lang="fi-FI" sz="4000" b="1" dirty="0" err="1"/>
              <a:t>jag</a:t>
            </a:r>
            <a:r>
              <a:rPr lang="fi-FI" sz="4000" b="1" dirty="0"/>
              <a:t> </a:t>
            </a:r>
            <a:r>
              <a:rPr lang="fi-FI" sz="4000" b="1" u="sng" dirty="0" err="1"/>
              <a:t>hade</a:t>
            </a:r>
            <a:r>
              <a:rPr lang="fi-FI" sz="4000" b="1" u="sng" dirty="0"/>
              <a:t> </a:t>
            </a:r>
            <a:r>
              <a:rPr lang="fi-FI" sz="4000" b="1" u="sng" dirty="0" err="1"/>
              <a:t>haft</a:t>
            </a:r>
            <a:r>
              <a:rPr lang="fi-FI" sz="4000" b="1" dirty="0"/>
              <a:t> </a:t>
            </a:r>
            <a:r>
              <a:rPr lang="fi-FI" sz="4000" b="1" dirty="0" err="1"/>
              <a:t>tid</a:t>
            </a:r>
            <a:endParaRPr lang="fi-FI" sz="3200" b="1">
              <a:cs typeface="Calibri"/>
            </a:endParaRPr>
          </a:p>
        </p:txBody>
      </p: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CF601739-DEB9-444F-8855-A9930BE01270}"/>
              </a:ext>
            </a:extLst>
          </p:cNvPr>
          <p:cNvCxnSpPr/>
          <p:nvPr/>
        </p:nvCxnSpPr>
        <p:spPr>
          <a:xfrm flipH="1">
            <a:off x="2803541" y="1799103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uora nuoliyhdysviiva 7">
            <a:extLst>
              <a:ext uri="{FF2B5EF4-FFF2-40B4-BE49-F238E27FC236}">
                <a16:creationId xmlns:a16="http://schemas.microsoft.com/office/drawing/2014/main" id="{F4BC0CC0-5899-4247-AEE8-C24174505369}"/>
              </a:ext>
            </a:extLst>
          </p:cNvPr>
          <p:cNvCxnSpPr/>
          <p:nvPr/>
        </p:nvCxnSpPr>
        <p:spPr>
          <a:xfrm flipH="1">
            <a:off x="3843867" y="1858654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A7687A7C-6D1B-488D-855D-F6960AD82FAB}"/>
              </a:ext>
            </a:extLst>
          </p:cNvPr>
          <p:cNvCxnSpPr/>
          <p:nvPr/>
        </p:nvCxnSpPr>
        <p:spPr>
          <a:xfrm flipH="1">
            <a:off x="4823378" y="1876662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F3095623-A135-47D1-BB04-DC8A8B4C086F}"/>
              </a:ext>
            </a:extLst>
          </p:cNvPr>
          <p:cNvCxnSpPr/>
          <p:nvPr/>
        </p:nvCxnSpPr>
        <p:spPr>
          <a:xfrm flipH="1">
            <a:off x="8521700" y="1882506"/>
            <a:ext cx="281516" cy="7133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1949817-E91E-4D20-8303-356DDACAC329}"/>
              </a:ext>
            </a:extLst>
          </p:cNvPr>
          <p:cNvSpPr txBox="1"/>
          <p:nvPr/>
        </p:nvSpPr>
        <p:spPr>
          <a:xfrm>
            <a:off x="2216150" y="1200150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 err="1"/>
              <a:t>skulle</a:t>
            </a:r>
            <a:endParaRPr lang="fi-FI" sz="24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49B65571-80F1-46E2-8015-981CAF331A95}"/>
              </a:ext>
            </a:extLst>
          </p:cNvPr>
          <p:cNvSpPr txBox="1"/>
          <p:nvPr/>
        </p:nvSpPr>
        <p:spPr>
          <a:xfrm>
            <a:off x="3597275" y="1237192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/>
              <a:t>ha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39F1E538-4958-461E-B63A-93125435D63A}"/>
              </a:ext>
            </a:extLst>
          </p:cNvPr>
          <p:cNvSpPr txBox="1"/>
          <p:nvPr/>
        </p:nvSpPr>
        <p:spPr>
          <a:xfrm>
            <a:off x="4766733" y="1009650"/>
            <a:ext cx="479636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/>
              <a:t>verbin 4. muoto</a:t>
            </a:r>
            <a:endParaRPr lang="fi-FI" sz="2000" dirty="0">
              <a:cs typeface="Calibri"/>
            </a:endParaRPr>
          </a:p>
          <a:p>
            <a:r>
              <a:rPr lang="fi-FI" sz="2000" dirty="0"/>
              <a:t>(</a:t>
            </a:r>
            <a:r>
              <a:rPr lang="fi-FI" sz="2000" dirty="0" err="1"/>
              <a:t>komma</a:t>
            </a:r>
            <a:r>
              <a:rPr lang="fi-FI" sz="2000" dirty="0"/>
              <a:t> </a:t>
            </a:r>
            <a:r>
              <a:rPr lang="fi-FI" sz="2000" dirty="0" err="1"/>
              <a:t>kommer</a:t>
            </a:r>
            <a:r>
              <a:rPr lang="fi-FI" sz="2000" dirty="0"/>
              <a:t> </a:t>
            </a:r>
            <a:r>
              <a:rPr lang="fi-FI" sz="2000" dirty="0" err="1"/>
              <a:t>kom</a:t>
            </a:r>
            <a:r>
              <a:rPr lang="fi-FI" sz="2000" dirty="0"/>
              <a:t> </a:t>
            </a:r>
            <a:r>
              <a:rPr lang="fi-FI" sz="2000" dirty="0" err="1"/>
              <a:t>kommit</a:t>
            </a:r>
            <a:r>
              <a:rPr lang="fi-FI" sz="2000" dirty="0"/>
              <a:t>)</a:t>
            </a:r>
            <a:endParaRPr lang="fi-FI" sz="2000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560C8701-F7EF-446D-A8FA-EBE13F48B3B1}"/>
              </a:ext>
            </a:extLst>
          </p:cNvPr>
          <p:cNvSpPr txBox="1"/>
          <p:nvPr/>
        </p:nvSpPr>
        <p:spPr>
          <a:xfrm>
            <a:off x="8666692" y="1141942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/>
              <a:t>Pluskvamperfekti (</a:t>
            </a:r>
            <a:r>
              <a:rPr lang="fi-FI" sz="2000" dirty="0" err="1"/>
              <a:t>hade</a:t>
            </a:r>
            <a:r>
              <a:rPr lang="fi-FI" sz="2000" dirty="0"/>
              <a:t> + verbin 4 muoto)</a:t>
            </a:r>
          </a:p>
        </p:txBody>
      </p:sp>
    </p:spTree>
    <p:extLst>
      <p:ext uri="{BB962C8B-B14F-4D97-AF65-F5344CB8AC3E}">
        <p14:creationId xmlns:p14="http://schemas.microsoft.com/office/powerpoint/2010/main" val="239345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05E57-88AD-4583-BA9E-917DCE66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cs typeface="Calibri Light"/>
              </a:rPr>
              <a:t>Keksi omia konditionaalilauseita lauseiden aluista...</a:t>
            </a:r>
            <a:endParaRPr lang="fi-FI" b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30690F-D4E2-4E2E-BEF4-95FE29796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117" y="1698625"/>
            <a:ext cx="10515600" cy="477467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 sz="3800">
                <a:cs typeface="Calibri"/>
              </a:rPr>
              <a:t>Jag skulle studera mera, om...</a:t>
            </a:r>
          </a:p>
          <a:p>
            <a:pPr marL="0" indent="0">
              <a:buNone/>
            </a:pPr>
            <a:r>
              <a:rPr lang="fi-FI" sz="2200">
                <a:cs typeface="Calibri"/>
              </a:rPr>
              <a:t>(Opiskelisin enemmän, jos...)</a:t>
            </a:r>
            <a:endParaRPr lang="fi-FI" sz="2200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sz="3800">
                <a:cs typeface="Calibri"/>
              </a:rPr>
              <a:t>Om jag kunde göra vad som helst, skulle jag...</a:t>
            </a:r>
          </a:p>
          <a:p>
            <a:pPr marL="0" indent="0">
              <a:buNone/>
            </a:pPr>
            <a:r>
              <a:rPr lang="fi-FI" sz="2200">
                <a:cs typeface="Calibri"/>
              </a:rPr>
              <a:t>(Jos voisin tehdä mitä vain...)</a:t>
            </a:r>
            <a:endParaRPr lang="fi-FI" sz="2200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sz="4000">
                <a:cs typeface="Calibri"/>
              </a:rPr>
              <a:t>Om jag kunde resa var som helst, skulle jag...</a:t>
            </a:r>
            <a:endParaRPr lang="fi-FI" sz="4000" dirty="0">
              <a:cs typeface="Calibri"/>
            </a:endParaRPr>
          </a:p>
          <a:p>
            <a:pPr marL="0" indent="0">
              <a:buNone/>
            </a:pPr>
            <a:r>
              <a:rPr lang="fi-FI" sz="2300">
                <a:cs typeface="Calibri"/>
              </a:rPr>
              <a:t>(Jos voisin matkustaa mihin vain...)</a:t>
            </a:r>
            <a:endParaRPr lang="fi-FI" sz="2300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sz="4000">
                <a:cs typeface="Calibri"/>
              </a:rPr>
              <a:t>Jag skulle ha kommit tidigare, om …</a:t>
            </a:r>
            <a:endParaRPr lang="fi-FI" sz="4000" dirty="0">
              <a:cs typeface="Calibri"/>
            </a:endParaRPr>
          </a:p>
          <a:p>
            <a:pPr marL="0" indent="0">
              <a:buNone/>
            </a:pPr>
            <a:r>
              <a:rPr lang="fi-FI" sz="2300">
                <a:cs typeface="Calibri"/>
              </a:rPr>
              <a:t>(Olisin tullut aikaisemmin, jos...)</a:t>
            </a:r>
            <a:endParaRPr lang="fi-FI" sz="2300" dirty="0">
              <a:cs typeface="Calibri"/>
            </a:endParaRPr>
          </a:p>
          <a:p>
            <a:endParaRPr lang="fi-FI" sz="3800" dirty="0">
              <a:cs typeface="Calibri"/>
            </a:endParaRPr>
          </a:p>
          <a:p>
            <a:r>
              <a:rPr lang="fi-FI" sz="3800">
                <a:cs typeface="Calibri"/>
              </a:rPr>
              <a:t>Om jag hade haft mera pengar, skulle jag ha...</a:t>
            </a:r>
          </a:p>
          <a:p>
            <a:pPr marL="0" indent="0">
              <a:buNone/>
            </a:pPr>
            <a:r>
              <a:rPr lang="fi-FI" sz="2600">
                <a:cs typeface="Calibri"/>
              </a:rPr>
              <a:t>(Jos minulla olisi ollut enemmän rahaa...)</a:t>
            </a:r>
            <a:endParaRPr lang="fi-FI" sz="2600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  <p:pic>
        <p:nvPicPr>
          <p:cNvPr id="4" name="Kuva 4" descr="Kirjat ääriviiva">
            <a:extLst>
              <a:ext uri="{FF2B5EF4-FFF2-40B4-BE49-F238E27FC236}">
                <a16:creationId xmlns:a16="http://schemas.microsoft.com/office/drawing/2014/main" id="{BB3BF9AE-8C17-4028-AEF0-C4B2FB96B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3800" y="1511300"/>
            <a:ext cx="914400" cy="914400"/>
          </a:xfrm>
          <a:prstGeom prst="rect">
            <a:avLst/>
          </a:prstGeom>
        </p:spPr>
      </p:pic>
      <p:pic>
        <p:nvPicPr>
          <p:cNvPr id="5" name="Kuva 5" descr="Ajatuskupla ääriviiva">
            <a:extLst>
              <a:ext uri="{FF2B5EF4-FFF2-40B4-BE49-F238E27FC236}">
                <a16:creationId xmlns:a16="http://schemas.microsoft.com/office/drawing/2014/main" id="{E3971A09-C362-41D6-924B-6024918933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18300" y="2230967"/>
            <a:ext cx="914400" cy="914400"/>
          </a:xfrm>
          <a:prstGeom prst="rect">
            <a:avLst/>
          </a:prstGeom>
        </p:spPr>
      </p:pic>
      <p:pic>
        <p:nvPicPr>
          <p:cNvPr id="6" name="Kuva 6" descr="Nousu ääriviiva">
            <a:extLst>
              <a:ext uri="{FF2B5EF4-FFF2-40B4-BE49-F238E27FC236}">
                <a16:creationId xmlns:a16="http://schemas.microsoft.com/office/drawing/2014/main" id="{4182010B-7633-4482-A532-DF2CE2F5B0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66467" y="3373967"/>
            <a:ext cx="914400" cy="914400"/>
          </a:xfrm>
          <a:prstGeom prst="rect">
            <a:avLst/>
          </a:prstGeom>
        </p:spPr>
      </p:pic>
      <p:pic>
        <p:nvPicPr>
          <p:cNvPr id="7" name="Kuva 7" descr="Kello ääriviiva">
            <a:extLst>
              <a:ext uri="{FF2B5EF4-FFF2-40B4-BE49-F238E27FC236}">
                <a16:creationId xmlns:a16="http://schemas.microsoft.com/office/drawing/2014/main" id="{2C3F95BE-0068-49CE-8D3B-A8EB352205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08133" y="4284133"/>
            <a:ext cx="914400" cy="914400"/>
          </a:xfrm>
          <a:prstGeom prst="rect">
            <a:avLst/>
          </a:prstGeom>
        </p:spPr>
      </p:pic>
      <p:pic>
        <p:nvPicPr>
          <p:cNvPr id="8" name="Kuva 8" descr="Lentävä seteli ääriviiva">
            <a:extLst>
              <a:ext uri="{FF2B5EF4-FFF2-40B4-BE49-F238E27FC236}">
                <a16:creationId xmlns:a16="http://schemas.microsoft.com/office/drawing/2014/main" id="{982649F5-01EF-4ECB-B08D-44F22DD0A2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13550" y="551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64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Konditionaali</vt:lpstr>
      <vt:lpstr>Nykyhetkeen viittaava konditionaali...</vt:lpstr>
      <vt:lpstr>PowerPoint-esitys</vt:lpstr>
      <vt:lpstr>Menneisyyteen viittaava konditionaali...</vt:lpstr>
      <vt:lpstr>PowerPoint-esitys</vt:lpstr>
      <vt:lpstr>Keksi omia konditionaalilauseita lauseiden aluista...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230</cp:revision>
  <dcterms:created xsi:type="dcterms:W3CDTF">2021-11-17T07:05:16Z</dcterms:created>
  <dcterms:modified xsi:type="dcterms:W3CDTF">2021-11-22T20:35:09Z</dcterms:modified>
</cp:coreProperties>
</file>