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58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B7450-6A2B-4BB7-8CB5-06C67D140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09266-2FB1-44F6-939D-8592AD89D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A4104-8659-4DE4-B353-026119062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13E6-F8F7-409B-9618-031B8E04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D07AA-7525-4E8F-AB67-3F3A9B2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78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57320-2E68-42FD-A301-0F8713638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2CD31-D0FA-42C7-AECA-1E6ED5C37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5BE79-116C-4A63-98B6-97EE9DCC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B10D9-7E14-4344-97D5-01556CC5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D56FD-5AB2-413A-903A-ED198F46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65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A2D971-0566-4C6C-A5F4-45FA34C87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CA71A-A6FD-4CAC-9C4D-1B4D1F9E6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8395B-50B7-4447-96A2-EF85E4E7C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7F562-8258-4567-AD51-E9545589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7CA95-DA91-4215-B28B-690801FB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06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3218-8261-4B3F-8117-0FF49431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4DC98-2FCC-46A7-8EA1-D5C16C8DC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C2D4C-3620-4FCF-A578-FCDA515A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67BC7-DEEA-47CE-AD7F-85C9B910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EFF8D-D3BA-4C5B-A5C4-F79D43A0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059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8C68-110B-47AF-ADFB-5D7A586CB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73C0F-C5DA-4E82-A65D-28C975336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6F29F-D406-48EA-8556-7FDA039F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F1DE7-3B62-4B61-8C5A-5EF9D9C50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28761-D6C6-467E-9B56-739A6DDD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57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E2B27-F3B9-4945-9D83-424B761F8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A28B5-0CB7-4FCC-99DE-90F500F4E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AB963-3244-4C3E-BBB9-1959138BE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A0B1B-AF90-46F5-8FD2-D226D151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1845F-F026-488D-8E09-5E280709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D9238-3771-46A5-8AAF-4E447C08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81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1392F-A65C-40DD-818A-193F38D2C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13FA1-9E2E-43ED-8575-361FC3E86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2B1A7-B7B7-4DAA-B964-9E661858C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472F0B-FAE8-4741-9EDB-0DF1317BB3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73F661-0ADA-4F74-90F5-A1B41B56C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FE6418-9A96-418D-AF3C-7EBC5AD2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FAD826-54B0-4B5F-85F5-CF628AA6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7D7CF-B141-424C-BEB3-BE2C8DB7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18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228A4-C153-410E-B7EE-BA1FDFAA5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FE978B-8F9D-46FC-8068-26B31DEB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45EBED-D101-4D0B-86A6-D28711C1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D2BCB-68B7-46BB-924F-CFACFC50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43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2FB503-C82A-471E-BFD3-CBB290F7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67EAF9-7A4A-465F-B272-FB2E03A2A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59596-2865-4B63-B557-BE952B4D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4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CD0BB-6A24-4A40-9B8E-6AC32793D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12273-2F7C-4223-AF61-C01FF91FC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84729-21F4-4450-865E-C695A616E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261A6-8EA6-4231-99D1-CD3A65A0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CA5BB-F507-4446-8467-F50C2FD4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4BE7A-AD29-4BD1-A77D-FE2695C9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41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94218-AEAC-4646-8092-5D9CD1FF4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4103D-5835-42A7-B58C-C817462E97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CE45F-E11B-43E9-8069-875F4250A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4E244-11B6-4184-8EB8-0A6438F7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2846F-A175-4273-BBD8-E28394A0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31AF4-10DD-4B2B-B546-7968336B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78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8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567564-5A7B-46EF-B69D-75C8B541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B0F31-4A8E-4F17-A868-1A17849F6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22CCC-E960-457B-8EC0-E597BB894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26D52-B3AE-4BFA-AE46-F5643AA9F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1F657-0359-4545-9BA1-71AB5B81C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36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5558B-4CE3-4E41-9BC6-361BE6197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+mn-lt"/>
              </a:rPr>
              <a:t>5. Psyykkinen hyvinvointi ja terveys</a:t>
            </a:r>
            <a:endParaRPr lang="fi-FI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1FF97-AE15-4778-A6D3-F107ADC271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54-67)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834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b="1" dirty="0" smtClean="0"/>
              <a:t>Psyykkinen hyvinvointi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400" b="1" dirty="0" smtClean="0"/>
              <a:t>subjektiivinen hyvinvointi </a:t>
            </a:r>
            <a:r>
              <a:rPr lang="fi-FI" sz="2400" dirty="0" smtClean="0"/>
              <a:t>= ihmisen oma arvio elämänlaadustaan</a:t>
            </a:r>
          </a:p>
          <a:p>
            <a:pPr lvl="0"/>
            <a:endParaRPr lang="fi-FI" sz="2400" dirty="0" smtClean="0"/>
          </a:p>
          <a:p>
            <a:r>
              <a:rPr lang="fi-FI" sz="2400" b="1" dirty="0" err="1" smtClean="0"/>
              <a:t>Carol</a:t>
            </a:r>
            <a:r>
              <a:rPr lang="fi-FI" sz="2400" b="1" dirty="0" smtClean="0"/>
              <a:t> </a:t>
            </a:r>
            <a:r>
              <a:rPr lang="fi-FI" sz="2400" b="1" dirty="0" err="1" smtClean="0"/>
              <a:t>Ryff</a:t>
            </a:r>
            <a:r>
              <a:rPr lang="fi-FI" sz="2400" b="1" dirty="0" smtClean="0"/>
              <a:t>: psykologinen hyvinvointi </a:t>
            </a:r>
            <a:r>
              <a:rPr lang="fi-FI" sz="2400" dirty="0" smtClean="0"/>
              <a:t>= teoria, jonka mukaan psykologinen hyvinvointi koostuu kuudesta ulottuvuudesta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Itsensä hyväksyminen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Myönteiset ihmissuhteet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Autonomia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Ympäristön hallinta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Elämän tarkoituksen kokemus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Henkilökohtainen kasvu 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Psyykkinen hyvinvointi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400" b="1" dirty="0" smtClean="0"/>
              <a:t>Richard Ryan &amp; Edward L. </a:t>
            </a:r>
            <a:r>
              <a:rPr lang="fi-FI" sz="2400" b="1" dirty="0" err="1" smtClean="0"/>
              <a:t>Deci</a:t>
            </a:r>
            <a:r>
              <a:rPr lang="fi-FI" sz="2400" b="1" dirty="0" smtClean="0"/>
              <a:t>: itseohjautuvuusteoria</a:t>
            </a:r>
            <a:r>
              <a:rPr lang="fi-FI" sz="2400" dirty="0" smtClean="0"/>
              <a:t> = teoria, joka pyrkii selittämään hyvinvointiin ja motivaatioon johtavia tekijöitä kolmen psykologisen perustarpeen täyttymisellä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Autonomia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Oma koettu kyvykkyys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Sosiaalinen yhteenkuuluvuus</a:t>
            </a:r>
          </a:p>
          <a:p>
            <a:pPr marL="914400" lvl="1" indent="-457200">
              <a:buFont typeface="+mj-lt"/>
              <a:buAutoNum type="arabicPeriod"/>
            </a:pPr>
            <a:endParaRPr lang="fi-FI" dirty="0" smtClean="0"/>
          </a:p>
          <a:p>
            <a:pPr lvl="0"/>
            <a:r>
              <a:rPr lang="fi-FI" sz="2400" b="1" dirty="0" smtClean="0"/>
              <a:t>psykologinen joustavuus </a:t>
            </a:r>
            <a:r>
              <a:rPr lang="fi-FI" sz="2400" dirty="0" smtClean="0"/>
              <a:t>= psyykkinen sopeutumiskyky</a:t>
            </a:r>
          </a:p>
          <a:p>
            <a:pPr lvl="1"/>
            <a:r>
              <a:rPr lang="fi-FI" dirty="0" smtClean="0"/>
              <a:t>kuinka ihminen sopeutuu, joustaa, tasapainoilee ja ottaa käyttöön voimavarojaan eri tilanteissa sitoutuen yhä kuitenkin omiin arvoihinsa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Psyykkisen hyvinvoinnin edistäminen ja ylläpitäminen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797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fi-FI" dirty="0" smtClean="0"/>
              <a:t>yhteiskunnan tasolla tutkimustulosten perusteella kannattavaa on esim.</a:t>
            </a:r>
          </a:p>
          <a:p>
            <a:pPr lvl="1"/>
            <a:r>
              <a:rPr lang="fi-FI" sz="2800" dirty="0" smtClean="0"/>
              <a:t>tukea sosiaalisten suhteiden solmimista ja ylläpitoa </a:t>
            </a:r>
          </a:p>
          <a:p>
            <a:pPr lvl="1"/>
            <a:r>
              <a:rPr lang="fi-FI" sz="2800" dirty="0" smtClean="0"/>
              <a:t>kehittää tunnetaitoja ja tietoisen läsnäolon taitoja </a:t>
            </a:r>
            <a:endParaRPr lang="fi-FI" sz="2800" dirty="0"/>
          </a:p>
          <a:p>
            <a:pPr lvl="1"/>
            <a:endParaRPr lang="fi-FI" sz="2800" dirty="0" smtClean="0"/>
          </a:p>
          <a:p>
            <a:pPr lvl="0"/>
            <a:r>
              <a:rPr lang="fi-FI" dirty="0"/>
              <a:t>o</a:t>
            </a:r>
            <a:r>
              <a:rPr lang="fi-FI" dirty="0" smtClean="0"/>
              <a:t>maa hyvinvointia voi edistää myös itse:</a:t>
            </a:r>
          </a:p>
          <a:p>
            <a:pPr lvl="1"/>
            <a:r>
              <a:rPr lang="fi-FI" sz="2800" dirty="0"/>
              <a:t>o</a:t>
            </a:r>
            <a:r>
              <a:rPr lang="fi-FI" sz="2800" dirty="0" smtClean="0"/>
              <a:t>mien voimavarojen vahvistaminen </a:t>
            </a:r>
          </a:p>
          <a:p>
            <a:pPr lvl="1"/>
            <a:r>
              <a:rPr lang="fi-FI" sz="2800" dirty="0"/>
              <a:t>o</a:t>
            </a:r>
            <a:r>
              <a:rPr lang="fi-FI" sz="2800" dirty="0" smtClean="0"/>
              <a:t>masta hyvinvoinnista huolehtiminen 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719" y="106625"/>
            <a:ext cx="8570789" cy="6419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+mn-lt"/>
              </a:rPr>
              <a:t>Terveys ja sairaus </a:t>
            </a:r>
            <a:endParaRPr lang="fi-FI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 smtClean="0"/>
              <a:t>eivät ole yksiselitteisiä tai objektiivisia käsitteitä</a:t>
            </a:r>
          </a:p>
          <a:p>
            <a:r>
              <a:rPr lang="fi-FI" b="1" dirty="0" smtClean="0"/>
              <a:t>terveys </a:t>
            </a:r>
            <a:r>
              <a:rPr lang="fi-FI" dirty="0"/>
              <a:t>(WHO:n määritelmä</a:t>
            </a:r>
            <a:r>
              <a:rPr lang="fi-FI" dirty="0" smtClean="0"/>
              <a:t>) = täydellinen fyysisen, psyykkisen ja sosiaalisen hyvinvoinnin tila eikä ainoastaan sairauden puuttuminen </a:t>
            </a:r>
          </a:p>
          <a:p>
            <a:pPr lvl="0"/>
            <a:r>
              <a:rPr lang="fi-FI" b="1" dirty="0" smtClean="0"/>
              <a:t>sairaus </a:t>
            </a:r>
            <a:r>
              <a:rPr lang="fi-FI" dirty="0" smtClean="0"/>
              <a:t>= psykofyysisen rakenteen tai toiminnan poikkeavuus, joka aiheuttaa tilapäistä tai pysyvää haittaa tai toimintakyvyn puutteita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+mn-lt"/>
              </a:rPr>
              <a:t>Biomedikaalinen</a:t>
            </a:r>
            <a:r>
              <a:rPr lang="fi-FI" dirty="0" smtClean="0">
                <a:latin typeface="+mn-lt"/>
              </a:rPr>
              <a:t> malli</a:t>
            </a:r>
            <a:endParaRPr lang="fi-FI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fi-FI" dirty="0" smtClean="0"/>
              <a:t>lähestymistapa, jossa korostetaan biologisten tekijöiden roolia sairaudessa</a:t>
            </a:r>
          </a:p>
          <a:p>
            <a:r>
              <a:rPr lang="fi-FI" dirty="0" smtClean="0"/>
              <a:t>toimiva monissa terveyteen ja sairauteen liittyvissä tilanteissa, esim. tartuntataudit</a:t>
            </a:r>
          </a:p>
          <a:p>
            <a:pPr lvl="0"/>
            <a:r>
              <a:rPr lang="fi-FI" dirty="0" smtClean="0"/>
              <a:t>mallin kritiikki:</a:t>
            </a:r>
          </a:p>
          <a:p>
            <a:pPr lvl="1"/>
            <a:r>
              <a:rPr lang="fi-FI" dirty="0"/>
              <a:t>ei riitä selittämään sitä, miksi ihmiset käyttäytyvät terveyteen liittyen eri </a:t>
            </a:r>
            <a:r>
              <a:rPr lang="fi-FI" dirty="0" smtClean="0"/>
              <a:t>tavoin</a:t>
            </a:r>
          </a:p>
          <a:p>
            <a:pPr lvl="1"/>
            <a:r>
              <a:rPr lang="fi-FI" dirty="0"/>
              <a:t>p</a:t>
            </a:r>
            <a:r>
              <a:rPr lang="fi-FI" dirty="0" smtClean="0"/>
              <a:t>ainottaa liikaa biologisia syitä ja laiminlyö psyykkistä ja sosiaalista näkökulmaa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i jätä juuri tilaa yksilöllisyydelle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+mn-lt"/>
              </a:rPr>
              <a:t>Biopsykososiaalinen malli</a:t>
            </a:r>
            <a:endParaRPr lang="fi-FI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 smtClean="0"/>
              <a:t>lähestymistapa, jossa terveyttä ja sairautta tarkasteltaessa otetaan huomioon biologiset, psykologiset ja sosiaaliset tekijät</a:t>
            </a:r>
          </a:p>
          <a:p>
            <a:pPr lvl="0"/>
            <a:r>
              <a:rPr lang="fi-FI" dirty="0" smtClean="0"/>
              <a:t>tärkeä erityisesti mielen hyvinvoinnissa ja mielenterveyshäiriöissä</a:t>
            </a:r>
          </a:p>
          <a:p>
            <a:pPr lvl="0"/>
            <a:r>
              <a:rPr lang="fi-FI" dirty="0" smtClean="0"/>
              <a:t>hyötyä myös muiden terveyteen liittyvien ilmiöiden ymmärtämisessä</a:t>
            </a:r>
          </a:p>
          <a:p>
            <a:pPr lvl="1"/>
            <a:r>
              <a:rPr lang="fi-FI" dirty="0" smtClean="0"/>
              <a:t>esim. tuki- ja liikuntaelimistön vaivat, vauriot, elintapasairaudet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Terveyspsykologia 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 smtClean="0"/>
              <a:t>psykologian osa-alue, jossa tutkitaan terveyteen ja sen edistämiseen sekä sairauksien ennaltaehkäisemiseen ja hoitoon liittyviä psykologisia ilmiöitä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erveyspsykologiassa selvitetään</a:t>
            </a:r>
          </a:p>
          <a:p>
            <a:pPr lvl="1"/>
            <a:r>
              <a:rPr lang="fi-FI" dirty="0" smtClean="0"/>
              <a:t>miksi jotkut käyttäytyvät terveyttä lisäävällä tai ylläpitävällä tavalla, toiset taas eivät</a:t>
            </a:r>
          </a:p>
          <a:p>
            <a:pPr lvl="1"/>
            <a:r>
              <a:rPr lang="fi-FI" dirty="0" smtClean="0"/>
              <a:t>miten tunteet, persoonallisuuden piirteet tai muut yksilölliset erot sekä psykososiaaliseen kehitykseen liittyvät tekijät vaikuttavat terveyskäyttäytymiseen</a:t>
            </a:r>
          </a:p>
          <a:p>
            <a:pPr lvl="0"/>
            <a:r>
              <a:rPr lang="fi-FI" dirty="0"/>
              <a:t>b</a:t>
            </a:r>
            <a:r>
              <a:rPr lang="fi-FI" dirty="0" smtClean="0"/>
              <a:t>iopsykososiaalinen malli keskeinen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Kliininen psykologia 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 smtClean="0"/>
              <a:t>psykologian osa-alue, jossa tutkitaan ja kehitetään mielenterveyshäiriöiden arviointi- ja hoitokeinoja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avoitteena edistää psyykkistä hyvinvointia ja vähentää mielenterveyshäiriöiden aiheuttamaa kärsimystä</a:t>
            </a:r>
          </a:p>
          <a:p>
            <a:pPr lvl="0"/>
            <a:r>
              <a:rPr lang="fi-FI" dirty="0" smtClean="0"/>
              <a:t>tutkimuksen avulla selvitetään</a:t>
            </a:r>
          </a:p>
          <a:p>
            <a:pPr lvl="1"/>
            <a:r>
              <a:rPr lang="fi-FI" dirty="0" smtClean="0"/>
              <a:t>mielenterveyshäiriöiden luonnetta ja aiheuttajia </a:t>
            </a:r>
          </a:p>
          <a:p>
            <a:pPr lvl="1"/>
            <a:r>
              <a:rPr lang="fi-FI" dirty="0" smtClean="0"/>
              <a:t>erilaisia hoitomuotoja ja niiden vaikuttavuutta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Terveyden ja hyvinvoinnin tyypillisiä tutkimusmenetelmiä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8289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i</a:t>
            </a:r>
            <a:r>
              <a:rPr lang="fi-FI" dirty="0" smtClean="0"/>
              <a:t>tsearviointimenetelmät (esim. kyselyt)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erveystietoja sisältävien rekisterien hyödyntäminen </a:t>
            </a:r>
          </a:p>
          <a:p>
            <a:pPr lvl="0"/>
            <a:r>
              <a:rPr lang="fi-FI" dirty="0"/>
              <a:t>n</a:t>
            </a:r>
            <a:r>
              <a:rPr lang="fi-FI" dirty="0" smtClean="0"/>
              <a:t>äitä yhdistelemällä tutkijat voivat päätellä, minkälaiset tekijät näyttävät edistävän terveyttä ja hyvinvointia tai vaikuttavan sairauksien tai häiriöiden kehittymiseen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7471"/>
            <a:ext cx="10515600" cy="1325563"/>
          </a:xfrm>
        </p:spPr>
        <p:txBody>
          <a:bodyPr/>
          <a:lstStyle/>
          <a:p>
            <a:r>
              <a:rPr lang="fi-FI" b="1" dirty="0" smtClean="0"/>
              <a:t>Terveyden promootio, </a:t>
            </a:r>
            <a:r>
              <a:rPr lang="fi-FI" b="1" dirty="0" err="1" smtClean="0"/>
              <a:t>preventio</a:t>
            </a:r>
            <a:r>
              <a:rPr lang="fi-FI" b="1" dirty="0" smtClean="0"/>
              <a:t> ja interventio 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9801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fi-FI" b="1" dirty="0"/>
              <a:t>p</a:t>
            </a:r>
            <a:r>
              <a:rPr lang="fi-FI" b="1" dirty="0" smtClean="0"/>
              <a:t>romootio </a:t>
            </a:r>
            <a:r>
              <a:rPr lang="fi-FI" dirty="0" smtClean="0"/>
              <a:t>= terveyden edistäminen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erveyden suojelua, hyvinvoinnin lisäämistä ja voimavarojen vahvistamista</a:t>
            </a:r>
          </a:p>
          <a:p>
            <a:pPr lvl="0"/>
            <a:r>
              <a:rPr lang="fi-FI" b="1" dirty="0"/>
              <a:t>p</a:t>
            </a:r>
            <a:r>
              <a:rPr lang="fi-FI" b="1" dirty="0" smtClean="0"/>
              <a:t>reventio </a:t>
            </a:r>
            <a:r>
              <a:rPr lang="fi-FI" dirty="0" smtClean="0"/>
              <a:t>= häiriöiden tai sairauksien ennaltaehkäisy</a:t>
            </a:r>
          </a:p>
          <a:p>
            <a:pPr lvl="1"/>
            <a:r>
              <a:rPr lang="fi-FI" dirty="0"/>
              <a:t>r</a:t>
            </a:r>
            <a:r>
              <a:rPr lang="fi-FI" dirty="0" smtClean="0"/>
              <a:t>iskiryhmässä olevien tunnistamista ja ennaltaehkäisevien toimien tarjoamista</a:t>
            </a:r>
          </a:p>
          <a:p>
            <a:pPr lvl="0"/>
            <a:r>
              <a:rPr lang="fi-FI" b="1" dirty="0"/>
              <a:t>i</a:t>
            </a:r>
            <a:r>
              <a:rPr lang="fi-FI" b="1" dirty="0" smtClean="0"/>
              <a:t>nterventio </a:t>
            </a:r>
            <a:r>
              <a:rPr lang="fi-FI" dirty="0" smtClean="0"/>
              <a:t>= väliintulo, toimenpide, jolla pyritään vaikuttamaan ihmisen tai ryhmän käyttäytymiseen tai hyvinvointiin</a:t>
            </a:r>
          </a:p>
          <a:p>
            <a:pPr lvl="1"/>
            <a:r>
              <a:rPr lang="fi-FI" dirty="0"/>
              <a:t>h</a:t>
            </a:r>
            <a:r>
              <a:rPr lang="fi-FI" dirty="0" smtClean="0"/>
              <a:t>oidon tarjoamista henkilöille, joille on jo ilmaantunut oireita tai häiriöitä 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Hyvinvoinnin tutkimus psykologiassa 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h</a:t>
            </a:r>
            <a:r>
              <a:rPr lang="fi-FI" b="1" dirty="0" smtClean="0"/>
              <a:t>yvinvointi </a:t>
            </a:r>
            <a:r>
              <a:rPr lang="fi-FI" dirty="0" smtClean="0"/>
              <a:t>= tila, jossa ihmisellä on käytössään riittävät fyysiset, psyykkiset ja sosiaaliset voimavarat, joiden avulla vastata kohtaamiinsa fyysisiin, psyykkisiin ja sosiaalisiin haasteisiin</a:t>
            </a:r>
          </a:p>
          <a:p>
            <a:pPr lvl="1"/>
            <a:r>
              <a:rPr lang="fi-FI" dirty="0" smtClean="0"/>
              <a:t>tasapainotila voimavarojen ja haasteiden välillä</a:t>
            </a:r>
          </a:p>
          <a:p>
            <a:r>
              <a:rPr lang="fi-FI" dirty="0"/>
              <a:t>i</a:t>
            </a:r>
            <a:r>
              <a:rPr lang="fi-FI" dirty="0" smtClean="0"/>
              <a:t>lman riittäviä voimavaroja ihminen ei pysty vastaamaan kohtaamiinsa haasteisiin</a:t>
            </a:r>
          </a:p>
          <a:p>
            <a:pPr lvl="1"/>
            <a:r>
              <a:rPr lang="fi-FI" dirty="0" smtClean="0"/>
              <a:t>aiheuttaa usein ristiriitaa ja stressiä; heikentää hyvinvointia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2063</TotalTime>
  <Words>502</Words>
  <Application>Microsoft Office PowerPoint</Application>
  <PresentationFormat>Laajakuva</PresentationFormat>
  <Paragraphs>72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5. Psyykkinen hyvinvointi ja terveys</vt:lpstr>
      <vt:lpstr>Terveys ja sairaus </vt:lpstr>
      <vt:lpstr>Biomedikaalinen malli</vt:lpstr>
      <vt:lpstr>Biopsykososiaalinen malli</vt:lpstr>
      <vt:lpstr>Terveyspsykologia </vt:lpstr>
      <vt:lpstr>Kliininen psykologia </vt:lpstr>
      <vt:lpstr>Terveyden ja hyvinvoinnin tyypillisiä tutkimusmenetelmiä</vt:lpstr>
      <vt:lpstr>Terveyden promootio, preventio ja interventio </vt:lpstr>
      <vt:lpstr>Hyvinvoinnin tutkimus psykologiassa </vt:lpstr>
      <vt:lpstr>Psyykkinen hyvinvointi</vt:lpstr>
      <vt:lpstr>Psyykkinen hyvinvointi</vt:lpstr>
      <vt:lpstr>Psyykkisen hyvinvoinnin edistäminen ja ylläpitäminen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8</dc:title>
  <dc:creator>Suvi</dc:creator>
  <cp:lastModifiedBy>Syrjäläinen Jarno Antero</cp:lastModifiedBy>
  <cp:revision>56</cp:revision>
  <dcterms:created xsi:type="dcterms:W3CDTF">2017-07-31T11:40:50Z</dcterms:created>
  <dcterms:modified xsi:type="dcterms:W3CDTF">2019-11-26T07:46:13Z</dcterms:modified>
</cp:coreProperties>
</file>