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70" r:id="rId4"/>
    <p:sldId id="261" r:id="rId5"/>
    <p:sldId id="258" r:id="rId6"/>
    <p:sldId id="259" r:id="rId7"/>
    <p:sldId id="264" r:id="rId8"/>
    <p:sldId id="263" r:id="rId9"/>
    <p:sldId id="260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3C8D79-9CC5-4E11-9BE6-70F6F3A2E811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83EC2B-421C-4315-BECB-5F35F266ED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7328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7F01-3562-490D-9DDB-A96C40FD837E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6E4C88B-2A8C-47F0-BF2E-E72B1C1E37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6952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7F01-3562-490D-9DDB-A96C40FD837E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6E4C88B-2A8C-47F0-BF2E-E72B1C1E37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300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7F01-3562-490D-9DDB-A96C40FD837E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6E4C88B-2A8C-47F0-BF2E-E72B1C1E371E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3026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7F01-3562-490D-9DDB-A96C40FD837E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6E4C88B-2A8C-47F0-BF2E-E72B1C1E37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8399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7F01-3562-490D-9DDB-A96C40FD837E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6E4C88B-2A8C-47F0-BF2E-E72B1C1E371E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04367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7F01-3562-490D-9DDB-A96C40FD837E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6E4C88B-2A8C-47F0-BF2E-E72B1C1E37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53762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7F01-3562-490D-9DDB-A96C40FD837E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C88B-2A8C-47F0-BF2E-E72B1C1E37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12062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7F01-3562-490D-9DDB-A96C40FD837E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C88B-2A8C-47F0-BF2E-E72B1C1E37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1317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7F01-3562-490D-9DDB-A96C40FD837E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C88B-2A8C-47F0-BF2E-E72B1C1E37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2946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7F01-3562-490D-9DDB-A96C40FD837E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6E4C88B-2A8C-47F0-BF2E-E72B1C1E37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242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7F01-3562-490D-9DDB-A96C40FD837E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6E4C88B-2A8C-47F0-BF2E-E72B1C1E37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8685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7F01-3562-490D-9DDB-A96C40FD837E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6E4C88B-2A8C-47F0-BF2E-E72B1C1E37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9202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7F01-3562-490D-9DDB-A96C40FD837E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C88B-2A8C-47F0-BF2E-E72B1C1E37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8637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7F01-3562-490D-9DDB-A96C40FD837E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C88B-2A8C-47F0-BF2E-E72B1C1E37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7821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7F01-3562-490D-9DDB-A96C40FD837E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E4C88B-2A8C-47F0-BF2E-E72B1C1E37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0176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7F01-3562-490D-9DDB-A96C40FD837E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6E4C88B-2A8C-47F0-BF2E-E72B1C1E37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34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07F01-3562-490D-9DDB-A96C40FD837E}" type="datetimeFigureOut">
              <a:rPr lang="fi-FI" smtClean="0"/>
              <a:t>9.5.2018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6E4C88B-2A8C-47F0-BF2E-E72B1C1E37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6148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icagomanualofstyle.org/tools_citationguide/citation-guide-1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0FD403C0-028A-44DD-9B63-E9D5C8513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IA: </a:t>
            </a:r>
            <a:r>
              <a:rPr lang="fi-FI" b="1" dirty="0" err="1"/>
              <a:t>Historical</a:t>
            </a:r>
            <a:r>
              <a:rPr lang="fi-FI" b="1" dirty="0"/>
              <a:t> </a:t>
            </a:r>
            <a:r>
              <a:rPr lang="fi-FI" b="1" dirty="0" err="1"/>
              <a:t>investigation</a:t>
            </a:r>
            <a:endParaRPr lang="fi-FI" b="1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931E739A-51EE-46C7-B143-019418B1D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 </a:t>
            </a:r>
            <a:r>
              <a:rPr lang="fi-FI" b="1" dirty="0" err="1"/>
              <a:t>research</a:t>
            </a:r>
            <a:r>
              <a:rPr lang="fi-FI" b="1" dirty="0"/>
              <a:t> </a:t>
            </a:r>
            <a:r>
              <a:rPr lang="fi-FI" b="1" dirty="0" err="1"/>
              <a:t>question</a:t>
            </a:r>
            <a:r>
              <a:rPr lang="fi-FI" b="1" dirty="0"/>
              <a:t> </a:t>
            </a:r>
            <a:r>
              <a:rPr lang="fi-FI" dirty="0" err="1"/>
              <a:t>which</a:t>
            </a:r>
            <a:r>
              <a:rPr lang="fi-FI" dirty="0"/>
              <a:t>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title</a:t>
            </a:r>
            <a:r>
              <a:rPr lang="fi-FI" dirty="0"/>
              <a:t> of </a:t>
            </a:r>
            <a:r>
              <a:rPr lang="fi-FI" dirty="0" err="1"/>
              <a:t>your</a:t>
            </a:r>
            <a:r>
              <a:rPr lang="fi-FI" dirty="0"/>
              <a:t> IA</a:t>
            </a:r>
          </a:p>
          <a:p>
            <a:r>
              <a:rPr lang="fi-FI" dirty="0"/>
              <a:t>The </a:t>
            </a:r>
            <a:r>
              <a:rPr lang="fi-FI" dirty="0" err="1"/>
              <a:t>investigation</a:t>
            </a:r>
            <a:r>
              <a:rPr lang="fi-FI" dirty="0"/>
              <a:t> </a:t>
            </a:r>
            <a:r>
              <a:rPr lang="fi-FI" dirty="0" err="1"/>
              <a:t>includes</a:t>
            </a:r>
            <a:r>
              <a:rPr lang="fi-FI" dirty="0"/>
              <a:t> </a:t>
            </a:r>
            <a:r>
              <a:rPr lang="fi-FI" dirty="0" err="1"/>
              <a:t>three</a:t>
            </a:r>
            <a:r>
              <a:rPr lang="fi-FI" dirty="0"/>
              <a:t> main </a:t>
            </a:r>
            <a:r>
              <a:rPr lang="fi-FI" dirty="0" err="1"/>
              <a:t>sections</a:t>
            </a:r>
            <a:r>
              <a:rPr lang="fi-FI" dirty="0"/>
              <a:t>: </a:t>
            </a:r>
          </a:p>
          <a:p>
            <a:pPr marL="0" indent="0">
              <a:buNone/>
            </a:pPr>
            <a:r>
              <a:rPr lang="fi-FI" sz="2400" b="1" dirty="0"/>
              <a:t>1) </a:t>
            </a:r>
            <a:r>
              <a:rPr lang="fi-FI" sz="2400" b="1" dirty="0" err="1"/>
              <a:t>Identification</a:t>
            </a:r>
            <a:r>
              <a:rPr lang="fi-FI" sz="2400" b="1" dirty="0"/>
              <a:t> and </a:t>
            </a:r>
            <a:r>
              <a:rPr lang="fi-FI" sz="2400" b="1" dirty="0" err="1"/>
              <a:t>evaluation</a:t>
            </a:r>
            <a:r>
              <a:rPr lang="fi-FI" sz="2400" b="1" dirty="0"/>
              <a:t> of </a:t>
            </a:r>
            <a:r>
              <a:rPr lang="fi-FI" sz="2400" b="1" dirty="0" err="1"/>
              <a:t>sources</a:t>
            </a:r>
            <a:r>
              <a:rPr lang="fi-FI" sz="2400" b="1" dirty="0"/>
              <a:t> (6 </a:t>
            </a:r>
            <a:r>
              <a:rPr lang="fi-FI" sz="2400" b="1" dirty="0" err="1"/>
              <a:t>marks</a:t>
            </a:r>
            <a:r>
              <a:rPr lang="fi-FI" sz="2400" b="1" dirty="0"/>
              <a:t>)</a:t>
            </a:r>
          </a:p>
          <a:p>
            <a:pPr marL="0" indent="0">
              <a:buNone/>
            </a:pPr>
            <a:r>
              <a:rPr lang="fi-FI" sz="2400" b="1" dirty="0"/>
              <a:t>2) </a:t>
            </a:r>
            <a:r>
              <a:rPr lang="fi-FI" sz="2400" b="1" dirty="0" err="1"/>
              <a:t>Investigation</a:t>
            </a:r>
            <a:r>
              <a:rPr lang="fi-FI" sz="2400" b="1" dirty="0"/>
              <a:t> (15 </a:t>
            </a:r>
            <a:r>
              <a:rPr lang="fi-FI" sz="2400" b="1" dirty="0" err="1"/>
              <a:t>marks</a:t>
            </a:r>
            <a:r>
              <a:rPr lang="fi-FI" sz="2400" b="1" dirty="0"/>
              <a:t>)</a:t>
            </a:r>
          </a:p>
          <a:p>
            <a:pPr marL="0" indent="0">
              <a:buNone/>
            </a:pPr>
            <a:r>
              <a:rPr lang="fi-FI" sz="2400" b="1" dirty="0"/>
              <a:t>3) </a:t>
            </a:r>
            <a:r>
              <a:rPr lang="fi-FI" sz="2400" b="1" dirty="0" err="1"/>
              <a:t>Reflection</a:t>
            </a:r>
            <a:r>
              <a:rPr lang="fi-FI" sz="2400" b="1" dirty="0"/>
              <a:t> (4 </a:t>
            </a:r>
            <a:r>
              <a:rPr lang="fi-FI" sz="2400" b="1" dirty="0" err="1"/>
              <a:t>marks</a:t>
            </a:r>
            <a:r>
              <a:rPr lang="fi-FI" sz="2400" b="1" dirty="0"/>
              <a:t>)</a:t>
            </a:r>
          </a:p>
          <a:p>
            <a:pPr marL="0" indent="0">
              <a:buNone/>
            </a:pPr>
            <a:r>
              <a:rPr lang="fi-FI" dirty="0"/>
              <a:t>+ The </a:t>
            </a:r>
            <a:r>
              <a:rPr lang="fi-FI" b="1" dirty="0" err="1"/>
              <a:t>bibliography</a:t>
            </a:r>
            <a:r>
              <a:rPr lang="fi-FI" b="1" dirty="0"/>
              <a:t> </a:t>
            </a:r>
            <a:r>
              <a:rPr lang="fi-FI" dirty="0"/>
              <a:t>(= an </a:t>
            </a:r>
            <a:r>
              <a:rPr lang="fi-FI" dirty="0" err="1"/>
              <a:t>alphabetically</a:t>
            </a:r>
            <a:r>
              <a:rPr lang="fi-FI" dirty="0"/>
              <a:t> </a:t>
            </a:r>
            <a:r>
              <a:rPr lang="fi-FI" dirty="0" err="1"/>
              <a:t>ordered</a:t>
            </a:r>
            <a:r>
              <a:rPr lang="fi-FI" dirty="0"/>
              <a:t> </a:t>
            </a:r>
            <a:r>
              <a:rPr lang="fi-FI" dirty="0" err="1"/>
              <a:t>list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used</a:t>
            </a:r>
            <a:r>
              <a:rPr lang="fi-FI" dirty="0"/>
              <a:t> </a:t>
            </a:r>
            <a:r>
              <a:rPr lang="fi-FI" dirty="0" err="1"/>
              <a:t>sources</a:t>
            </a:r>
            <a:r>
              <a:rPr lang="fi-FI" dirty="0"/>
              <a:t>) </a:t>
            </a:r>
            <a:r>
              <a:rPr lang="fi-FI" dirty="0" err="1"/>
              <a:t>should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inserted</a:t>
            </a:r>
            <a:r>
              <a:rPr lang="fi-FI" dirty="0"/>
              <a:t> 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end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paper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+ </a:t>
            </a:r>
            <a:r>
              <a:rPr lang="fi-FI" dirty="0" err="1"/>
              <a:t>possible</a:t>
            </a:r>
            <a:r>
              <a:rPr lang="fi-FI" dirty="0"/>
              <a:t> an appendix (</a:t>
            </a:r>
            <a:r>
              <a:rPr lang="fi-FI" dirty="0" err="1"/>
              <a:t>including</a:t>
            </a:r>
            <a:r>
              <a:rPr lang="fi-FI" dirty="0"/>
              <a:t> </a:t>
            </a:r>
            <a:r>
              <a:rPr lang="fi-FI" dirty="0" err="1"/>
              <a:t>maps</a:t>
            </a:r>
            <a:r>
              <a:rPr lang="fi-FI" dirty="0"/>
              <a:t>, </a:t>
            </a:r>
            <a:r>
              <a:rPr lang="fi-FI" dirty="0" err="1"/>
              <a:t>statistics</a:t>
            </a:r>
            <a:r>
              <a:rPr lang="fi-FI" dirty="0"/>
              <a:t>, </a:t>
            </a:r>
            <a:r>
              <a:rPr lang="fi-FI" dirty="0" err="1"/>
              <a:t>pictures</a:t>
            </a:r>
            <a:r>
              <a:rPr lang="fi-FI" dirty="0"/>
              <a:t> etc.) </a:t>
            </a:r>
            <a:r>
              <a:rPr lang="fi-FI" dirty="0" err="1"/>
              <a:t>if</a:t>
            </a:r>
            <a:r>
              <a:rPr lang="fi-FI" dirty="0"/>
              <a:t> </a:t>
            </a:r>
            <a:r>
              <a:rPr lang="fi-FI" dirty="0" err="1"/>
              <a:t>needed</a:t>
            </a:r>
            <a:endParaRPr lang="fi-FI" dirty="0"/>
          </a:p>
          <a:p>
            <a:pPr marL="0" indent="0">
              <a:buNone/>
            </a:pPr>
            <a:endParaRPr lang="fi-FI" sz="2400" b="1" dirty="0"/>
          </a:p>
          <a:p>
            <a:pPr marL="0" indent="0">
              <a:buNone/>
            </a:pPr>
            <a:endParaRPr lang="fi-FI" sz="2400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57839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61A2B1C7-94CC-4B9B-849D-BBCB5752D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Common</a:t>
            </a:r>
            <a:r>
              <a:rPr lang="fi-FI" dirty="0"/>
              <a:t> </a:t>
            </a:r>
            <a:r>
              <a:rPr lang="fi-FI" dirty="0" err="1"/>
              <a:t>problems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section</a:t>
            </a:r>
            <a:r>
              <a:rPr lang="fi-FI" dirty="0"/>
              <a:t> B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8B724C4A-4380-484B-AE63-8469F3EF92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Too</a:t>
            </a:r>
            <a:r>
              <a:rPr lang="fi-FI" dirty="0"/>
              <a:t> </a:t>
            </a:r>
            <a:r>
              <a:rPr lang="fi-FI" dirty="0" err="1"/>
              <a:t>much</a:t>
            </a:r>
            <a:r>
              <a:rPr lang="fi-FI" dirty="0"/>
              <a:t> </a:t>
            </a:r>
            <a:r>
              <a:rPr lang="fi-FI" dirty="0" err="1"/>
              <a:t>narrative</a:t>
            </a:r>
            <a:endParaRPr lang="fi-FI" dirty="0"/>
          </a:p>
          <a:p>
            <a:r>
              <a:rPr lang="fi-FI" dirty="0" err="1"/>
              <a:t>Poor</a:t>
            </a:r>
            <a:r>
              <a:rPr lang="fi-FI" dirty="0"/>
              <a:t> </a:t>
            </a:r>
            <a:r>
              <a:rPr lang="fi-FI" dirty="0" err="1"/>
              <a:t>referending</a:t>
            </a:r>
            <a:r>
              <a:rPr lang="fi-FI" dirty="0"/>
              <a:t> of </a:t>
            </a:r>
            <a:r>
              <a:rPr lang="fi-FI" dirty="0" err="1"/>
              <a:t>sources</a:t>
            </a:r>
            <a:endParaRPr lang="fi-FI" dirty="0"/>
          </a:p>
          <a:p>
            <a:r>
              <a:rPr lang="fi-FI" dirty="0"/>
              <a:t>Limited </a:t>
            </a:r>
            <a:r>
              <a:rPr lang="fi-FI" dirty="0" err="1"/>
              <a:t>awareness</a:t>
            </a:r>
            <a:r>
              <a:rPr lang="fi-FI" dirty="0"/>
              <a:t> of </a:t>
            </a:r>
            <a:r>
              <a:rPr lang="fi-FI" dirty="0" err="1"/>
              <a:t>different</a:t>
            </a:r>
            <a:r>
              <a:rPr lang="fi-FI" dirty="0"/>
              <a:t> </a:t>
            </a:r>
            <a:r>
              <a:rPr lang="fi-FI" dirty="0" err="1"/>
              <a:t>positions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perspectives</a:t>
            </a:r>
            <a:endParaRPr lang="fi-FI" dirty="0"/>
          </a:p>
          <a:p>
            <a:r>
              <a:rPr lang="fi-FI" dirty="0" err="1"/>
              <a:t>Listing</a:t>
            </a:r>
            <a:r>
              <a:rPr lang="fi-FI" dirty="0"/>
              <a:t> of </a:t>
            </a:r>
            <a:r>
              <a:rPr lang="fi-FI" dirty="0" err="1"/>
              <a:t>evidence</a:t>
            </a:r>
            <a:r>
              <a:rPr lang="fi-FI" dirty="0"/>
              <a:t> </a:t>
            </a:r>
            <a:r>
              <a:rPr lang="fi-FI" dirty="0" err="1"/>
              <a:t>instead</a:t>
            </a:r>
            <a:r>
              <a:rPr lang="fi-FI" dirty="0"/>
              <a:t> of </a:t>
            </a:r>
            <a:r>
              <a:rPr lang="fi-FI" dirty="0" err="1"/>
              <a:t>integrating</a:t>
            </a:r>
            <a:r>
              <a:rPr lang="fi-FI" dirty="0"/>
              <a:t> </a:t>
            </a:r>
            <a:r>
              <a:rPr lang="fi-FI" dirty="0" err="1"/>
              <a:t>analysis</a:t>
            </a:r>
            <a:r>
              <a:rPr lang="fi-FI" dirty="0"/>
              <a:t> and </a:t>
            </a:r>
            <a:r>
              <a:rPr lang="fi-FI" dirty="0" err="1"/>
              <a:t>evidence</a:t>
            </a:r>
            <a:endParaRPr lang="fi-FI" dirty="0"/>
          </a:p>
          <a:p>
            <a:r>
              <a:rPr lang="fi-FI" dirty="0" err="1"/>
              <a:t>Overuse</a:t>
            </a:r>
            <a:r>
              <a:rPr lang="fi-FI" dirty="0"/>
              <a:t> of </a:t>
            </a:r>
            <a:r>
              <a:rPr lang="fi-FI" dirty="0" err="1"/>
              <a:t>quotations</a:t>
            </a:r>
            <a:endParaRPr lang="fi-FI" dirty="0"/>
          </a:p>
          <a:p>
            <a:r>
              <a:rPr lang="fi-FI" dirty="0" err="1"/>
              <a:t>Plagiarism</a:t>
            </a:r>
            <a:endParaRPr lang="fi-FI" dirty="0"/>
          </a:p>
          <a:p>
            <a:r>
              <a:rPr lang="fi-FI" dirty="0" err="1"/>
              <a:t>Poor</a:t>
            </a:r>
            <a:r>
              <a:rPr lang="fi-FI" dirty="0"/>
              <a:t> </a:t>
            </a:r>
            <a:r>
              <a:rPr lang="fi-FI" dirty="0" err="1"/>
              <a:t>organization</a:t>
            </a:r>
            <a:r>
              <a:rPr lang="fi-FI" dirty="0"/>
              <a:t> and </a:t>
            </a:r>
            <a:r>
              <a:rPr lang="fi-FI" dirty="0" err="1"/>
              <a:t>arguments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difficult</a:t>
            </a:r>
            <a:r>
              <a:rPr lang="fi-FI" dirty="0"/>
              <a:t> to </a:t>
            </a:r>
            <a:r>
              <a:rPr lang="fi-FI" dirty="0" err="1"/>
              <a:t>follow</a:t>
            </a:r>
            <a:endParaRPr lang="fi-FI" dirty="0"/>
          </a:p>
          <a:p>
            <a:r>
              <a:rPr lang="fi-FI" dirty="0" err="1"/>
              <a:t>Few</a:t>
            </a:r>
            <a:r>
              <a:rPr lang="fi-FI" dirty="0"/>
              <a:t> </a:t>
            </a:r>
            <a:r>
              <a:rPr lang="fi-FI" dirty="0" err="1"/>
              <a:t>connections</a:t>
            </a:r>
            <a:r>
              <a:rPr lang="fi-FI" dirty="0"/>
              <a:t> to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question</a:t>
            </a:r>
            <a:r>
              <a:rPr lang="fi-FI" dirty="0"/>
              <a:t> and </a:t>
            </a:r>
            <a:r>
              <a:rPr lang="fi-FI" dirty="0" err="1"/>
              <a:t>purpose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investigation</a:t>
            </a:r>
            <a:endParaRPr lang="fi-FI" dirty="0"/>
          </a:p>
          <a:p>
            <a:r>
              <a:rPr lang="fi-FI" dirty="0" err="1"/>
              <a:t>Conclusions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evidence</a:t>
            </a:r>
            <a:r>
              <a:rPr lang="fi-FI" dirty="0"/>
              <a:t> </a:t>
            </a:r>
            <a:r>
              <a:rPr lang="fi-FI" dirty="0" err="1"/>
              <a:t>based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52287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5D0DAA-1D32-427B-9C9F-3ADB9B7D5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Footnotes</a:t>
            </a:r>
            <a:r>
              <a:rPr lang="fi-FI" dirty="0"/>
              <a:t>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67C148A-A34B-4F6F-8B71-FB66DB6369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lvl="1" indent="0">
              <a:buNone/>
            </a:pPr>
            <a:r>
              <a:rPr lang="fi-FI" dirty="0" err="1"/>
              <a:t>According</a:t>
            </a:r>
            <a:r>
              <a:rPr lang="fi-FI" dirty="0"/>
              <a:t> to Black &amp; </a:t>
            </a:r>
            <a:r>
              <a:rPr lang="fi-FI" dirty="0" err="1"/>
              <a:t>MacRaild</a:t>
            </a:r>
            <a:r>
              <a:rPr lang="fi-FI" dirty="0"/>
              <a:t>, </a:t>
            </a:r>
            <a:r>
              <a:rPr lang="fi-FI" i="1" dirty="0" err="1"/>
              <a:t>Studying</a:t>
            </a:r>
            <a:r>
              <a:rPr lang="fi-FI" i="1" dirty="0"/>
              <a:t> </a:t>
            </a:r>
            <a:r>
              <a:rPr lang="fi-FI" i="1" dirty="0" err="1"/>
              <a:t>History</a:t>
            </a:r>
            <a:r>
              <a:rPr lang="fi-FI" i="1" dirty="0"/>
              <a:t>, </a:t>
            </a:r>
            <a:r>
              <a:rPr lang="fi-FI" dirty="0"/>
              <a:t>192:</a:t>
            </a:r>
          </a:p>
          <a:p>
            <a:pPr marL="0" indent="0">
              <a:buNone/>
            </a:pPr>
            <a:r>
              <a:rPr lang="fi-FI" dirty="0"/>
              <a:t>FOOTNOTES…</a:t>
            </a:r>
          </a:p>
          <a:p>
            <a:r>
              <a:rPr lang="fi-FI" dirty="0"/>
              <a:t>”</a:t>
            </a:r>
            <a:r>
              <a:rPr lang="fi-FI" dirty="0" err="1"/>
              <a:t>are</a:t>
            </a:r>
            <a:r>
              <a:rPr lang="fi-FI" dirty="0"/>
              <a:t> a </a:t>
            </a:r>
            <a:r>
              <a:rPr lang="fi-FI" dirty="0" err="1"/>
              <a:t>matter</a:t>
            </a:r>
            <a:r>
              <a:rPr lang="fi-FI" dirty="0"/>
              <a:t> of </a:t>
            </a:r>
            <a:r>
              <a:rPr lang="fi-FI" dirty="0" err="1"/>
              <a:t>courtesy</a:t>
            </a:r>
            <a:r>
              <a:rPr lang="fi-FI" dirty="0"/>
              <a:t> to </a:t>
            </a:r>
            <a:r>
              <a:rPr lang="fi-FI" dirty="0" err="1"/>
              <a:t>those</a:t>
            </a:r>
            <a:r>
              <a:rPr lang="fi-FI" dirty="0"/>
              <a:t> </a:t>
            </a:r>
            <a:r>
              <a:rPr lang="fi-FI" dirty="0" err="1"/>
              <a:t>whose</a:t>
            </a:r>
            <a:r>
              <a:rPr lang="fi-FI" dirty="0"/>
              <a:t> </a:t>
            </a:r>
            <a:r>
              <a:rPr lang="fi-FI" i="1" dirty="0" err="1"/>
              <a:t>facts</a:t>
            </a:r>
            <a:r>
              <a:rPr lang="fi-FI" i="1" dirty="0"/>
              <a:t>, </a:t>
            </a:r>
            <a:r>
              <a:rPr lang="fi-FI" i="1" dirty="0" err="1"/>
              <a:t>figures</a:t>
            </a:r>
            <a:r>
              <a:rPr lang="fi-FI" i="1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i="1" dirty="0" err="1"/>
              <a:t>ideas</a:t>
            </a:r>
            <a:r>
              <a:rPr lang="fi-FI" i="1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used</a:t>
            </a:r>
            <a:r>
              <a:rPr lang="fi-FI" dirty="0"/>
              <a:t> to </a:t>
            </a:r>
            <a:r>
              <a:rPr lang="fi-FI" dirty="0" err="1"/>
              <a:t>write</a:t>
            </a:r>
            <a:r>
              <a:rPr lang="fi-FI" dirty="0"/>
              <a:t> a </a:t>
            </a:r>
            <a:r>
              <a:rPr lang="fi-FI" dirty="0" err="1"/>
              <a:t>particular</a:t>
            </a:r>
            <a:r>
              <a:rPr lang="fi-FI" dirty="0"/>
              <a:t> </a:t>
            </a:r>
            <a:r>
              <a:rPr lang="fi-FI" dirty="0" err="1"/>
              <a:t>sentence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paragraph</a:t>
            </a:r>
            <a:r>
              <a:rPr lang="fi-FI" dirty="0"/>
              <a:t>.”</a:t>
            </a:r>
          </a:p>
          <a:p>
            <a:r>
              <a:rPr lang="fi-FI" dirty="0"/>
              <a:t>”</a:t>
            </a:r>
            <a:r>
              <a:rPr lang="fi-FI" dirty="0" err="1"/>
              <a:t>prevent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text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being</a:t>
            </a:r>
            <a:r>
              <a:rPr lang="fi-FI" dirty="0"/>
              <a:t> </a:t>
            </a:r>
            <a:r>
              <a:rPr lang="fi-FI" dirty="0" err="1"/>
              <a:t>cluttered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book</a:t>
            </a:r>
            <a:r>
              <a:rPr lang="fi-FI" dirty="0"/>
              <a:t> </a:t>
            </a:r>
            <a:r>
              <a:rPr lang="fi-FI" dirty="0" err="1"/>
              <a:t>titles</a:t>
            </a:r>
            <a:r>
              <a:rPr lang="fi-FI" dirty="0"/>
              <a:t> and </a:t>
            </a:r>
            <a:r>
              <a:rPr lang="fi-FI" dirty="0" err="1"/>
              <a:t>page</a:t>
            </a:r>
            <a:r>
              <a:rPr lang="fi-FI" dirty="0"/>
              <a:t> </a:t>
            </a:r>
            <a:r>
              <a:rPr lang="fi-FI" dirty="0" err="1"/>
              <a:t>numbers</a:t>
            </a:r>
            <a:r>
              <a:rPr lang="fi-FI" dirty="0"/>
              <a:t>, etc.”</a:t>
            </a:r>
          </a:p>
          <a:p>
            <a:r>
              <a:rPr lang="fi-FI" dirty="0"/>
              <a:t>”</a:t>
            </a:r>
            <a:r>
              <a:rPr lang="fi-FI" dirty="0" err="1"/>
              <a:t>protect</a:t>
            </a:r>
            <a:r>
              <a:rPr lang="fi-FI" dirty="0"/>
              <a:t> </a:t>
            </a:r>
            <a:r>
              <a:rPr lang="fi-FI" dirty="0" err="1"/>
              <a:t>students</a:t>
            </a:r>
            <a:r>
              <a:rPr lang="fi-FI" dirty="0"/>
              <a:t> </a:t>
            </a:r>
            <a:r>
              <a:rPr lang="fi-FI" dirty="0" err="1"/>
              <a:t>againts</a:t>
            </a:r>
            <a:r>
              <a:rPr lang="fi-FI" dirty="0"/>
              <a:t> </a:t>
            </a:r>
            <a:r>
              <a:rPr lang="fi-FI" dirty="0" err="1"/>
              <a:t>charges</a:t>
            </a:r>
            <a:r>
              <a:rPr lang="fi-FI" dirty="0"/>
              <a:t> of </a:t>
            </a:r>
            <a:r>
              <a:rPr lang="fi-FI" dirty="0" err="1"/>
              <a:t>plagiarism</a:t>
            </a:r>
            <a:r>
              <a:rPr lang="fi-FI" dirty="0"/>
              <a:t> – </a:t>
            </a:r>
            <a:r>
              <a:rPr lang="fi-FI" dirty="0" err="1"/>
              <a:t>if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cite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sources</a:t>
            </a:r>
            <a:r>
              <a:rPr lang="fi-FI" dirty="0"/>
              <a:t>,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effictively</a:t>
            </a:r>
            <a:r>
              <a:rPr lang="fi-FI" dirty="0"/>
              <a:t> </a:t>
            </a:r>
            <a:r>
              <a:rPr lang="fi-FI" dirty="0" err="1"/>
              <a:t>passing</a:t>
            </a:r>
            <a:r>
              <a:rPr lang="fi-FI" dirty="0"/>
              <a:t> </a:t>
            </a:r>
            <a:r>
              <a:rPr lang="fi-FI" dirty="0" err="1"/>
              <a:t>off</a:t>
            </a:r>
            <a:r>
              <a:rPr lang="fi-FI" dirty="0"/>
              <a:t> </a:t>
            </a:r>
            <a:r>
              <a:rPr lang="fi-FI" dirty="0" err="1"/>
              <a:t>someone</a:t>
            </a:r>
            <a:r>
              <a:rPr lang="fi-FI" dirty="0"/>
              <a:t> </a:t>
            </a:r>
            <a:r>
              <a:rPr lang="fi-FI" dirty="0" err="1"/>
              <a:t>else’s</a:t>
            </a:r>
            <a:r>
              <a:rPr lang="fi-FI" dirty="0"/>
              <a:t> </a:t>
            </a:r>
            <a:r>
              <a:rPr lang="fi-FI" dirty="0" err="1"/>
              <a:t>work</a:t>
            </a:r>
            <a:r>
              <a:rPr lang="fi-FI" dirty="0"/>
              <a:t> as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own</a:t>
            </a:r>
            <a:r>
              <a:rPr lang="fi-FI" dirty="0"/>
              <a:t>. </a:t>
            </a:r>
          </a:p>
          <a:p>
            <a:endParaRPr lang="fi-FI" dirty="0">
              <a:sym typeface="Wingdings" panose="05000000000000000000" pitchFamily="2" charset="2"/>
            </a:endParaRPr>
          </a:p>
          <a:p>
            <a:r>
              <a:rPr lang="fi-FI">
                <a:sym typeface="Wingdings" panose="05000000000000000000" pitchFamily="2" charset="2"/>
              </a:rPr>
              <a:t>”--</a:t>
            </a:r>
            <a:r>
              <a:rPr lang="fi-FI"/>
              <a:t> </a:t>
            </a:r>
            <a:r>
              <a:rPr lang="fi-FI" dirty="0"/>
              <a:t>it is </a:t>
            </a:r>
            <a:r>
              <a:rPr lang="fi-FI" dirty="0" err="1"/>
              <a:t>vital</a:t>
            </a:r>
            <a:r>
              <a:rPr lang="fi-FI" dirty="0"/>
              <a:t> - for </a:t>
            </a:r>
            <a:r>
              <a:rPr lang="fi-FI" dirty="0" err="1"/>
              <a:t>reasons</a:t>
            </a:r>
            <a:r>
              <a:rPr lang="fi-FI" dirty="0"/>
              <a:t> of </a:t>
            </a:r>
            <a:r>
              <a:rPr lang="fi-FI" dirty="0" err="1"/>
              <a:t>fairness</a:t>
            </a:r>
            <a:r>
              <a:rPr lang="fi-FI" dirty="0"/>
              <a:t>, </a:t>
            </a:r>
            <a:r>
              <a:rPr lang="fi-FI" dirty="0" err="1"/>
              <a:t>academic</a:t>
            </a:r>
            <a:r>
              <a:rPr lang="fi-FI" dirty="0"/>
              <a:t> </a:t>
            </a:r>
            <a:r>
              <a:rPr lang="fi-FI" dirty="0" err="1"/>
              <a:t>professionalism</a:t>
            </a:r>
            <a:r>
              <a:rPr lang="fi-FI" dirty="0"/>
              <a:t> and </a:t>
            </a:r>
            <a:r>
              <a:rPr lang="fi-FI" dirty="0" err="1"/>
              <a:t>personal</a:t>
            </a:r>
            <a:r>
              <a:rPr lang="fi-FI" dirty="0"/>
              <a:t> 	</a:t>
            </a:r>
            <a:r>
              <a:rPr lang="fi-FI" dirty="0" err="1"/>
              <a:t>development</a:t>
            </a:r>
            <a:r>
              <a:rPr lang="fi-FI" dirty="0"/>
              <a:t> –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learn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art</a:t>
            </a:r>
            <a:r>
              <a:rPr lang="fi-FI" dirty="0"/>
              <a:t> of </a:t>
            </a:r>
            <a:r>
              <a:rPr lang="fi-FI" dirty="0" err="1"/>
              <a:t>footnoting</a:t>
            </a:r>
            <a:r>
              <a:rPr lang="fi-FI" dirty="0"/>
              <a:t>”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>
                <a:hlinkClick r:id="rId2"/>
              </a:rPr>
              <a:t>http://www.chicagomanualofstyle.org/tools_citationguide/citation-guide-1.html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845171B-D002-4D1A-AD1E-D2E985494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100141" y="6135808"/>
            <a:ext cx="91858" cy="365125"/>
          </a:xfrm>
        </p:spPr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80087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F99A25-F618-43D2-8C23-DC94FD0AF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Section</a:t>
            </a:r>
            <a:r>
              <a:rPr lang="fi-FI" dirty="0"/>
              <a:t> C: </a:t>
            </a:r>
            <a:r>
              <a:rPr lang="fi-FI" dirty="0" err="1"/>
              <a:t>Reflection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EEB37F-16F5-48C2-AF28-7467FAC460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err="1"/>
              <a:t>Approximately</a:t>
            </a:r>
            <a:r>
              <a:rPr lang="fi-FI" dirty="0"/>
              <a:t> 400 </a:t>
            </a:r>
            <a:r>
              <a:rPr lang="fi-FI" dirty="0" err="1"/>
              <a:t>words</a:t>
            </a:r>
            <a:r>
              <a:rPr lang="fi-FI" dirty="0"/>
              <a:t>/ Max 4 </a:t>
            </a:r>
            <a:r>
              <a:rPr lang="fi-FI" dirty="0" err="1"/>
              <a:t>marks</a:t>
            </a:r>
            <a:endParaRPr lang="fi-FI" dirty="0"/>
          </a:p>
          <a:p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did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investigation</a:t>
            </a:r>
            <a:r>
              <a:rPr lang="fi-FI" dirty="0"/>
              <a:t> </a:t>
            </a:r>
            <a:r>
              <a:rPr lang="fi-FI" dirty="0" err="1"/>
              <a:t>reveal</a:t>
            </a:r>
            <a:r>
              <a:rPr lang="fi-FI" dirty="0"/>
              <a:t> to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i="1" dirty="0" err="1"/>
              <a:t>methods</a:t>
            </a:r>
            <a:r>
              <a:rPr lang="fi-FI" dirty="0"/>
              <a:t> </a:t>
            </a:r>
            <a:r>
              <a:rPr lang="fi-FI" dirty="0" err="1"/>
              <a:t>used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historians</a:t>
            </a:r>
            <a:r>
              <a:rPr lang="fi-FI" dirty="0"/>
              <a:t> and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i="1" dirty="0" err="1"/>
              <a:t>challenges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face</a:t>
            </a:r>
            <a:r>
              <a:rPr lang="fi-FI" dirty="0"/>
              <a:t> </a:t>
            </a:r>
            <a:r>
              <a:rPr lang="fi-FI" dirty="0" err="1"/>
              <a:t>when</a:t>
            </a:r>
            <a:r>
              <a:rPr lang="fi-FI" dirty="0"/>
              <a:t> </a:t>
            </a:r>
            <a:r>
              <a:rPr lang="fi-FI" dirty="0" err="1"/>
              <a:t>investigating</a:t>
            </a:r>
            <a:r>
              <a:rPr lang="fi-FI" dirty="0"/>
              <a:t> </a:t>
            </a:r>
            <a:r>
              <a:rPr lang="fi-FI" dirty="0" err="1"/>
              <a:t>topics</a:t>
            </a:r>
            <a:r>
              <a:rPr lang="fi-FI" dirty="0"/>
              <a:t> </a:t>
            </a:r>
            <a:r>
              <a:rPr lang="fi-FI" dirty="0" err="1"/>
              <a:t>like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own</a:t>
            </a:r>
            <a:r>
              <a:rPr lang="fi-FI" dirty="0"/>
              <a:t>? </a:t>
            </a: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	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reflection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i="1" dirty="0" err="1">
                <a:sym typeface="Wingdings" panose="05000000000000000000" pitchFamily="2" charset="2"/>
              </a:rPr>
              <a:t>should</a:t>
            </a:r>
            <a:r>
              <a:rPr lang="fi-FI" i="1" dirty="0">
                <a:sym typeface="Wingdings" panose="05000000000000000000" pitchFamily="2" charset="2"/>
              </a:rPr>
              <a:t> </a:t>
            </a:r>
            <a:r>
              <a:rPr lang="fi-FI" i="1" dirty="0" err="1">
                <a:sym typeface="Wingdings" panose="05000000000000000000" pitchFamily="2" charset="2"/>
              </a:rPr>
              <a:t>be</a:t>
            </a:r>
            <a:r>
              <a:rPr lang="fi-FI" i="1" dirty="0">
                <a:sym typeface="Wingdings" panose="05000000000000000000" pitchFamily="2" charset="2"/>
              </a:rPr>
              <a:t> </a:t>
            </a:r>
            <a:r>
              <a:rPr lang="fi-FI" i="1" dirty="0" err="1">
                <a:sym typeface="Wingdings" panose="05000000000000000000" pitchFamily="2" charset="2"/>
              </a:rPr>
              <a:t>focused</a:t>
            </a:r>
            <a:r>
              <a:rPr lang="fi-FI" i="1" dirty="0">
                <a:sym typeface="Wingdings" panose="05000000000000000000" pitchFamily="2" charset="2"/>
              </a:rPr>
              <a:t> </a:t>
            </a:r>
            <a:r>
              <a:rPr lang="fi-FI" i="1" dirty="0" err="1">
                <a:sym typeface="Wingdings" panose="05000000000000000000" pitchFamily="2" charset="2"/>
              </a:rPr>
              <a:t>specifically</a:t>
            </a:r>
            <a:r>
              <a:rPr lang="fi-FI" i="1" dirty="0">
                <a:sym typeface="Wingdings" panose="05000000000000000000" pitchFamily="2" charset="2"/>
              </a:rPr>
              <a:t> on </a:t>
            </a:r>
            <a:r>
              <a:rPr lang="fi-FI" i="1" dirty="0" err="1">
                <a:sym typeface="Wingdings" panose="05000000000000000000" pitchFamily="2" charset="2"/>
              </a:rPr>
              <a:t>the</a:t>
            </a:r>
            <a:r>
              <a:rPr lang="fi-FI" i="1" dirty="0">
                <a:sym typeface="Wingdings" panose="05000000000000000000" pitchFamily="2" charset="2"/>
              </a:rPr>
              <a:t> </a:t>
            </a:r>
            <a:r>
              <a:rPr lang="fi-FI" i="1" dirty="0" err="1">
                <a:sym typeface="Wingdings" panose="05000000000000000000" pitchFamily="2" charset="2"/>
              </a:rPr>
              <a:t>nature</a:t>
            </a:r>
            <a:r>
              <a:rPr lang="fi-FI" i="1" dirty="0">
                <a:sym typeface="Wingdings" panose="05000000000000000000" pitchFamily="2" charset="2"/>
              </a:rPr>
              <a:t> of </a:t>
            </a:r>
            <a:r>
              <a:rPr lang="fi-FI" i="1" dirty="0" err="1">
                <a:sym typeface="Wingdings" panose="05000000000000000000" pitchFamily="2" charset="2"/>
              </a:rPr>
              <a:t>your</a:t>
            </a:r>
            <a:r>
              <a:rPr lang="fi-FI" i="1" dirty="0">
                <a:sym typeface="Wingdings" panose="05000000000000000000" pitchFamily="2" charset="2"/>
              </a:rPr>
              <a:t> </a:t>
            </a:r>
            <a:r>
              <a:rPr lang="fi-FI" i="1" dirty="0" err="1">
                <a:sym typeface="Wingdings" panose="05000000000000000000" pitchFamily="2" charset="2"/>
              </a:rPr>
              <a:t>topic</a:t>
            </a:r>
            <a:r>
              <a:rPr lang="fi-FI" i="1" dirty="0">
                <a:sym typeface="Wingdings" panose="05000000000000000000" pitchFamily="2" charset="2"/>
              </a:rPr>
              <a:t> 	and/</a:t>
            </a:r>
            <a:r>
              <a:rPr lang="fi-FI" i="1" dirty="0" err="1">
                <a:sym typeface="Wingdings" panose="05000000000000000000" pitchFamily="2" charset="2"/>
              </a:rPr>
              <a:t>or</a:t>
            </a:r>
            <a:r>
              <a:rPr lang="fi-FI" i="1" dirty="0">
                <a:sym typeface="Wingdings" panose="05000000000000000000" pitchFamily="2" charset="2"/>
              </a:rPr>
              <a:t> </a:t>
            </a:r>
            <a:r>
              <a:rPr lang="fi-FI" i="1" dirty="0" err="1">
                <a:sym typeface="Wingdings" panose="05000000000000000000" pitchFamily="2" charset="2"/>
              </a:rPr>
              <a:t>the</a:t>
            </a:r>
            <a:r>
              <a:rPr lang="fi-FI" i="1" dirty="0">
                <a:sym typeface="Wingdings" panose="05000000000000000000" pitchFamily="2" charset="2"/>
              </a:rPr>
              <a:t> </a:t>
            </a:r>
            <a:r>
              <a:rPr lang="fi-FI" i="1" dirty="0" err="1">
                <a:sym typeface="Wingdings" panose="05000000000000000000" pitchFamily="2" charset="2"/>
              </a:rPr>
              <a:t>kind</a:t>
            </a:r>
            <a:r>
              <a:rPr lang="fi-FI" i="1" dirty="0">
                <a:sym typeface="Wingdings" panose="05000000000000000000" pitchFamily="2" charset="2"/>
              </a:rPr>
              <a:t> of </a:t>
            </a:r>
            <a:r>
              <a:rPr lang="fi-FI" i="1" dirty="0" err="1">
                <a:sym typeface="Wingdings" panose="05000000000000000000" pitchFamily="2" charset="2"/>
              </a:rPr>
              <a:t>investigation</a:t>
            </a:r>
            <a:r>
              <a:rPr lang="fi-FI" i="1" dirty="0">
                <a:sym typeface="Wingdings" panose="05000000000000000000" pitchFamily="2" charset="2"/>
              </a:rPr>
              <a:t> </a:t>
            </a:r>
            <a:r>
              <a:rPr lang="fi-FI" i="1" dirty="0" err="1">
                <a:sym typeface="Wingdings" panose="05000000000000000000" pitchFamily="2" charset="2"/>
              </a:rPr>
              <a:t>you</a:t>
            </a:r>
            <a:r>
              <a:rPr lang="fi-FI" i="1" dirty="0">
                <a:sym typeface="Wingdings" panose="05000000000000000000" pitchFamily="2" charset="2"/>
              </a:rPr>
              <a:t> </a:t>
            </a:r>
            <a:r>
              <a:rPr lang="fi-FI" i="1" dirty="0" err="1">
                <a:sym typeface="Wingdings" panose="05000000000000000000" pitchFamily="2" charset="2"/>
              </a:rPr>
              <a:t>undertook</a:t>
            </a:r>
            <a:endParaRPr lang="fi-FI" i="1" dirty="0">
              <a:sym typeface="Wingdings" panose="05000000000000000000" pitchFamily="2" charset="2"/>
            </a:endParaRPr>
          </a:p>
          <a:p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should</a:t>
            </a:r>
            <a:r>
              <a:rPr lang="fi-FI" dirty="0"/>
              <a:t> </a:t>
            </a:r>
            <a:r>
              <a:rPr lang="fi-FI" dirty="0" err="1"/>
              <a:t>give</a:t>
            </a:r>
            <a:r>
              <a:rPr lang="fi-FI" dirty="0"/>
              <a:t> </a:t>
            </a:r>
            <a:r>
              <a:rPr lang="fi-FI" dirty="0" err="1"/>
              <a:t>considerable</a:t>
            </a:r>
            <a:r>
              <a:rPr lang="fi-FI" dirty="0"/>
              <a:t> </a:t>
            </a:r>
            <a:r>
              <a:rPr lang="fi-FI" dirty="0" err="1"/>
              <a:t>thought</a:t>
            </a:r>
            <a:r>
              <a:rPr lang="fi-FI" dirty="0"/>
              <a:t> to </a:t>
            </a: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learned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history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investigation</a:t>
            </a:r>
            <a:endParaRPr lang="fi-FI" dirty="0"/>
          </a:p>
          <a:p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should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i="1" dirty="0"/>
              <a:t>a </a:t>
            </a:r>
            <a:r>
              <a:rPr lang="fi-FI" i="1" dirty="0" err="1"/>
              <a:t>clear</a:t>
            </a:r>
            <a:r>
              <a:rPr lang="fi-FI" i="1" dirty="0"/>
              <a:t> </a:t>
            </a:r>
            <a:r>
              <a:rPr lang="fi-FI" i="1" dirty="0" err="1"/>
              <a:t>connection</a:t>
            </a:r>
            <a:r>
              <a:rPr lang="fi-FI" i="1" dirty="0"/>
              <a:t> </a:t>
            </a:r>
            <a:r>
              <a:rPr lang="fi-FI" i="1" dirty="0" err="1"/>
              <a:t>between</a:t>
            </a:r>
            <a:r>
              <a:rPr lang="fi-FI" i="1" dirty="0"/>
              <a:t> </a:t>
            </a:r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nature</a:t>
            </a:r>
            <a:r>
              <a:rPr lang="fi-FI" i="1" dirty="0"/>
              <a:t> of </a:t>
            </a:r>
            <a:r>
              <a:rPr lang="fi-FI" i="1" dirty="0" err="1"/>
              <a:t>history</a:t>
            </a:r>
            <a:r>
              <a:rPr lang="fi-FI" i="1" dirty="0"/>
              <a:t> as a </a:t>
            </a:r>
            <a:r>
              <a:rPr lang="fi-FI" i="1" dirty="0" err="1"/>
              <a:t>way</a:t>
            </a:r>
            <a:r>
              <a:rPr lang="fi-FI" i="1" dirty="0"/>
              <a:t> of </a:t>
            </a:r>
            <a:r>
              <a:rPr lang="fi-FI" i="1" dirty="0" err="1"/>
              <a:t>thinking</a:t>
            </a:r>
            <a:r>
              <a:rPr lang="fi-FI" i="1" dirty="0"/>
              <a:t> and </a:t>
            </a:r>
            <a:r>
              <a:rPr lang="fi-FI" i="1" dirty="0" err="1"/>
              <a:t>your</a:t>
            </a:r>
            <a:r>
              <a:rPr lang="fi-FI" i="1" dirty="0"/>
              <a:t> </a:t>
            </a:r>
            <a:r>
              <a:rPr lang="fi-FI" i="1" dirty="0" err="1"/>
              <a:t>own</a:t>
            </a:r>
            <a:r>
              <a:rPr lang="fi-FI" i="1" dirty="0"/>
              <a:t> </a:t>
            </a:r>
            <a:r>
              <a:rPr lang="fi-FI" i="1" dirty="0" err="1"/>
              <a:t>investigation</a:t>
            </a:r>
            <a:r>
              <a:rPr lang="fi-FI" i="1" dirty="0"/>
              <a:t> </a:t>
            </a:r>
          </a:p>
          <a:p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section</a:t>
            </a:r>
            <a:r>
              <a:rPr lang="fi-FI" dirty="0"/>
              <a:t> </a:t>
            </a:r>
            <a:r>
              <a:rPr lang="fi-FI" dirty="0" err="1"/>
              <a:t>has</a:t>
            </a:r>
            <a:r>
              <a:rPr lang="fi-FI" dirty="0"/>
              <a:t> </a:t>
            </a:r>
            <a:r>
              <a:rPr lang="fi-FI" dirty="0" err="1"/>
              <a:t>connection</a:t>
            </a:r>
            <a:r>
              <a:rPr lang="fi-FI" dirty="0"/>
              <a:t> to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b="1" dirty="0"/>
              <a:t>TOK </a:t>
            </a:r>
            <a:r>
              <a:rPr lang="fi-FI" b="1" dirty="0" err="1"/>
              <a:t>studies</a:t>
            </a:r>
            <a:endParaRPr lang="fi-FI" b="1" dirty="0"/>
          </a:p>
          <a:p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find</a:t>
            </a:r>
            <a:r>
              <a:rPr lang="fi-FI" dirty="0"/>
              <a:t> </a:t>
            </a:r>
            <a:r>
              <a:rPr lang="fi-FI" b="1" dirty="0" err="1"/>
              <a:t>useful</a:t>
            </a:r>
            <a:r>
              <a:rPr lang="fi-FI" b="1" dirty="0"/>
              <a:t> </a:t>
            </a:r>
            <a:r>
              <a:rPr lang="fi-FI" b="1" dirty="0" err="1"/>
              <a:t>questions</a:t>
            </a:r>
            <a:r>
              <a:rPr lang="fi-FI" b="1" dirty="0"/>
              <a:t> </a:t>
            </a:r>
            <a:r>
              <a:rPr lang="fi-FI" dirty="0"/>
              <a:t>to </a:t>
            </a:r>
            <a:r>
              <a:rPr lang="fi-FI" dirty="0" err="1"/>
              <a:t>consider</a:t>
            </a:r>
            <a:r>
              <a:rPr lang="fi-FI" dirty="0"/>
              <a:t> in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reflection</a:t>
            </a:r>
            <a:r>
              <a:rPr lang="fi-FI" dirty="0"/>
              <a:t> </a:t>
            </a:r>
            <a:r>
              <a:rPr lang="fi-FI" dirty="0" err="1"/>
              <a:t>section</a:t>
            </a:r>
            <a:r>
              <a:rPr lang="fi-FI" dirty="0"/>
              <a:t> </a:t>
            </a:r>
            <a:r>
              <a:rPr lang="fi-FI" b="1" dirty="0"/>
              <a:t>on </a:t>
            </a:r>
            <a:r>
              <a:rPr lang="fi-FI" b="1" dirty="0" err="1"/>
              <a:t>your</a:t>
            </a:r>
            <a:r>
              <a:rPr lang="fi-FI" b="1" dirty="0"/>
              <a:t> </a:t>
            </a:r>
            <a:r>
              <a:rPr lang="fi-FI" b="1" dirty="0" err="1"/>
              <a:t>textbook</a:t>
            </a:r>
            <a:r>
              <a:rPr lang="fi-FI" b="1" dirty="0"/>
              <a:t> ’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Move</a:t>
            </a:r>
            <a:r>
              <a:rPr lang="fi-FI" b="1" dirty="0"/>
              <a:t> to Global </a:t>
            </a:r>
            <a:r>
              <a:rPr lang="fi-FI" b="1" dirty="0" err="1"/>
              <a:t>War</a:t>
            </a:r>
            <a:r>
              <a:rPr lang="fi-FI" b="1" dirty="0"/>
              <a:t>’</a:t>
            </a:r>
            <a:r>
              <a:rPr lang="fi-FI" b="1" i="1" dirty="0"/>
              <a:t>, </a:t>
            </a:r>
            <a:r>
              <a:rPr lang="fi-FI" b="1" dirty="0" err="1"/>
              <a:t>pg</a:t>
            </a:r>
            <a:r>
              <a:rPr lang="fi-FI" b="1" dirty="0"/>
              <a:t> 245.</a:t>
            </a:r>
            <a:r>
              <a:rPr lang="fi-FI" b="1" i="1" dirty="0"/>
              <a:t> </a:t>
            </a:r>
            <a:endParaRPr lang="fi-FI" b="1" dirty="0"/>
          </a:p>
          <a:p>
            <a:endParaRPr lang="fi-FI" i="1" dirty="0"/>
          </a:p>
          <a:p>
            <a:pPr marL="0" indent="0">
              <a:buNone/>
            </a:pPr>
            <a:endParaRPr lang="fi-FI" i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3684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791B2D2D-1F74-44A3-BA5C-D46E9349A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Common</a:t>
            </a:r>
            <a:r>
              <a:rPr lang="fi-FI" dirty="0"/>
              <a:t> </a:t>
            </a:r>
            <a:r>
              <a:rPr lang="fi-FI" dirty="0" err="1"/>
              <a:t>problems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section</a:t>
            </a:r>
            <a:r>
              <a:rPr lang="fi-FI"/>
              <a:t> C</a:t>
            </a:r>
            <a:endParaRPr lang="fi-FI" dirty="0"/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D9937F61-62B9-4C26-83D3-969ECF1937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Limited </a:t>
            </a:r>
            <a:r>
              <a:rPr lang="fi-FI" dirty="0" err="1"/>
              <a:t>understanding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nature</a:t>
            </a:r>
            <a:r>
              <a:rPr lang="fi-FI" dirty="0"/>
              <a:t> of </a:t>
            </a:r>
            <a:r>
              <a:rPr lang="fi-FI" dirty="0" err="1"/>
              <a:t>history</a:t>
            </a:r>
            <a:r>
              <a:rPr lang="fi-FI" dirty="0"/>
              <a:t> and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challenges</a:t>
            </a:r>
            <a:r>
              <a:rPr lang="fi-FI" dirty="0"/>
              <a:t> </a:t>
            </a:r>
            <a:r>
              <a:rPr lang="fi-FI" dirty="0" err="1"/>
              <a:t>facing</a:t>
            </a:r>
            <a:r>
              <a:rPr lang="fi-FI" dirty="0"/>
              <a:t> </a:t>
            </a:r>
            <a:r>
              <a:rPr lang="fi-FI" dirty="0" err="1"/>
              <a:t>historians</a:t>
            </a:r>
            <a:endParaRPr lang="fi-FI" dirty="0"/>
          </a:p>
          <a:p>
            <a:r>
              <a:rPr lang="fi-FI" dirty="0"/>
              <a:t>Limited </a:t>
            </a:r>
            <a:r>
              <a:rPr lang="fi-FI" dirty="0" err="1"/>
              <a:t>understanding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methods</a:t>
            </a:r>
            <a:r>
              <a:rPr lang="fi-FI" dirty="0"/>
              <a:t> </a:t>
            </a:r>
            <a:r>
              <a:rPr lang="fi-FI" dirty="0" err="1"/>
              <a:t>historians</a:t>
            </a:r>
            <a:r>
              <a:rPr lang="fi-FI" dirty="0"/>
              <a:t> </a:t>
            </a:r>
            <a:r>
              <a:rPr lang="fi-FI" dirty="0" err="1"/>
              <a:t>use</a:t>
            </a:r>
            <a:r>
              <a:rPr lang="fi-FI" dirty="0"/>
              <a:t> to </a:t>
            </a:r>
            <a:r>
              <a:rPr lang="fi-FI" dirty="0" err="1"/>
              <a:t>examine</a:t>
            </a:r>
            <a:r>
              <a:rPr lang="fi-FI" dirty="0"/>
              <a:t> and </a:t>
            </a:r>
            <a:r>
              <a:rPr lang="fi-FI" dirty="0" err="1"/>
              <a:t>study</a:t>
            </a:r>
            <a:r>
              <a:rPr lang="fi-FI" dirty="0"/>
              <a:t> </a:t>
            </a:r>
            <a:r>
              <a:rPr lang="fi-FI" dirty="0" err="1"/>
              <a:t>history</a:t>
            </a:r>
            <a:endParaRPr lang="fi-FI" dirty="0"/>
          </a:p>
          <a:p>
            <a:r>
              <a:rPr lang="fi-FI" dirty="0" err="1"/>
              <a:t>Poorly</a:t>
            </a:r>
            <a:r>
              <a:rPr lang="fi-FI" dirty="0"/>
              <a:t> </a:t>
            </a:r>
            <a:r>
              <a:rPr lang="fi-FI" dirty="0" err="1"/>
              <a:t>focused</a:t>
            </a:r>
            <a:r>
              <a:rPr lang="fi-FI" dirty="0"/>
              <a:t> on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challenges</a:t>
            </a:r>
            <a:r>
              <a:rPr lang="fi-FI" dirty="0"/>
              <a:t> </a:t>
            </a:r>
            <a:r>
              <a:rPr lang="fi-FI" dirty="0" err="1"/>
              <a:t>specific</a:t>
            </a:r>
            <a:r>
              <a:rPr lang="fi-FI" dirty="0"/>
              <a:t> to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student’s</a:t>
            </a:r>
            <a:r>
              <a:rPr lang="fi-FI" dirty="0"/>
              <a:t> </a:t>
            </a:r>
            <a:r>
              <a:rPr lang="fi-FI" dirty="0" err="1"/>
              <a:t>topic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1295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6D8A95-C7D2-4246-A349-583C3BE2E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 </a:t>
            </a:r>
            <a:r>
              <a:rPr lang="fi-FI" dirty="0" err="1"/>
              <a:t>research</a:t>
            </a:r>
            <a:r>
              <a:rPr lang="fi-FI" dirty="0"/>
              <a:t> </a:t>
            </a:r>
            <a:r>
              <a:rPr lang="fi-FI" dirty="0" err="1"/>
              <a:t>question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5214D9-3AF0-4C42-9F7E-4BC9562479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The </a:t>
            </a:r>
            <a:r>
              <a:rPr lang="fi-FI" dirty="0" err="1"/>
              <a:t>question</a:t>
            </a:r>
            <a:r>
              <a:rPr lang="fi-FI" dirty="0"/>
              <a:t> </a:t>
            </a:r>
            <a:r>
              <a:rPr lang="fi-FI" dirty="0" err="1"/>
              <a:t>should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:</a:t>
            </a:r>
          </a:p>
          <a:p>
            <a:r>
              <a:rPr lang="fi-FI" dirty="0"/>
              <a:t>1) </a:t>
            </a:r>
            <a:r>
              <a:rPr lang="fi-FI" b="1" dirty="0" err="1"/>
              <a:t>researchable</a:t>
            </a:r>
            <a:endParaRPr lang="fi-FI" b="1" dirty="0"/>
          </a:p>
          <a:p>
            <a:pPr marL="0" indent="0">
              <a:buNone/>
            </a:pPr>
            <a:r>
              <a:rPr lang="fi-FI" dirty="0"/>
              <a:t>	- an </a:t>
            </a:r>
            <a:r>
              <a:rPr lang="fi-FI" dirty="0" err="1"/>
              <a:t>adequate</a:t>
            </a:r>
            <a:r>
              <a:rPr lang="fi-FI" dirty="0"/>
              <a:t> </a:t>
            </a:r>
            <a:r>
              <a:rPr lang="fi-FI" dirty="0" err="1"/>
              <a:t>variety</a:t>
            </a:r>
            <a:r>
              <a:rPr lang="fi-FI" dirty="0"/>
              <a:t> and </a:t>
            </a:r>
            <a:r>
              <a:rPr lang="fi-FI" dirty="0" err="1"/>
              <a:t>availibility</a:t>
            </a:r>
            <a:r>
              <a:rPr lang="fi-FI" dirty="0"/>
              <a:t> of </a:t>
            </a:r>
            <a:r>
              <a:rPr lang="fi-FI" dirty="0" err="1"/>
              <a:t>resources</a:t>
            </a:r>
            <a:r>
              <a:rPr lang="fi-FI" dirty="0"/>
              <a:t> </a:t>
            </a:r>
            <a:r>
              <a:rPr lang="fi-FI" dirty="0" err="1"/>
              <a:t>related</a:t>
            </a:r>
            <a:r>
              <a:rPr lang="fi-FI" dirty="0"/>
              <a:t> to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topic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	-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sources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readable</a:t>
            </a:r>
            <a:r>
              <a:rPr lang="fi-FI" dirty="0"/>
              <a:t>, </a:t>
            </a:r>
            <a:r>
              <a:rPr lang="fi-FI" dirty="0" err="1"/>
              <a:t>available</a:t>
            </a:r>
            <a:r>
              <a:rPr lang="fi-FI" dirty="0"/>
              <a:t> and in a </a:t>
            </a:r>
            <a:r>
              <a:rPr lang="fi-FI" dirty="0" err="1"/>
              <a:t>language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is </a:t>
            </a:r>
            <a:r>
              <a:rPr lang="fi-FI" dirty="0" err="1"/>
              <a:t>accessible</a:t>
            </a:r>
            <a:endParaRPr lang="fi-FI" dirty="0"/>
          </a:p>
          <a:p>
            <a:r>
              <a:rPr lang="fi-FI" dirty="0"/>
              <a:t>2) </a:t>
            </a:r>
            <a:r>
              <a:rPr lang="fi-FI" b="1" dirty="0" err="1"/>
              <a:t>focused</a:t>
            </a:r>
            <a:endParaRPr lang="fi-FI" b="1" dirty="0"/>
          </a:p>
          <a:p>
            <a:pPr marL="0" indent="0">
              <a:buNone/>
            </a:pPr>
            <a:r>
              <a:rPr lang="fi-FI" dirty="0"/>
              <a:t>	- </a:t>
            </a:r>
            <a:r>
              <a:rPr lang="fi-FI" dirty="0" err="1"/>
              <a:t>only</a:t>
            </a:r>
            <a:r>
              <a:rPr lang="fi-FI" dirty="0"/>
              <a:t> 2200 </a:t>
            </a:r>
            <a:r>
              <a:rPr lang="fi-FI" dirty="0" err="1"/>
              <a:t>words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	- </a:t>
            </a:r>
            <a:r>
              <a:rPr lang="fi-FI" dirty="0" err="1"/>
              <a:t>too</a:t>
            </a:r>
            <a:r>
              <a:rPr lang="fi-FI" dirty="0"/>
              <a:t> </a:t>
            </a:r>
            <a:r>
              <a:rPr lang="fi-FI" dirty="0" err="1"/>
              <a:t>broad</a:t>
            </a:r>
            <a:r>
              <a:rPr lang="fi-FI" dirty="0"/>
              <a:t> </a:t>
            </a:r>
            <a:r>
              <a:rPr lang="fi-FI" dirty="0" err="1"/>
              <a:t>question</a:t>
            </a:r>
            <a:r>
              <a:rPr lang="fi-FI" dirty="0"/>
              <a:t> </a:t>
            </a:r>
            <a:r>
              <a:rPr lang="fi-FI" dirty="0" err="1"/>
              <a:t>make</a:t>
            </a:r>
            <a:r>
              <a:rPr lang="fi-FI" dirty="0"/>
              <a:t> it </a:t>
            </a:r>
            <a:r>
              <a:rPr lang="fi-FI" dirty="0" err="1"/>
              <a:t>difficult</a:t>
            </a:r>
            <a:r>
              <a:rPr lang="fi-FI" dirty="0"/>
              <a:t> to </a:t>
            </a:r>
            <a:r>
              <a:rPr lang="fi-FI" dirty="0" err="1"/>
              <a:t>manage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number</a:t>
            </a:r>
            <a:r>
              <a:rPr lang="fi-FI" dirty="0"/>
              <a:t> of </a:t>
            </a:r>
            <a:r>
              <a:rPr lang="fi-FI" dirty="0" err="1"/>
              <a:t>sources</a:t>
            </a:r>
            <a:r>
              <a:rPr lang="fi-FI" dirty="0"/>
              <a:t> 	</a:t>
            </a:r>
            <a:r>
              <a:rPr lang="fi-FI" dirty="0" err="1"/>
              <a:t>needed</a:t>
            </a:r>
            <a:r>
              <a:rPr lang="fi-FI" dirty="0"/>
              <a:t> to </a:t>
            </a:r>
            <a:r>
              <a:rPr lang="fi-FI" dirty="0" err="1"/>
              <a:t>adequately</a:t>
            </a:r>
            <a:r>
              <a:rPr lang="fi-FI" dirty="0"/>
              <a:t> </a:t>
            </a:r>
            <a:r>
              <a:rPr lang="fi-FI" dirty="0" err="1"/>
              <a:t>address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topic</a:t>
            </a:r>
            <a:r>
              <a:rPr lang="fi-FI" dirty="0"/>
              <a:t>  </a:t>
            </a:r>
          </a:p>
          <a:p>
            <a:r>
              <a:rPr lang="fi-FI" dirty="0"/>
              <a:t>3) </a:t>
            </a:r>
            <a:r>
              <a:rPr lang="fi-FI" b="1" dirty="0" err="1"/>
              <a:t>engaging</a:t>
            </a:r>
            <a:endParaRPr lang="fi-FI" b="1" dirty="0"/>
          </a:p>
          <a:p>
            <a:pPr marL="0" indent="0">
              <a:buNone/>
            </a:pPr>
            <a:r>
              <a:rPr lang="fi-FI" b="1" dirty="0"/>
              <a:t>	- </a:t>
            </a:r>
            <a:r>
              <a:rPr lang="fi-FI" dirty="0" err="1"/>
              <a:t>try</a:t>
            </a:r>
            <a:r>
              <a:rPr lang="fi-FI" dirty="0"/>
              <a:t> to </a:t>
            </a:r>
            <a:r>
              <a:rPr lang="fi-FI" dirty="0" err="1"/>
              <a:t>find</a:t>
            </a:r>
            <a:r>
              <a:rPr lang="fi-FI" dirty="0"/>
              <a:t> </a:t>
            </a:r>
            <a:r>
              <a:rPr lang="fi-FI" dirty="0" err="1"/>
              <a:t>interesting</a:t>
            </a:r>
            <a:r>
              <a:rPr lang="fi-FI" dirty="0"/>
              <a:t>, </a:t>
            </a:r>
            <a:r>
              <a:rPr lang="fi-FI" dirty="0" err="1"/>
              <a:t>controversial</a:t>
            </a:r>
            <a:r>
              <a:rPr lang="fi-FI" dirty="0"/>
              <a:t> and </a:t>
            </a:r>
            <a:r>
              <a:rPr lang="fi-FI" dirty="0" err="1"/>
              <a:t>enough</a:t>
            </a:r>
            <a:r>
              <a:rPr lang="fi-FI" dirty="0"/>
              <a:t> </a:t>
            </a:r>
            <a:r>
              <a:rPr lang="fi-FI" dirty="0" err="1"/>
              <a:t>challenging</a:t>
            </a:r>
            <a:r>
              <a:rPr lang="fi-FI" dirty="0"/>
              <a:t> </a:t>
            </a:r>
            <a:r>
              <a:rPr lang="fi-FI" dirty="0" err="1"/>
              <a:t>topic</a:t>
            </a:r>
            <a:r>
              <a:rPr lang="fi-FI" dirty="0"/>
              <a:t> ; no 	</a:t>
            </a:r>
            <a:r>
              <a:rPr lang="fi-FI" dirty="0" err="1"/>
              <a:t>questions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obvious</a:t>
            </a:r>
            <a:r>
              <a:rPr lang="fi-FI" dirty="0"/>
              <a:t> </a:t>
            </a:r>
            <a:r>
              <a:rPr lang="fi-FI" dirty="0" err="1"/>
              <a:t>answers</a:t>
            </a:r>
            <a:r>
              <a:rPr lang="fi-FI" dirty="0"/>
              <a:t> 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03500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0E0B5D8F-2196-40FD-AA9D-70441C08FA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2838434"/>
              </p:ext>
            </p:extLst>
          </p:nvPr>
        </p:nvGraphicFramePr>
        <p:xfrm>
          <a:off x="1987824" y="1198294"/>
          <a:ext cx="9475306" cy="5196866"/>
        </p:xfrm>
        <a:graphic>
          <a:graphicData uri="http://schemas.openxmlformats.org/drawingml/2006/table">
            <a:tbl>
              <a:tblPr/>
              <a:tblGrid>
                <a:gridCol w="2597152">
                  <a:extLst>
                    <a:ext uri="{9D8B030D-6E8A-4147-A177-3AD203B41FA5}">
                      <a16:colId xmlns:a16="http://schemas.microsoft.com/office/drawing/2014/main" val="795021110"/>
                    </a:ext>
                  </a:extLst>
                </a:gridCol>
                <a:gridCol w="2637523">
                  <a:extLst>
                    <a:ext uri="{9D8B030D-6E8A-4147-A177-3AD203B41FA5}">
                      <a16:colId xmlns:a16="http://schemas.microsoft.com/office/drawing/2014/main" val="3825376474"/>
                    </a:ext>
                  </a:extLst>
                </a:gridCol>
                <a:gridCol w="1977373">
                  <a:extLst>
                    <a:ext uri="{9D8B030D-6E8A-4147-A177-3AD203B41FA5}">
                      <a16:colId xmlns:a16="http://schemas.microsoft.com/office/drawing/2014/main" val="911121172"/>
                    </a:ext>
                  </a:extLst>
                </a:gridCol>
                <a:gridCol w="2263258">
                  <a:extLst>
                    <a:ext uri="{9D8B030D-6E8A-4147-A177-3AD203B41FA5}">
                      <a16:colId xmlns:a16="http://schemas.microsoft.com/office/drawing/2014/main" val="2196505051"/>
                    </a:ext>
                  </a:extLst>
                </a:gridCol>
              </a:tblGrid>
              <a:tr h="1018994">
                <a:tc>
                  <a:txBody>
                    <a:bodyPr/>
                    <a:lstStyle/>
                    <a:p>
                      <a:r>
                        <a:rPr lang="fi-FI" dirty="0" err="1"/>
                        <a:t>Section</a:t>
                      </a:r>
                      <a:endParaRPr lang="fi-F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dirty="0" err="1"/>
                        <a:t>Suggested</a:t>
                      </a:r>
                      <a:r>
                        <a:rPr lang="fi-FI" dirty="0"/>
                        <a:t> </a:t>
                      </a:r>
                      <a:r>
                        <a:rPr lang="fi-FI" dirty="0" err="1"/>
                        <a:t>word</a:t>
                      </a:r>
                      <a:r>
                        <a:rPr lang="fi-FI" dirty="0"/>
                        <a:t> </a:t>
                      </a:r>
                      <a:r>
                        <a:rPr lang="fi-FI" dirty="0" err="1"/>
                        <a:t>allocation</a:t>
                      </a:r>
                      <a:endParaRPr lang="fi-F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dirty="0" err="1"/>
                        <a:t>Associated</a:t>
                      </a:r>
                      <a:r>
                        <a:rPr lang="fi-FI" dirty="0"/>
                        <a:t> </a:t>
                      </a:r>
                      <a:r>
                        <a:rPr lang="fi-FI" dirty="0" err="1"/>
                        <a:t>assessment</a:t>
                      </a:r>
                      <a:r>
                        <a:rPr lang="fi-FI" dirty="0"/>
                        <a:t> </a:t>
                      </a:r>
                      <a:r>
                        <a:rPr lang="fi-FI" dirty="0" err="1"/>
                        <a:t>criteria</a:t>
                      </a:r>
                      <a:endParaRPr lang="fi-F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/>
                        <a:t>Marks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8730879"/>
                  </a:ext>
                </a:extLst>
              </a:tr>
              <a:tr h="1630390">
                <a:tc>
                  <a:txBody>
                    <a:bodyPr/>
                    <a:lstStyle/>
                    <a:p>
                      <a:r>
                        <a:rPr lang="en-US"/>
                        <a:t>1. Identification and evaluation of sources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/>
                        <a:t>500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A. Identification and evaluation of sources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/>
                        <a:t>6 marks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316196"/>
                  </a:ext>
                </a:extLst>
              </a:tr>
              <a:tr h="407597">
                <a:tc>
                  <a:txBody>
                    <a:bodyPr/>
                    <a:lstStyle/>
                    <a:p>
                      <a:r>
                        <a:rPr lang="fi-FI"/>
                        <a:t>2. Investigation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/>
                        <a:t>1,300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/>
                        <a:t>B. Investigation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/>
                        <a:t>15 marks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4616552"/>
                  </a:ext>
                </a:extLst>
              </a:tr>
              <a:tr h="713295">
                <a:tc>
                  <a:txBody>
                    <a:bodyPr/>
                    <a:lstStyle/>
                    <a:p>
                      <a:r>
                        <a:rPr lang="fi-FI"/>
                        <a:t>3. Reflection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/>
                        <a:t>400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/>
                        <a:t>C. Reflection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/>
                        <a:t>4 marks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5846679"/>
                  </a:ext>
                </a:extLst>
              </a:tr>
              <a:tr h="713295">
                <a:tc>
                  <a:txBody>
                    <a:bodyPr/>
                    <a:lstStyle/>
                    <a:p>
                      <a:r>
                        <a:rPr lang="fi-FI"/>
                        <a:t>Bibliography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/>
                        <a:t>Not applicable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/>
                        <a:t>Not applicable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/>
                        <a:t>Not applicable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6893846"/>
                  </a:ext>
                </a:extLst>
              </a:tr>
              <a:tr h="713295">
                <a:tc>
                  <a:txBody>
                    <a:bodyPr/>
                    <a:lstStyle/>
                    <a:p>
                      <a:r>
                        <a:rPr lang="fi-FI" b="1"/>
                        <a:t>Total (maximum word limit)</a:t>
                      </a:r>
                      <a:r>
                        <a:rPr lang="fi-FI"/>
                        <a:t>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b="1"/>
                        <a:t>2,200 words</a:t>
                      </a:r>
                      <a:r>
                        <a:rPr lang="fi-FI"/>
                        <a:t>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fi-FI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b="1" dirty="0"/>
                        <a:t>Total:25 </a:t>
                      </a:r>
                      <a:r>
                        <a:rPr lang="fi-FI" b="1" dirty="0" err="1"/>
                        <a:t>marks</a:t>
                      </a:r>
                      <a:r>
                        <a:rPr lang="fi-FI" dirty="0"/>
                        <a:t>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51819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4639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17F3B7-FE98-41D3-B563-6DD93DAA1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Tips</a:t>
            </a:r>
            <a:r>
              <a:rPr lang="fi-FI" dirty="0"/>
              <a:t> for </a:t>
            </a:r>
            <a:r>
              <a:rPr lang="fi-FI" dirty="0" err="1"/>
              <a:t>formulating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research</a:t>
            </a:r>
            <a:r>
              <a:rPr lang="fi-FI" dirty="0"/>
              <a:t> </a:t>
            </a:r>
            <a:r>
              <a:rPr lang="fi-FI" dirty="0" err="1"/>
              <a:t>question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AC8B2AE-294C-48F3-83F1-E98AA6370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Use </a:t>
            </a:r>
            <a:r>
              <a:rPr lang="fi-FI" dirty="0" err="1"/>
              <a:t>key</a:t>
            </a:r>
            <a:r>
              <a:rPr lang="fi-FI" dirty="0"/>
              <a:t> </a:t>
            </a:r>
            <a:r>
              <a:rPr lang="fi-FI" dirty="0" err="1"/>
              <a:t>concepts</a:t>
            </a:r>
            <a:r>
              <a:rPr lang="fi-FI" dirty="0"/>
              <a:t> to </a:t>
            </a:r>
            <a:r>
              <a:rPr lang="fi-FI" dirty="0" err="1"/>
              <a:t>formulate</a:t>
            </a:r>
            <a:r>
              <a:rPr lang="fi-FI" dirty="0"/>
              <a:t> a </a:t>
            </a:r>
            <a:r>
              <a:rPr lang="fi-FI" dirty="0" err="1"/>
              <a:t>good</a:t>
            </a:r>
            <a:r>
              <a:rPr lang="fi-FI" dirty="0"/>
              <a:t> </a:t>
            </a:r>
            <a:r>
              <a:rPr lang="fi-FI" dirty="0" err="1"/>
              <a:t>question</a:t>
            </a:r>
            <a:r>
              <a:rPr lang="fi-FI" dirty="0"/>
              <a:t>:</a:t>
            </a:r>
          </a:p>
          <a:p>
            <a:pPr marL="0" indent="0">
              <a:buNone/>
            </a:pPr>
            <a:r>
              <a:rPr lang="fi-FI" b="1" dirty="0" err="1"/>
              <a:t>change</a:t>
            </a:r>
            <a:r>
              <a:rPr lang="fi-FI" b="1" dirty="0"/>
              <a:t>, </a:t>
            </a:r>
            <a:r>
              <a:rPr lang="fi-FI" b="1" dirty="0" err="1"/>
              <a:t>continuity</a:t>
            </a:r>
            <a:r>
              <a:rPr lang="fi-FI" b="1" dirty="0"/>
              <a:t>, </a:t>
            </a:r>
            <a:r>
              <a:rPr lang="fi-FI" b="1" dirty="0" err="1"/>
              <a:t>causation</a:t>
            </a:r>
            <a:r>
              <a:rPr lang="fi-FI" b="1" dirty="0"/>
              <a:t>, </a:t>
            </a:r>
            <a:r>
              <a:rPr lang="fi-FI" b="1" dirty="0" err="1"/>
              <a:t>consequence</a:t>
            </a:r>
            <a:r>
              <a:rPr lang="fi-FI" b="1" dirty="0"/>
              <a:t>, </a:t>
            </a:r>
            <a:r>
              <a:rPr lang="fi-FI" b="1" dirty="0" err="1"/>
              <a:t>significance</a:t>
            </a:r>
            <a:r>
              <a:rPr lang="fi-FI" b="1" dirty="0"/>
              <a:t>, </a:t>
            </a:r>
            <a:r>
              <a:rPr lang="fi-FI" b="1" dirty="0" err="1"/>
              <a:t>perpectives</a:t>
            </a:r>
            <a:endParaRPr lang="fi-FI" b="1" dirty="0"/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How </a:t>
            </a:r>
            <a:r>
              <a:rPr lang="fi-FI" dirty="0" err="1"/>
              <a:t>significant</a:t>
            </a:r>
            <a:r>
              <a:rPr lang="fi-FI" dirty="0"/>
              <a:t>/ </a:t>
            </a:r>
            <a:r>
              <a:rPr lang="fi-FI" dirty="0" err="1"/>
              <a:t>important</a:t>
            </a:r>
            <a:r>
              <a:rPr lang="fi-FI" dirty="0"/>
              <a:t>…</a:t>
            </a:r>
          </a:p>
          <a:p>
            <a:r>
              <a:rPr lang="fi-FI" dirty="0"/>
              <a:t>To </a:t>
            </a: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extent</a:t>
            </a:r>
            <a:r>
              <a:rPr lang="fi-FI" dirty="0"/>
              <a:t>…</a:t>
            </a:r>
          </a:p>
          <a:p>
            <a:r>
              <a:rPr lang="fi-FI" dirty="0"/>
              <a:t>In </a:t>
            </a: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ways</a:t>
            </a:r>
            <a:r>
              <a:rPr lang="fi-FI" dirty="0"/>
              <a:t>…</a:t>
            </a:r>
          </a:p>
          <a:p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main…</a:t>
            </a:r>
          </a:p>
          <a:p>
            <a:endParaRPr lang="fi-FI" dirty="0"/>
          </a:p>
          <a:p>
            <a:r>
              <a:rPr lang="fi-FI" dirty="0"/>
              <a:t>Be </a:t>
            </a:r>
            <a:r>
              <a:rPr lang="fi-FI" dirty="0" err="1"/>
              <a:t>aware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sources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use</a:t>
            </a:r>
            <a:r>
              <a:rPr lang="fi-FI" dirty="0"/>
              <a:t>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an </a:t>
            </a:r>
            <a:r>
              <a:rPr lang="fi-FI" dirty="0" err="1"/>
              <a:t>impact</a:t>
            </a:r>
            <a:r>
              <a:rPr lang="fi-FI" dirty="0"/>
              <a:t> on </a:t>
            </a:r>
            <a:r>
              <a:rPr lang="fi-FI" dirty="0" err="1"/>
              <a:t>your</a:t>
            </a:r>
            <a:r>
              <a:rPr lang="fi-FI" dirty="0"/>
              <a:t>  </a:t>
            </a:r>
            <a:r>
              <a:rPr lang="fi-FI" dirty="0" err="1"/>
              <a:t>research</a:t>
            </a:r>
            <a:r>
              <a:rPr lang="fi-FI" dirty="0"/>
              <a:t> </a:t>
            </a:r>
            <a:r>
              <a:rPr lang="fi-FI" dirty="0" err="1"/>
              <a:t>question</a:t>
            </a:r>
            <a:r>
              <a:rPr lang="fi-FI" dirty="0"/>
              <a:t> planning </a:t>
            </a:r>
          </a:p>
          <a:p>
            <a:pPr marL="0" indent="0">
              <a:buNone/>
            </a:pPr>
            <a:endParaRPr lang="fi-FI" b="1" i="1" dirty="0"/>
          </a:p>
          <a:p>
            <a:endParaRPr lang="fi-FI" dirty="0"/>
          </a:p>
          <a:p>
            <a:endParaRPr lang="fi-FI" i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80425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3EEF39-3A34-4CDE-ABA4-4F80D972D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Planning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investigation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9E340F-A227-451D-B06C-793D43045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err="1"/>
              <a:t>Study</a:t>
            </a:r>
            <a:r>
              <a:rPr lang="fi-FI" dirty="0"/>
              <a:t> ’</a:t>
            </a:r>
            <a:r>
              <a:rPr lang="fi-FI" dirty="0" err="1"/>
              <a:t>official</a:t>
            </a:r>
            <a:r>
              <a:rPr lang="fi-FI" dirty="0"/>
              <a:t>´ </a:t>
            </a:r>
            <a:r>
              <a:rPr lang="fi-FI" dirty="0" err="1"/>
              <a:t>instructions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IBO (a </a:t>
            </a:r>
            <a:r>
              <a:rPr lang="fi-FI" dirty="0" err="1"/>
              <a:t>link</a:t>
            </a:r>
            <a:r>
              <a:rPr lang="fi-FI" dirty="0"/>
              <a:t> on </a:t>
            </a:r>
            <a:r>
              <a:rPr lang="fi-FI" dirty="0" err="1"/>
              <a:t>our</a:t>
            </a:r>
            <a:r>
              <a:rPr lang="fi-FI" dirty="0"/>
              <a:t> </a:t>
            </a:r>
            <a:r>
              <a:rPr lang="fi-FI" dirty="0" err="1"/>
              <a:t>pedanet</a:t>
            </a:r>
            <a:r>
              <a:rPr lang="fi-FI" dirty="0"/>
              <a:t> </a:t>
            </a:r>
            <a:r>
              <a:rPr lang="fi-FI" dirty="0" err="1"/>
              <a:t>pages</a:t>
            </a:r>
            <a:r>
              <a:rPr lang="fi-FI" dirty="0"/>
              <a:t>) </a:t>
            </a:r>
          </a:p>
          <a:p>
            <a:r>
              <a:rPr lang="fi-FI" dirty="0"/>
              <a:t>Make a </a:t>
            </a:r>
            <a:r>
              <a:rPr lang="fi-FI" dirty="0" err="1"/>
              <a:t>plan</a:t>
            </a:r>
            <a:r>
              <a:rPr lang="fi-FI" dirty="0"/>
              <a:t> of </a:t>
            </a:r>
            <a:r>
              <a:rPr lang="fi-FI" dirty="0" err="1"/>
              <a:t>investigation</a:t>
            </a:r>
            <a:r>
              <a:rPr lang="fi-FI" dirty="0"/>
              <a:t> and a </a:t>
            </a:r>
            <a:r>
              <a:rPr lang="fi-FI" dirty="0" err="1"/>
              <a:t>timetable</a:t>
            </a:r>
            <a:endParaRPr lang="fi-FI" dirty="0"/>
          </a:p>
          <a:p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need</a:t>
            </a:r>
            <a:r>
              <a:rPr lang="fi-FI" dirty="0"/>
              <a:t> </a:t>
            </a:r>
            <a:r>
              <a:rPr lang="fi-FI" dirty="0" err="1"/>
              <a:t>backround</a:t>
            </a:r>
            <a:r>
              <a:rPr lang="fi-FI" dirty="0"/>
              <a:t> </a:t>
            </a:r>
            <a:r>
              <a:rPr lang="fi-FI" dirty="0" err="1"/>
              <a:t>knowledge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topic</a:t>
            </a:r>
            <a:r>
              <a:rPr lang="fi-FI" dirty="0"/>
              <a:t> – </a:t>
            </a:r>
            <a:r>
              <a:rPr lang="fi-FI" dirty="0" err="1"/>
              <a:t>find</a:t>
            </a:r>
            <a:r>
              <a:rPr lang="fi-FI" dirty="0"/>
              <a:t>, </a:t>
            </a:r>
            <a:r>
              <a:rPr lang="fi-FI" dirty="0" err="1"/>
              <a:t>read</a:t>
            </a:r>
            <a:r>
              <a:rPr lang="fi-FI" dirty="0"/>
              <a:t> and </a:t>
            </a:r>
            <a:r>
              <a:rPr lang="fi-FI" dirty="0" err="1"/>
              <a:t>think</a:t>
            </a:r>
            <a:r>
              <a:rPr lang="fi-FI" dirty="0"/>
              <a:t>!</a:t>
            </a:r>
          </a:p>
          <a:p>
            <a:r>
              <a:rPr lang="fi-FI" dirty="0" err="1"/>
              <a:t>Take</a:t>
            </a:r>
            <a:r>
              <a:rPr lang="fi-FI" dirty="0"/>
              <a:t> </a:t>
            </a:r>
            <a:r>
              <a:rPr lang="fi-FI" dirty="0" err="1"/>
              <a:t>good</a:t>
            </a:r>
            <a:r>
              <a:rPr lang="fi-FI" dirty="0"/>
              <a:t> </a:t>
            </a:r>
            <a:r>
              <a:rPr lang="fi-FI" dirty="0" err="1"/>
              <a:t>notes</a:t>
            </a:r>
            <a:r>
              <a:rPr lang="fi-FI" dirty="0"/>
              <a:t> </a:t>
            </a:r>
            <a:r>
              <a:rPr lang="fi-FI" i="1" dirty="0" err="1"/>
              <a:t>during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research</a:t>
            </a:r>
            <a:r>
              <a:rPr lang="fi-FI" dirty="0"/>
              <a:t> </a:t>
            </a:r>
            <a:r>
              <a:rPr lang="fi-FI" dirty="0" err="1"/>
              <a:t>stage</a:t>
            </a:r>
            <a:r>
              <a:rPr lang="fi-FI" dirty="0"/>
              <a:t> </a:t>
            </a:r>
            <a:r>
              <a:rPr lang="fi-FI" i="1" dirty="0" err="1"/>
              <a:t>already</a:t>
            </a:r>
            <a:r>
              <a:rPr lang="fi-FI" i="1" dirty="0"/>
              <a:t> </a:t>
            </a:r>
            <a:r>
              <a:rPr lang="fi-FI" i="1" dirty="0" err="1"/>
              <a:t>from</a:t>
            </a:r>
            <a:r>
              <a:rPr lang="fi-FI" i="1" dirty="0"/>
              <a:t> </a:t>
            </a:r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very</a:t>
            </a:r>
            <a:r>
              <a:rPr lang="fi-FI" i="1" dirty="0"/>
              <a:t> </a:t>
            </a:r>
            <a:r>
              <a:rPr lang="fi-FI" i="1" dirty="0" err="1"/>
              <a:t>beginning</a:t>
            </a:r>
            <a:r>
              <a:rPr lang="fi-FI" i="1" dirty="0"/>
              <a:t> of </a:t>
            </a:r>
            <a:r>
              <a:rPr lang="fi-FI" i="1" dirty="0" err="1"/>
              <a:t>the</a:t>
            </a:r>
            <a:r>
              <a:rPr lang="fi-FI" i="1" dirty="0"/>
              <a:t> </a:t>
            </a:r>
            <a:r>
              <a:rPr lang="fi-FI" i="1" dirty="0" err="1"/>
              <a:t>process</a:t>
            </a:r>
            <a:endParaRPr lang="fi-FI" i="1" dirty="0"/>
          </a:p>
          <a:p>
            <a:pPr marL="0" indent="0">
              <a:buNone/>
            </a:pPr>
            <a:r>
              <a:rPr lang="fi-FI" dirty="0"/>
              <a:t>	* </a:t>
            </a:r>
            <a:r>
              <a:rPr lang="fi-FI" dirty="0" err="1"/>
              <a:t>Record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bibliographic</a:t>
            </a:r>
            <a:r>
              <a:rPr lang="fi-FI" dirty="0"/>
              <a:t> </a:t>
            </a:r>
            <a:r>
              <a:rPr lang="fi-FI" dirty="0" err="1"/>
              <a:t>information</a:t>
            </a:r>
            <a:r>
              <a:rPr lang="fi-FI" dirty="0"/>
              <a:t> and </a:t>
            </a:r>
            <a:r>
              <a:rPr lang="fi-FI" dirty="0" err="1"/>
              <a:t>page</a:t>
            </a:r>
            <a:r>
              <a:rPr lang="fi-FI" dirty="0"/>
              <a:t> </a:t>
            </a:r>
            <a:r>
              <a:rPr lang="fi-FI" dirty="0" err="1"/>
              <a:t>numbers</a:t>
            </a:r>
            <a:r>
              <a:rPr lang="fi-FI" dirty="0"/>
              <a:t> </a:t>
            </a:r>
            <a:r>
              <a:rPr lang="fi-FI" dirty="0" err="1"/>
              <a:t>where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find</a:t>
            </a:r>
            <a:r>
              <a:rPr lang="fi-FI" dirty="0"/>
              <a:t> 	</a:t>
            </a:r>
            <a:r>
              <a:rPr lang="fi-FI" dirty="0" err="1"/>
              <a:t>important</a:t>
            </a:r>
            <a:r>
              <a:rPr lang="fi-FI" dirty="0"/>
              <a:t> </a:t>
            </a:r>
            <a:r>
              <a:rPr lang="fi-FI" dirty="0" err="1"/>
              <a:t>evidence</a:t>
            </a:r>
            <a:r>
              <a:rPr lang="fi-FI" dirty="0"/>
              <a:t> and </a:t>
            </a:r>
            <a:r>
              <a:rPr lang="fi-FI" dirty="0" err="1"/>
              <a:t>analysis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	* </a:t>
            </a:r>
            <a:r>
              <a:rPr lang="fi-FI" dirty="0" err="1"/>
              <a:t>Choose</a:t>
            </a:r>
            <a:r>
              <a:rPr lang="fi-FI" dirty="0"/>
              <a:t> a </a:t>
            </a:r>
            <a:r>
              <a:rPr lang="fi-FI" dirty="0" err="1"/>
              <a:t>format</a:t>
            </a:r>
            <a:r>
              <a:rPr lang="fi-FI" dirty="0"/>
              <a:t> for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bibliograpfy</a:t>
            </a:r>
            <a:r>
              <a:rPr lang="fi-FI" dirty="0"/>
              <a:t> and </a:t>
            </a:r>
            <a:r>
              <a:rPr lang="fi-FI" dirty="0" err="1"/>
              <a:t>footnotes</a:t>
            </a:r>
            <a:r>
              <a:rPr lang="fi-FI" dirty="0"/>
              <a:t> (</a:t>
            </a:r>
            <a:r>
              <a:rPr lang="fi-FI" dirty="0" err="1"/>
              <a:t>f.ex</a:t>
            </a:r>
            <a:r>
              <a:rPr lang="fi-FI" dirty="0"/>
              <a:t>. Chicago 	</a:t>
            </a:r>
            <a:r>
              <a:rPr lang="fi-FI" dirty="0" err="1"/>
              <a:t>Manual</a:t>
            </a:r>
            <a:r>
              <a:rPr lang="fi-FI" dirty="0"/>
              <a:t> 	Style)</a:t>
            </a:r>
          </a:p>
          <a:p>
            <a:r>
              <a:rPr lang="fi-FI" dirty="0"/>
              <a:t>”</a:t>
            </a:r>
            <a:r>
              <a:rPr lang="fi-FI" dirty="0" err="1"/>
              <a:t>Students</a:t>
            </a:r>
            <a:r>
              <a:rPr lang="fi-FI" dirty="0"/>
              <a:t> </a:t>
            </a:r>
            <a:r>
              <a:rPr lang="fi-FI" dirty="0" err="1"/>
              <a:t>who</a:t>
            </a:r>
            <a:r>
              <a:rPr lang="fi-FI" dirty="0"/>
              <a:t> </a:t>
            </a:r>
            <a:r>
              <a:rPr lang="fi-FI" dirty="0" err="1"/>
              <a:t>make</a:t>
            </a:r>
            <a:r>
              <a:rPr lang="fi-FI" dirty="0"/>
              <a:t> </a:t>
            </a:r>
            <a:r>
              <a:rPr lang="fi-FI" dirty="0" err="1"/>
              <a:t>their</a:t>
            </a:r>
            <a:r>
              <a:rPr lang="fi-FI" dirty="0"/>
              <a:t> </a:t>
            </a:r>
            <a:r>
              <a:rPr lang="fi-FI" dirty="0" err="1"/>
              <a:t>thinking</a:t>
            </a:r>
            <a:r>
              <a:rPr lang="fi-FI" dirty="0"/>
              <a:t> </a:t>
            </a:r>
            <a:r>
              <a:rPr lang="fi-FI" dirty="0" err="1"/>
              <a:t>visible</a:t>
            </a:r>
            <a:r>
              <a:rPr lang="fi-FI" dirty="0"/>
              <a:t> as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read</a:t>
            </a:r>
            <a:r>
              <a:rPr lang="fi-FI" dirty="0"/>
              <a:t>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a </a:t>
            </a:r>
            <a:r>
              <a:rPr lang="fi-FI" dirty="0" err="1"/>
              <a:t>easier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 </a:t>
            </a:r>
            <a:r>
              <a:rPr lang="fi-FI" dirty="0" err="1"/>
              <a:t>writing</a:t>
            </a:r>
            <a:r>
              <a:rPr lang="fi-FI" dirty="0"/>
              <a:t> </a:t>
            </a:r>
            <a:r>
              <a:rPr lang="fi-FI" dirty="0" err="1"/>
              <a:t>later</a:t>
            </a:r>
            <a:r>
              <a:rPr lang="fi-FI" dirty="0"/>
              <a:t> on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process</a:t>
            </a:r>
            <a:r>
              <a:rPr lang="fi-FI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1223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04EA71-1F49-4AB0-AB79-540991290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Section</a:t>
            </a:r>
            <a:r>
              <a:rPr lang="fi-FI" dirty="0"/>
              <a:t> A: </a:t>
            </a:r>
            <a:r>
              <a:rPr lang="fi-FI" dirty="0" err="1"/>
              <a:t>Identification</a:t>
            </a:r>
            <a:r>
              <a:rPr lang="fi-FI" dirty="0"/>
              <a:t> and </a:t>
            </a:r>
            <a:r>
              <a:rPr lang="fi-FI" dirty="0" err="1"/>
              <a:t>evaluation</a:t>
            </a:r>
            <a:r>
              <a:rPr lang="fi-FI" dirty="0"/>
              <a:t> of </a:t>
            </a:r>
            <a:r>
              <a:rPr lang="fi-FI" dirty="0" err="1"/>
              <a:t>sources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D1B4B4-B420-48F1-AECE-85038FB3B7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Worth 6 of </a:t>
            </a:r>
            <a:r>
              <a:rPr lang="fi-FI" dirty="0" err="1"/>
              <a:t>the</a:t>
            </a:r>
            <a:r>
              <a:rPr lang="fi-FI" dirty="0"/>
              <a:t> 25 </a:t>
            </a:r>
            <a:r>
              <a:rPr lang="fi-FI" dirty="0" err="1"/>
              <a:t>total</a:t>
            </a:r>
            <a:r>
              <a:rPr lang="fi-FI" dirty="0"/>
              <a:t> </a:t>
            </a:r>
            <a:r>
              <a:rPr lang="fi-FI" dirty="0" err="1"/>
              <a:t>marks</a:t>
            </a:r>
            <a:endParaRPr lang="fi-FI" dirty="0"/>
          </a:p>
          <a:p>
            <a:r>
              <a:rPr lang="fi-FI" dirty="0" err="1"/>
              <a:t>Recommendation</a:t>
            </a:r>
            <a:r>
              <a:rPr lang="fi-FI" dirty="0"/>
              <a:t>: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more</a:t>
            </a:r>
            <a:r>
              <a:rPr lang="fi-FI" dirty="0"/>
              <a:t> </a:t>
            </a:r>
            <a:r>
              <a:rPr lang="fi-FI" dirty="0" err="1"/>
              <a:t>than</a:t>
            </a:r>
            <a:r>
              <a:rPr lang="fi-FI" dirty="0"/>
              <a:t> 500 </a:t>
            </a:r>
            <a:r>
              <a:rPr lang="fi-FI" dirty="0" err="1"/>
              <a:t>words</a:t>
            </a:r>
            <a:endParaRPr lang="fi-FI" dirty="0"/>
          </a:p>
          <a:p>
            <a:r>
              <a:rPr lang="fi-FI" dirty="0"/>
              <a:t>Three </a:t>
            </a:r>
            <a:r>
              <a:rPr lang="fi-FI" dirty="0" err="1"/>
              <a:t>key</a:t>
            </a:r>
            <a:r>
              <a:rPr lang="fi-FI" dirty="0"/>
              <a:t> </a:t>
            </a:r>
            <a:r>
              <a:rPr lang="fi-FI" dirty="0" err="1"/>
              <a:t>aspects</a:t>
            </a:r>
            <a:r>
              <a:rPr lang="fi-FI" dirty="0"/>
              <a:t>:</a:t>
            </a:r>
          </a:p>
          <a:p>
            <a:r>
              <a:rPr lang="fi-FI" b="1" dirty="0"/>
              <a:t>1) </a:t>
            </a:r>
            <a:r>
              <a:rPr lang="fi-FI" b="1" dirty="0" err="1"/>
              <a:t>Clearly</a:t>
            </a:r>
            <a:r>
              <a:rPr lang="fi-FI" b="1" dirty="0"/>
              <a:t> </a:t>
            </a:r>
            <a:r>
              <a:rPr lang="fi-FI" b="1" dirty="0" err="1"/>
              <a:t>state</a:t>
            </a:r>
            <a:r>
              <a:rPr lang="fi-FI" b="1" dirty="0"/>
              <a:t>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topic</a:t>
            </a:r>
            <a:r>
              <a:rPr lang="fi-FI" b="1" dirty="0"/>
              <a:t> of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investigation</a:t>
            </a:r>
            <a:r>
              <a:rPr lang="fi-FI" b="1" dirty="0"/>
              <a:t> as a </a:t>
            </a:r>
            <a:r>
              <a:rPr lang="fi-FI" b="1" dirty="0" err="1"/>
              <a:t>question</a:t>
            </a:r>
            <a:endParaRPr lang="fi-FI" b="1" dirty="0"/>
          </a:p>
          <a:p>
            <a:r>
              <a:rPr lang="fi-FI" b="1" dirty="0"/>
              <a:t>2) A </a:t>
            </a:r>
            <a:r>
              <a:rPr lang="fi-FI" b="1" dirty="0" err="1"/>
              <a:t>brief</a:t>
            </a:r>
            <a:r>
              <a:rPr lang="fi-FI" b="1" dirty="0"/>
              <a:t> </a:t>
            </a:r>
            <a:r>
              <a:rPr lang="fi-FI" b="1" dirty="0" err="1"/>
              <a:t>explanation</a:t>
            </a:r>
            <a:r>
              <a:rPr lang="fi-FI" b="1" dirty="0"/>
              <a:t> of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u="sng" dirty="0" err="1"/>
              <a:t>two</a:t>
            </a:r>
            <a:r>
              <a:rPr lang="fi-FI" b="1" u="sng" dirty="0"/>
              <a:t> </a:t>
            </a:r>
            <a:r>
              <a:rPr lang="fi-FI" b="1" u="sng" dirty="0" err="1"/>
              <a:t>sources</a:t>
            </a:r>
            <a:r>
              <a:rPr lang="fi-FI" b="1" u="sng" dirty="0"/>
              <a:t> </a:t>
            </a:r>
            <a:r>
              <a:rPr lang="fi-FI" b="1" dirty="0" err="1"/>
              <a:t>you</a:t>
            </a:r>
            <a:r>
              <a:rPr lang="fi-FI" b="1" dirty="0"/>
              <a:t> </a:t>
            </a:r>
            <a:r>
              <a:rPr lang="fi-FI" b="1" dirty="0" err="1"/>
              <a:t>have</a:t>
            </a:r>
            <a:r>
              <a:rPr lang="fi-FI" b="1" dirty="0"/>
              <a:t> </a:t>
            </a:r>
            <a:r>
              <a:rPr lang="fi-FI" b="1" dirty="0" err="1"/>
              <a:t>selected</a:t>
            </a:r>
            <a:r>
              <a:rPr lang="fi-FI" b="1" dirty="0"/>
              <a:t> for </a:t>
            </a:r>
            <a:r>
              <a:rPr lang="fi-FI" b="1" dirty="0" err="1"/>
              <a:t>detailed</a:t>
            </a:r>
            <a:r>
              <a:rPr lang="fi-FI" b="1" dirty="0"/>
              <a:t> </a:t>
            </a:r>
            <a:r>
              <a:rPr lang="fi-FI" b="1" dirty="0" err="1"/>
              <a:t>analysis</a:t>
            </a:r>
            <a:r>
              <a:rPr lang="fi-FI" b="1" dirty="0"/>
              <a:t>, and a </a:t>
            </a:r>
            <a:r>
              <a:rPr lang="fi-FI" b="1" dirty="0" err="1"/>
              <a:t>brief</a:t>
            </a:r>
            <a:r>
              <a:rPr lang="fi-FI" b="1" dirty="0"/>
              <a:t> </a:t>
            </a:r>
            <a:r>
              <a:rPr lang="fi-FI" b="1" dirty="0" err="1"/>
              <a:t>explanation</a:t>
            </a:r>
            <a:r>
              <a:rPr lang="fi-FI" b="1" dirty="0"/>
              <a:t> of </a:t>
            </a:r>
            <a:r>
              <a:rPr lang="fi-FI" b="1" dirty="0" err="1"/>
              <a:t>their</a:t>
            </a:r>
            <a:r>
              <a:rPr lang="fi-FI" b="1" dirty="0"/>
              <a:t> </a:t>
            </a:r>
            <a:r>
              <a:rPr lang="fi-FI" b="1" dirty="0" err="1"/>
              <a:t>relevance</a:t>
            </a:r>
            <a:r>
              <a:rPr lang="fi-FI" b="1" dirty="0"/>
              <a:t> to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investigation</a:t>
            </a:r>
            <a:endParaRPr lang="fi-FI" b="1" dirty="0"/>
          </a:p>
          <a:p>
            <a:r>
              <a:rPr lang="fi-FI" b="1" dirty="0"/>
              <a:t>3) </a:t>
            </a:r>
            <a:r>
              <a:rPr lang="fi-FI" b="1" dirty="0" err="1"/>
              <a:t>With</a:t>
            </a:r>
            <a:r>
              <a:rPr lang="fi-FI" b="1" dirty="0"/>
              <a:t> </a:t>
            </a:r>
            <a:r>
              <a:rPr lang="fi-FI" b="1" dirty="0" err="1"/>
              <a:t>reference</a:t>
            </a:r>
            <a:r>
              <a:rPr lang="fi-FI" b="1" dirty="0"/>
              <a:t> to </a:t>
            </a:r>
            <a:r>
              <a:rPr lang="fi-FI" b="1" dirty="0" err="1"/>
              <a:t>their</a:t>
            </a:r>
            <a:r>
              <a:rPr lang="fi-FI" b="1" dirty="0"/>
              <a:t> </a:t>
            </a:r>
            <a:r>
              <a:rPr lang="fi-FI" b="1" i="1" u="sng" dirty="0" err="1"/>
              <a:t>origins</a:t>
            </a:r>
            <a:r>
              <a:rPr lang="fi-FI" b="1" i="1" u="sng" dirty="0"/>
              <a:t>, </a:t>
            </a:r>
            <a:r>
              <a:rPr lang="fi-FI" b="1" i="1" u="sng" dirty="0" err="1"/>
              <a:t>purpose</a:t>
            </a:r>
            <a:r>
              <a:rPr lang="fi-FI" b="1" i="1" u="sng" dirty="0"/>
              <a:t> and </a:t>
            </a:r>
            <a:r>
              <a:rPr lang="fi-FI" b="1" i="1" u="sng" dirty="0" err="1"/>
              <a:t>content</a:t>
            </a:r>
            <a:r>
              <a:rPr lang="fi-FI" b="1" dirty="0"/>
              <a:t>, </a:t>
            </a:r>
            <a:r>
              <a:rPr lang="fi-FI" b="1" dirty="0" err="1"/>
              <a:t>analyse</a:t>
            </a:r>
            <a:r>
              <a:rPr lang="fi-FI" b="1" dirty="0"/>
              <a:t>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i="1" u="sng" dirty="0" err="1"/>
              <a:t>value</a:t>
            </a:r>
            <a:r>
              <a:rPr lang="fi-FI" b="1" i="1" u="sng" dirty="0"/>
              <a:t> and </a:t>
            </a:r>
            <a:r>
              <a:rPr lang="fi-FI" b="1" i="1" u="sng" dirty="0" err="1"/>
              <a:t>limitations</a:t>
            </a:r>
            <a:r>
              <a:rPr lang="fi-FI" b="1" dirty="0"/>
              <a:t> of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two</a:t>
            </a:r>
            <a:r>
              <a:rPr lang="fi-FI" b="1" dirty="0"/>
              <a:t> </a:t>
            </a:r>
            <a:r>
              <a:rPr lang="fi-FI" b="1" dirty="0" err="1"/>
              <a:t>sources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287117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857093-9A2C-465F-AF49-0CB5FADDD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Selecting</a:t>
            </a:r>
            <a:r>
              <a:rPr lang="fi-FI" dirty="0"/>
              <a:t> </a:t>
            </a:r>
            <a:r>
              <a:rPr lang="fi-FI" dirty="0" err="1"/>
              <a:t>sources</a:t>
            </a:r>
            <a:r>
              <a:rPr lang="fi-FI" dirty="0"/>
              <a:t> for </a:t>
            </a:r>
            <a:r>
              <a:rPr lang="fi-FI" dirty="0" err="1"/>
              <a:t>the</a:t>
            </a:r>
            <a:r>
              <a:rPr lang="fi-FI" dirty="0"/>
              <a:t> 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F7610B-EBC1-44BD-96AC-692667A88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dirty="0"/>
              <a:t>1) Be sure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choose</a:t>
            </a:r>
            <a:r>
              <a:rPr lang="fi-FI" dirty="0"/>
              <a:t> </a:t>
            </a:r>
            <a:r>
              <a:rPr lang="fi-FI" dirty="0" err="1"/>
              <a:t>sources</a:t>
            </a:r>
            <a:r>
              <a:rPr lang="fi-FI" dirty="0"/>
              <a:t> </a:t>
            </a:r>
            <a:r>
              <a:rPr lang="fi-FI" dirty="0" err="1"/>
              <a:t>where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identify</a:t>
            </a:r>
            <a:r>
              <a:rPr lang="fi-FI" dirty="0"/>
              <a:t> as </a:t>
            </a:r>
            <a:r>
              <a:rPr lang="fi-FI" dirty="0" err="1"/>
              <a:t>much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following</a:t>
            </a:r>
            <a:r>
              <a:rPr lang="fi-FI" dirty="0"/>
              <a:t> as </a:t>
            </a:r>
            <a:r>
              <a:rPr lang="fi-FI" dirty="0" err="1"/>
              <a:t>possible</a:t>
            </a:r>
            <a:r>
              <a:rPr lang="fi-FI" dirty="0"/>
              <a:t>:</a:t>
            </a:r>
          </a:p>
          <a:p>
            <a:r>
              <a:rPr lang="fi-FI" dirty="0"/>
              <a:t>- </a:t>
            </a:r>
            <a:r>
              <a:rPr lang="fi-FI" b="1" dirty="0" err="1"/>
              <a:t>when</a:t>
            </a:r>
            <a:r>
              <a:rPr lang="fi-FI" dirty="0"/>
              <a:t> it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created</a:t>
            </a:r>
            <a:r>
              <a:rPr lang="fi-FI" dirty="0"/>
              <a:t>?</a:t>
            </a:r>
          </a:p>
          <a:p>
            <a:r>
              <a:rPr lang="fi-FI" dirty="0"/>
              <a:t>- </a:t>
            </a:r>
            <a:r>
              <a:rPr lang="fi-FI" b="1" dirty="0" err="1"/>
              <a:t>who</a:t>
            </a:r>
            <a:r>
              <a:rPr lang="fi-FI" dirty="0"/>
              <a:t> </a:t>
            </a:r>
            <a:r>
              <a:rPr lang="fi-FI" dirty="0" err="1"/>
              <a:t>created</a:t>
            </a:r>
            <a:r>
              <a:rPr lang="fi-FI" dirty="0"/>
              <a:t> it?</a:t>
            </a:r>
          </a:p>
          <a:p>
            <a:r>
              <a:rPr lang="fi-FI" dirty="0"/>
              <a:t>- </a:t>
            </a:r>
            <a:r>
              <a:rPr lang="fi-FI" b="1" dirty="0" err="1"/>
              <a:t>why</a:t>
            </a:r>
            <a:r>
              <a:rPr lang="fi-FI" dirty="0"/>
              <a:t> it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created</a:t>
            </a:r>
            <a:r>
              <a:rPr lang="fi-FI" dirty="0"/>
              <a:t>?</a:t>
            </a:r>
          </a:p>
          <a:p>
            <a:r>
              <a:rPr lang="fi-FI" dirty="0"/>
              <a:t>- </a:t>
            </a:r>
            <a:r>
              <a:rPr lang="fi-FI" b="1" dirty="0" err="1"/>
              <a:t>where</a:t>
            </a:r>
            <a:r>
              <a:rPr lang="fi-FI" dirty="0"/>
              <a:t> it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created</a:t>
            </a:r>
            <a:r>
              <a:rPr lang="fi-FI" dirty="0"/>
              <a:t>?</a:t>
            </a:r>
          </a:p>
          <a:p>
            <a:pPr marL="0" indent="0">
              <a:buNone/>
            </a:pPr>
            <a:r>
              <a:rPr lang="fi-FI" dirty="0"/>
              <a:t>2) Select </a:t>
            </a:r>
            <a:r>
              <a:rPr lang="fi-FI" dirty="0" err="1"/>
              <a:t>sources</a:t>
            </a:r>
            <a:r>
              <a:rPr lang="fi-FI" dirty="0"/>
              <a:t> of </a:t>
            </a:r>
            <a:r>
              <a:rPr lang="fi-FI" dirty="0" err="1"/>
              <a:t>excerpts</a:t>
            </a:r>
            <a:r>
              <a:rPr lang="fi-FI" dirty="0"/>
              <a:t> of </a:t>
            </a:r>
            <a:r>
              <a:rPr lang="fi-FI" dirty="0" err="1"/>
              <a:t>sources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b="1" dirty="0" err="1"/>
              <a:t>clear</a:t>
            </a:r>
            <a:r>
              <a:rPr lang="fi-FI" b="1" dirty="0"/>
              <a:t> </a:t>
            </a:r>
            <a:r>
              <a:rPr lang="fi-FI" b="1" dirty="0" err="1"/>
              <a:t>significance</a:t>
            </a:r>
            <a:r>
              <a:rPr lang="fi-FI" b="1" dirty="0"/>
              <a:t> </a:t>
            </a:r>
            <a:r>
              <a:rPr lang="fi-FI" dirty="0"/>
              <a:t>to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question</a:t>
            </a: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dirty="0"/>
              <a:t>3) As general </a:t>
            </a:r>
            <a:r>
              <a:rPr lang="fi-FI" dirty="0" err="1"/>
              <a:t>rule</a:t>
            </a:r>
            <a:r>
              <a:rPr lang="fi-FI" dirty="0"/>
              <a:t>, </a:t>
            </a:r>
            <a:r>
              <a:rPr lang="fi-FI" dirty="0" err="1"/>
              <a:t>include</a:t>
            </a:r>
            <a:r>
              <a:rPr lang="fi-FI" dirty="0"/>
              <a:t> </a:t>
            </a:r>
            <a:r>
              <a:rPr lang="fi-FI" b="1" dirty="0" err="1"/>
              <a:t>both</a:t>
            </a:r>
            <a:r>
              <a:rPr lang="fi-FI" b="1" dirty="0"/>
              <a:t> </a:t>
            </a:r>
            <a:r>
              <a:rPr lang="fi-FI" b="1" dirty="0" err="1"/>
              <a:t>primary</a:t>
            </a:r>
            <a:r>
              <a:rPr lang="fi-FI" b="1" dirty="0"/>
              <a:t> and </a:t>
            </a:r>
            <a:r>
              <a:rPr lang="fi-FI" b="1" dirty="0" err="1"/>
              <a:t>secondary</a:t>
            </a:r>
            <a:r>
              <a:rPr lang="fi-FI" b="1" dirty="0"/>
              <a:t> </a:t>
            </a:r>
            <a:r>
              <a:rPr lang="fi-FI" b="1" dirty="0" err="1"/>
              <a:t>sources</a:t>
            </a:r>
            <a:r>
              <a:rPr lang="fi-FI" b="1" dirty="0"/>
              <a:t> (1 + 1) </a:t>
            </a:r>
            <a:r>
              <a:rPr lang="fi-FI" dirty="0"/>
              <a:t>(</a:t>
            </a:r>
            <a:r>
              <a:rPr lang="fi-FI" dirty="0" err="1"/>
              <a:t>but</a:t>
            </a:r>
            <a:r>
              <a:rPr lang="fi-FI" dirty="0"/>
              <a:t> it </a:t>
            </a:r>
            <a:r>
              <a:rPr lang="fi-FI" dirty="0" err="1"/>
              <a:t>depends</a:t>
            </a:r>
            <a:r>
              <a:rPr lang="fi-FI" dirty="0"/>
              <a:t> on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type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investigation</a:t>
            </a:r>
            <a:r>
              <a:rPr lang="fi-FI" dirty="0"/>
              <a:t>)</a:t>
            </a:r>
          </a:p>
          <a:p>
            <a:pPr marL="0" indent="0">
              <a:buNone/>
            </a:pPr>
            <a:r>
              <a:rPr lang="fi-FI" dirty="0"/>
              <a:t>4) Use </a:t>
            </a:r>
            <a:r>
              <a:rPr lang="fi-FI" dirty="0" err="1"/>
              <a:t>secondary</a:t>
            </a:r>
            <a:r>
              <a:rPr lang="fi-FI" dirty="0"/>
              <a:t> </a:t>
            </a:r>
            <a:r>
              <a:rPr lang="fi-FI" dirty="0" err="1"/>
              <a:t>sources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reference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evidence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historians</a:t>
            </a:r>
            <a:r>
              <a:rPr lang="fi-FI" dirty="0"/>
              <a:t> </a:t>
            </a:r>
            <a:r>
              <a:rPr lang="fi-FI" dirty="0" err="1"/>
              <a:t>used</a:t>
            </a:r>
            <a:r>
              <a:rPr lang="fi-FI" dirty="0"/>
              <a:t> to </a:t>
            </a:r>
            <a:r>
              <a:rPr lang="fi-FI" dirty="0" err="1"/>
              <a:t>support</a:t>
            </a:r>
            <a:r>
              <a:rPr lang="fi-FI" dirty="0"/>
              <a:t> </a:t>
            </a:r>
            <a:r>
              <a:rPr lang="fi-FI" dirty="0" err="1"/>
              <a:t>their</a:t>
            </a:r>
            <a:r>
              <a:rPr lang="fi-FI" dirty="0"/>
              <a:t> </a:t>
            </a:r>
            <a:r>
              <a:rPr lang="fi-FI" dirty="0" err="1"/>
              <a:t>arguments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5) </a:t>
            </a:r>
            <a:r>
              <a:rPr lang="fi-FI" dirty="0" err="1"/>
              <a:t>Many</a:t>
            </a:r>
            <a:r>
              <a:rPr lang="fi-FI" dirty="0"/>
              <a:t> online </a:t>
            </a:r>
            <a:r>
              <a:rPr lang="fi-FI" dirty="0" err="1"/>
              <a:t>sources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books</a:t>
            </a:r>
            <a:r>
              <a:rPr lang="fi-FI" dirty="0"/>
              <a:t> </a:t>
            </a:r>
            <a:r>
              <a:rPr lang="fi-FI" dirty="0" err="1"/>
              <a:t>popularising</a:t>
            </a:r>
            <a:r>
              <a:rPr lang="fi-FI" dirty="0"/>
              <a:t> </a:t>
            </a:r>
            <a:r>
              <a:rPr lang="fi-FI" dirty="0" err="1"/>
              <a:t>history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referenced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footnoted</a:t>
            </a:r>
            <a:r>
              <a:rPr lang="fi-FI" dirty="0"/>
              <a:t> </a:t>
            </a:r>
            <a:r>
              <a:rPr lang="fi-FI" dirty="0" err="1"/>
              <a:t>properly</a:t>
            </a:r>
            <a:r>
              <a:rPr lang="fi-FI" dirty="0"/>
              <a:t> </a:t>
            </a:r>
            <a:r>
              <a:rPr lang="fi-FI" dirty="0" err="1"/>
              <a:t>so</a:t>
            </a:r>
            <a:r>
              <a:rPr lang="fi-FI" dirty="0"/>
              <a:t> it is </a:t>
            </a:r>
            <a:r>
              <a:rPr lang="fi-FI" dirty="0" err="1"/>
              <a:t>difficult</a:t>
            </a:r>
            <a:r>
              <a:rPr lang="fi-FI" dirty="0"/>
              <a:t> to </a:t>
            </a:r>
            <a:r>
              <a:rPr lang="fi-FI" dirty="0" err="1"/>
              <a:t>validate</a:t>
            </a:r>
            <a:r>
              <a:rPr lang="fi-FI" dirty="0"/>
              <a:t> </a:t>
            </a:r>
            <a:r>
              <a:rPr lang="fi-FI" dirty="0" err="1"/>
              <a:t>information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origins</a:t>
            </a:r>
            <a:r>
              <a:rPr lang="fi-FI" dirty="0"/>
              <a:t>, </a:t>
            </a:r>
            <a:r>
              <a:rPr lang="fi-FI" dirty="0" err="1"/>
              <a:t>purpose</a:t>
            </a:r>
            <a:r>
              <a:rPr lang="fi-FI" dirty="0"/>
              <a:t> and </a:t>
            </a:r>
            <a:r>
              <a:rPr lang="fi-FI" dirty="0" err="1"/>
              <a:t>authorship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00579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32290D-8AA4-4E90-AB48-DD73F15BB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Section</a:t>
            </a:r>
            <a:r>
              <a:rPr lang="fi-FI" dirty="0"/>
              <a:t> A: </a:t>
            </a:r>
            <a:r>
              <a:rPr lang="fi-FI" dirty="0" err="1"/>
              <a:t>Common</a:t>
            </a:r>
            <a:r>
              <a:rPr lang="fi-FI" dirty="0"/>
              <a:t> </a:t>
            </a:r>
            <a:r>
              <a:rPr lang="fi-FI" dirty="0" err="1"/>
              <a:t>problems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8ED4569-C8EA-4B4C-9590-9200DC4B2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Question</a:t>
            </a:r>
            <a:r>
              <a:rPr lang="fi-FI" dirty="0"/>
              <a:t> is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clearly</a:t>
            </a:r>
            <a:r>
              <a:rPr lang="fi-FI" dirty="0"/>
              <a:t> </a:t>
            </a:r>
            <a:r>
              <a:rPr lang="fi-FI" dirty="0" err="1"/>
              <a:t>stated</a:t>
            </a:r>
            <a:endParaRPr lang="fi-FI" dirty="0"/>
          </a:p>
          <a:p>
            <a:r>
              <a:rPr lang="fi-FI" dirty="0" err="1"/>
              <a:t>Relavence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significance</a:t>
            </a:r>
            <a:r>
              <a:rPr lang="fi-FI" dirty="0"/>
              <a:t> of </a:t>
            </a:r>
            <a:r>
              <a:rPr lang="fi-FI" dirty="0" err="1"/>
              <a:t>selected</a:t>
            </a:r>
            <a:r>
              <a:rPr lang="fi-FI" dirty="0"/>
              <a:t> </a:t>
            </a:r>
            <a:r>
              <a:rPr lang="fi-FI" dirty="0" err="1"/>
              <a:t>sources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explained</a:t>
            </a:r>
            <a:endParaRPr lang="fi-FI" dirty="0"/>
          </a:p>
          <a:p>
            <a:r>
              <a:rPr lang="fi-FI" dirty="0" err="1"/>
              <a:t>Student</a:t>
            </a:r>
            <a:r>
              <a:rPr lang="fi-FI" dirty="0"/>
              <a:t> </a:t>
            </a:r>
            <a:r>
              <a:rPr lang="fi-FI" dirty="0" err="1"/>
              <a:t>summaizes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content</a:t>
            </a:r>
            <a:r>
              <a:rPr lang="fi-FI" dirty="0"/>
              <a:t> of </a:t>
            </a:r>
            <a:r>
              <a:rPr lang="fi-FI" dirty="0" err="1"/>
              <a:t>selected</a:t>
            </a:r>
            <a:r>
              <a:rPr lang="fi-FI" dirty="0"/>
              <a:t> </a:t>
            </a:r>
            <a:r>
              <a:rPr lang="fi-FI" dirty="0" err="1"/>
              <a:t>sources</a:t>
            </a:r>
            <a:endParaRPr lang="fi-FI" dirty="0"/>
          </a:p>
          <a:p>
            <a:r>
              <a:rPr lang="fi-FI" dirty="0"/>
              <a:t>Limited </a:t>
            </a:r>
            <a:r>
              <a:rPr lang="fi-FI" dirty="0" err="1"/>
              <a:t>analysis</a:t>
            </a:r>
            <a:endParaRPr lang="fi-FI" dirty="0"/>
          </a:p>
          <a:p>
            <a:r>
              <a:rPr lang="fi-FI" dirty="0" err="1"/>
              <a:t>Discussion</a:t>
            </a:r>
            <a:r>
              <a:rPr lang="fi-FI" dirty="0"/>
              <a:t> of </a:t>
            </a:r>
            <a:r>
              <a:rPr lang="fi-FI" b="1" dirty="0" err="1"/>
              <a:t>origin</a:t>
            </a:r>
            <a:r>
              <a:rPr lang="fi-FI" b="1" dirty="0"/>
              <a:t>, </a:t>
            </a:r>
            <a:r>
              <a:rPr lang="fi-FI" b="1" dirty="0" err="1"/>
              <a:t>purpose</a:t>
            </a:r>
            <a:r>
              <a:rPr lang="fi-FI" b="1" dirty="0"/>
              <a:t> and </a:t>
            </a:r>
            <a:r>
              <a:rPr lang="fi-FI" b="1" dirty="0" err="1"/>
              <a:t>content</a:t>
            </a:r>
            <a:r>
              <a:rPr lang="fi-FI" b="1" dirty="0"/>
              <a:t> </a:t>
            </a:r>
            <a:r>
              <a:rPr lang="fi-FI" dirty="0"/>
              <a:t>is in </a:t>
            </a:r>
            <a:r>
              <a:rPr lang="fi-FI" dirty="0" err="1"/>
              <a:t>isolation</a:t>
            </a:r>
            <a:r>
              <a:rPr lang="fi-FI" dirty="0"/>
              <a:t> to </a:t>
            </a:r>
            <a:r>
              <a:rPr lang="fi-FI" b="1" dirty="0" err="1"/>
              <a:t>value</a:t>
            </a:r>
            <a:r>
              <a:rPr lang="fi-FI" b="1" dirty="0"/>
              <a:t> and </a:t>
            </a:r>
            <a:r>
              <a:rPr lang="fi-FI" b="1" dirty="0" err="1"/>
              <a:t>limitations</a:t>
            </a:r>
            <a:endParaRPr lang="fi-FI" b="1" dirty="0"/>
          </a:p>
          <a:p>
            <a:r>
              <a:rPr lang="fi-FI" dirty="0" err="1"/>
              <a:t>Poorly</a:t>
            </a:r>
            <a:r>
              <a:rPr lang="fi-FI" dirty="0"/>
              <a:t> </a:t>
            </a:r>
            <a:r>
              <a:rPr lang="fi-FI" dirty="0" err="1"/>
              <a:t>chosen</a:t>
            </a:r>
            <a:r>
              <a:rPr lang="fi-FI" dirty="0"/>
              <a:t> </a:t>
            </a:r>
            <a:r>
              <a:rPr lang="fi-FI" dirty="0" err="1"/>
              <a:t>sources</a:t>
            </a:r>
            <a:endParaRPr lang="fi-FI" dirty="0"/>
          </a:p>
          <a:p>
            <a:r>
              <a:rPr lang="fi-FI" dirty="0" err="1"/>
              <a:t>Speculates</a:t>
            </a:r>
            <a:r>
              <a:rPr lang="fi-FI" dirty="0"/>
              <a:t> </a:t>
            </a:r>
            <a:r>
              <a:rPr lang="fi-FI" dirty="0" err="1"/>
              <a:t>vagiely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values</a:t>
            </a:r>
            <a:r>
              <a:rPr lang="fi-FI" dirty="0"/>
              <a:t> and </a:t>
            </a:r>
            <a:r>
              <a:rPr lang="fi-FI" dirty="0" err="1"/>
              <a:t>limitations</a:t>
            </a:r>
            <a:r>
              <a:rPr lang="fi-FI" dirty="0"/>
              <a:t> of </a:t>
            </a:r>
            <a:r>
              <a:rPr lang="fi-FI" dirty="0" err="1"/>
              <a:t>sources</a:t>
            </a:r>
            <a:endParaRPr lang="fi-FI" dirty="0"/>
          </a:p>
          <a:p>
            <a:r>
              <a:rPr lang="fi-FI" dirty="0" err="1"/>
              <a:t>Reference</a:t>
            </a:r>
            <a:r>
              <a:rPr lang="fi-FI" dirty="0"/>
              <a:t> to </a:t>
            </a:r>
            <a:r>
              <a:rPr lang="fi-FI" dirty="0" err="1"/>
              <a:t>origins</a:t>
            </a:r>
            <a:r>
              <a:rPr lang="fi-FI" dirty="0"/>
              <a:t>, </a:t>
            </a:r>
            <a:r>
              <a:rPr lang="fi-FI" dirty="0" err="1"/>
              <a:t>purpose</a:t>
            </a:r>
            <a:r>
              <a:rPr lang="fi-FI" dirty="0"/>
              <a:t> and </a:t>
            </a:r>
            <a:r>
              <a:rPr lang="fi-FI" dirty="0" err="1"/>
              <a:t>content</a:t>
            </a:r>
            <a:r>
              <a:rPr lang="fi-FI" dirty="0"/>
              <a:t> is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explicit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6252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71AEC4-EE17-46D1-8A3C-B965D2559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Section</a:t>
            </a:r>
            <a:r>
              <a:rPr lang="fi-FI" dirty="0"/>
              <a:t> B: </a:t>
            </a:r>
            <a:r>
              <a:rPr lang="fi-FI" dirty="0" err="1"/>
              <a:t>Investigation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9B4FFF-04E1-46A4-BBFB-C32AF9731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should</a:t>
            </a:r>
            <a:r>
              <a:rPr lang="fi-FI" dirty="0"/>
              <a:t> </a:t>
            </a:r>
            <a:r>
              <a:rPr lang="fi-FI" dirty="0" err="1"/>
              <a:t>keep</a:t>
            </a:r>
            <a:r>
              <a:rPr lang="fi-FI" dirty="0"/>
              <a:t>… </a:t>
            </a:r>
          </a:p>
          <a:p>
            <a:pPr marL="0" indent="0">
              <a:buNone/>
            </a:pPr>
            <a:r>
              <a:rPr lang="fi-FI" dirty="0"/>
              <a:t>	a)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investigation</a:t>
            </a:r>
            <a:r>
              <a:rPr lang="fi-FI" dirty="0"/>
              <a:t> </a:t>
            </a:r>
            <a:r>
              <a:rPr lang="fi-FI" dirty="0" err="1"/>
              <a:t>section</a:t>
            </a:r>
            <a:r>
              <a:rPr lang="fi-FI" dirty="0"/>
              <a:t> </a:t>
            </a:r>
            <a:r>
              <a:rPr lang="fi-FI" b="1" dirty="0" err="1"/>
              <a:t>focused</a:t>
            </a:r>
            <a:r>
              <a:rPr lang="fi-FI" b="1" dirty="0"/>
              <a:t> on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purpose</a:t>
            </a:r>
            <a:r>
              <a:rPr lang="fi-FI" b="1" dirty="0"/>
              <a:t> of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investigation</a:t>
            </a:r>
            <a:r>
              <a:rPr lang="fi-FI" b="1" dirty="0"/>
              <a:t> </a:t>
            </a:r>
            <a:r>
              <a:rPr lang="fi-FI" dirty="0"/>
              <a:t>and </a:t>
            </a:r>
          </a:p>
          <a:p>
            <a:pPr marL="0" indent="0">
              <a:buNone/>
            </a:pPr>
            <a:r>
              <a:rPr lang="fi-FI" dirty="0"/>
              <a:t>	b) </a:t>
            </a:r>
            <a:r>
              <a:rPr lang="fi-FI" dirty="0" err="1"/>
              <a:t>construct</a:t>
            </a:r>
            <a:r>
              <a:rPr lang="fi-FI" dirty="0"/>
              <a:t> </a:t>
            </a:r>
            <a:r>
              <a:rPr lang="fi-FI" b="1" dirty="0"/>
              <a:t>an </a:t>
            </a:r>
            <a:r>
              <a:rPr lang="fi-FI" b="1" dirty="0" err="1"/>
              <a:t>argument</a:t>
            </a:r>
            <a:r>
              <a:rPr lang="fi-FI" b="1" dirty="0"/>
              <a:t> </a:t>
            </a:r>
            <a:r>
              <a:rPr lang="fi-FI" dirty="0" err="1"/>
              <a:t>using</a:t>
            </a:r>
            <a:r>
              <a:rPr lang="fi-FI" dirty="0"/>
              <a:t> </a:t>
            </a:r>
            <a:r>
              <a:rPr lang="fi-FI" b="1" dirty="0" err="1"/>
              <a:t>all</a:t>
            </a:r>
            <a:r>
              <a:rPr lang="fi-FI" b="1" dirty="0"/>
              <a:t> of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sources</a:t>
            </a:r>
            <a:r>
              <a:rPr lang="fi-FI" b="1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listed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	</a:t>
            </a:r>
            <a:r>
              <a:rPr lang="fi-FI" dirty="0" err="1"/>
              <a:t>bibliography</a:t>
            </a:r>
            <a:endParaRPr lang="fi-FI" dirty="0"/>
          </a:p>
          <a:p>
            <a:r>
              <a:rPr lang="fi-FI" b="1" dirty="0" err="1"/>
              <a:t>Evidence</a:t>
            </a:r>
            <a:r>
              <a:rPr lang="fi-FI" b="1" dirty="0"/>
              <a:t> </a:t>
            </a:r>
            <a:r>
              <a:rPr lang="fi-FI" b="1" dirty="0" err="1"/>
              <a:t>must</a:t>
            </a:r>
            <a:r>
              <a:rPr lang="fi-FI" b="1" dirty="0"/>
              <a:t> </a:t>
            </a:r>
            <a:r>
              <a:rPr lang="fi-FI" b="1" dirty="0" err="1"/>
              <a:t>be</a:t>
            </a:r>
            <a:r>
              <a:rPr lang="fi-FI" b="1" dirty="0"/>
              <a:t> </a:t>
            </a:r>
            <a:r>
              <a:rPr lang="fi-FI" b="1" dirty="0" err="1"/>
              <a:t>integrated</a:t>
            </a:r>
            <a:r>
              <a:rPr lang="fi-FI" b="1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b="1" dirty="0" err="1"/>
              <a:t>very</a:t>
            </a:r>
            <a:r>
              <a:rPr lang="fi-FI" b="1" dirty="0"/>
              <a:t> </a:t>
            </a:r>
            <a:r>
              <a:rPr lang="fi-FI" b="1" dirty="0" err="1"/>
              <a:t>clear</a:t>
            </a:r>
            <a:r>
              <a:rPr lang="fi-FI" b="1" dirty="0"/>
              <a:t> </a:t>
            </a:r>
            <a:r>
              <a:rPr lang="fi-FI" b="1" dirty="0" err="1"/>
              <a:t>critical</a:t>
            </a:r>
            <a:r>
              <a:rPr lang="fi-FI" b="1" dirty="0"/>
              <a:t> </a:t>
            </a:r>
            <a:r>
              <a:rPr lang="fi-FI" b="1" dirty="0" err="1"/>
              <a:t>commentary</a:t>
            </a:r>
            <a:r>
              <a:rPr lang="fi-FI" b="1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leads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reader</a:t>
            </a:r>
            <a:r>
              <a:rPr lang="fi-FI" dirty="0"/>
              <a:t> to an </a:t>
            </a:r>
            <a:r>
              <a:rPr lang="fi-FI" dirty="0" err="1"/>
              <a:t>eventual</a:t>
            </a:r>
            <a:r>
              <a:rPr lang="fi-FI" dirty="0"/>
              <a:t> </a:t>
            </a:r>
            <a:r>
              <a:rPr lang="fi-FI" b="1" dirty="0" err="1"/>
              <a:t>evidence-based</a:t>
            </a:r>
            <a:r>
              <a:rPr lang="fi-FI" b="1" dirty="0"/>
              <a:t> </a:t>
            </a:r>
            <a:r>
              <a:rPr lang="fi-FI" b="1" dirty="0" err="1"/>
              <a:t>conclusion</a:t>
            </a:r>
            <a:endParaRPr lang="fi-FI" b="1" dirty="0"/>
          </a:p>
          <a:p>
            <a:r>
              <a:rPr lang="fi-FI" dirty="0" err="1"/>
              <a:t>Discuss</a:t>
            </a:r>
            <a:r>
              <a:rPr lang="fi-FI" dirty="0"/>
              <a:t> </a:t>
            </a:r>
            <a:r>
              <a:rPr lang="fi-FI" b="1" dirty="0" err="1"/>
              <a:t>different</a:t>
            </a:r>
            <a:r>
              <a:rPr lang="fi-FI" b="1" dirty="0"/>
              <a:t> </a:t>
            </a:r>
            <a:r>
              <a:rPr lang="fi-FI" b="1" dirty="0" err="1"/>
              <a:t>perspectives</a:t>
            </a:r>
            <a:r>
              <a:rPr lang="fi-FI" b="1" dirty="0"/>
              <a:t> </a:t>
            </a:r>
            <a:r>
              <a:rPr lang="fi-FI" dirty="0" err="1"/>
              <a:t>where</a:t>
            </a:r>
            <a:r>
              <a:rPr lang="fi-FI" dirty="0"/>
              <a:t> </a:t>
            </a:r>
            <a:r>
              <a:rPr lang="fi-FI" dirty="0" err="1"/>
              <a:t>appropriate</a:t>
            </a:r>
            <a:r>
              <a:rPr lang="fi-FI" dirty="0"/>
              <a:t> and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must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explained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integrated</a:t>
            </a:r>
            <a:r>
              <a:rPr lang="fi-FI" dirty="0"/>
              <a:t> as </a:t>
            </a:r>
            <a:r>
              <a:rPr lang="fi-FI" dirty="0" err="1"/>
              <a:t>evidence</a:t>
            </a:r>
            <a:r>
              <a:rPr lang="fi-FI" dirty="0"/>
              <a:t> in </a:t>
            </a:r>
            <a:r>
              <a:rPr lang="fi-FI" dirty="0" err="1"/>
              <a:t>support</a:t>
            </a:r>
            <a:r>
              <a:rPr lang="fi-FI" dirty="0"/>
              <a:t> of an </a:t>
            </a:r>
            <a:r>
              <a:rPr lang="fi-FI" dirty="0" err="1"/>
              <a:t>argument</a:t>
            </a:r>
            <a:endParaRPr lang="fi-FI" dirty="0"/>
          </a:p>
          <a:p>
            <a:r>
              <a:rPr lang="fi-FI" dirty="0" err="1"/>
              <a:t>Quotes</a:t>
            </a:r>
            <a:r>
              <a:rPr lang="fi-FI" dirty="0"/>
              <a:t> </a:t>
            </a:r>
            <a:r>
              <a:rPr lang="fi-FI" dirty="0" err="1"/>
              <a:t>should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used</a:t>
            </a:r>
            <a:r>
              <a:rPr lang="fi-FI" dirty="0"/>
              <a:t> </a:t>
            </a:r>
            <a:r>
              <a:rPr lang="fi-FI" dirty="0" err="1"/>
              <a:t>sparingly</a:t>
            </a:r>
            <a:endParaRPr lang="fi-FI" dirty="0"/>
          </a:p>
          <a:p>
            <a:r>
              <a:rPr lang="fi-FI" b="1" dirty="0" err="1"/>
              <a:t>Any</a:t>
            </a:r>
            <a:r>
              <a:rPr lang="fi-FI" b="1" dirty="0"/>
              <a:t> </a:t>
            </a:r>
            <a:r>
              <a:rPr lang="fi-FI" b="1" dirty="0" err="1"/>
              <a:t>references</a:t>
            </a:r>
            <a:r>
              <a:rPr lang="fi-FI" b="1" dirty="0"/>
              <a:t> to </a:t>
            </a:r>
            <a:r>
              <a:rPr lang="fi-FI" b="1" dirty="0" err="1"/>
              <a:t>sources</a:t>
            </a:r>
            <a:r>
              <a:rPr lang="fi-FI" b="1" dirty="0"/>
              <a:t>, </a:t>
            </a:r>
            <a:r>
              <a:rPr lang="fi-FI" b="1" dirty="0" err="1"/>
              <a:t>or</a:t>
            </a:r>
            <a:r>
              <a:rPr lang="fi-FI" b="1" dirty="0"/>
              <a:t> </a:t>
            </a:r>
            <a:r>
              <a:rPr lang="fi-FI" b="1" dirty="0" err="1"/>
              <a:t>ideas</a:t>
            </a:r>
            <a:r>
              <a:rPr lang="fi-FI" b="1" dirty="0"/>
              <a:t> </a:t>
            </a:r>
            <a:r>
              <a:rPr lang="fi-FI" b="1" dirty="0" err="1"/>
              <a:t>that</a:t>
            </a:r>
            <a:r>
              <a:rPr lang="fi-FI" b="1" dirty="0"/>
              <a:t> </a:t>
            </a:r>
            <a:r>
              <a:rPr lang="fi-FI" b="1" dirty="0" err="1"/>
              <a:t>are</a:t>
            </a:r>
            <a:r>
              <a:rPr lang="fi-FI" b="1" dirty="0"/>
              <a:t> </a:t>
            </a:r>
            <a:r>
              <a:rPr lang="fi-FI" b="1" dirty="0" err="1"/>
              <a:t>not</a:t>
            </a:r>
            <a:r>
              <a:rPr lang="fi-FI" b="1" dirty="0"/>
              <a:t> </a:t>
            </a:r>
            <a:r>
              <a:rPr lang="fi-FI" b="1" dirty="0" err="1"/>
              <a:t>your</a:t>
            </a:r>
            <a:r>
              <a:rPr lang="fi-FI" b="1" dirty="0"/>
              <a:t> </a:t>
            </a:r>
            <a:r>
              <a:rPr lang="fi-FI" b="1" dirty="0" err="1"/>
              <a:t>own</a:t>
            </a:r>
            <a:r>
              <a:rPr lang="fi-FI" b="1" dirty="0"/>
              <a:t>, </a:t>
            </a:r>
            <a:r>
              <a:rPr lang="fi-FI" b="1" dirty="0" err="1"/>
              <a:t>should</a:t>
            </a:r>
            <a:r>
              <a:rPr lang="fi-FI" b="1" dirty="0"/>
              <a:t> </a:t>
            </a:r>
            <a:r>
              <a:rPr lang="fi-FI" b="1" dirty="0" err="1"/>
              <a:t>be</a:t>
            </a:r>
            <a:r>
              <a:rPr lang="fi-FI" b="1" dirty="0"/>
              <a:t> </a:t>
            </a:r>
            <a:r>
              <a:rPr lang="fi-FI" b="1" dirty="0" err="1"/>
              <a:t>referended</a:t>
            </a:r>
            <a:r>
              <a:rPr lang="fi-FI" b="1" dirty="0"/>
              <a:t> </a:t>
            </a:r>
            <a:r>
              <a:rPr lang="fi-FI" b="1" dirty="0" err="1"/>
              <a:t>appropriately</a:t>
            </a:r>
            <a:r>
              <a:rPr lang="fi-FI" b="1" dirty="0"/>
              <a:t> </a:t>
            </a:r>
            <a:r>
              <a:rPr lang="fi-FI" b="1" dirty="0" err="1"/>
              <a:t>using</a:t>
            </a:r>
            <a:r>
              <a:rPr lang="fi-FI" b="1" dirty="0"/>
              <a:t> </a:t>
            </a:r>
            <a:r>
              <a:rPr lang="fi-FI" b="1" dirty="0" err="1"/>
              <a:t>footnotes</a:t>
            </a:r>
            <a:endParaRPr lang="fi-FI" b="1" dirty="0"/>
          </a:p>
          <a:p>
            <a:r>
              <a:rPr lang="fi-FI" dirty="0" err="1"/>
              <a:t>Keep</a:t>
            </a:r>
            <a:r>
              <a:rPr lang="fi-FI" dirty="0"/>
              <a:t> in </a:t>
            </a:r>
            <a:r>
              <a:rPr lang="fi-FI" dirty="0" err="1"/>
              <a:t>mind</a:t>
            </a:r>
            <a:r>
              <a:rPr lang="fi-FI" dirty="0"/>
              <a:t>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may</a:t>
            </a:r>
            <a:r>
              <a:rPr lang="fi-FI" dirty="0"/>
              <a:t> </a:t>
            </a:r>
            <a:r>
              <a:rPr lang="fi-FI" dirty="0" err="1"/>
              <a:t>need</a:t>
            </a:r>
            <a:r>
              <a:rPr lang="fi-FI" dirty="0"/>
              <a:t> to </a:t>
            </a:r>
            <a:r>
              <a:rPr lang="fi-FI" dirty="0" err="1"/>
              <a:t>adjust</a:t>
            </a:r>
            <a:r>
              <a:rPr lang="fi-FI" dirty="0"/>
              <a:t>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change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question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1050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583</TotalTime>
  <Words>791</Words>
  <Application>Microsoft Office PowerPoint</Application>
  <PresentationFormat>Laajakuva</PresentationFormat>
  <Paragraphs>130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Wingdings</vt:lpstr>
      <vt:lpstr>Wingdings 3</vt:lpstr>
      <vt:lpstr>Kuiskaus</vt:lpstr>
      <vt:lpstr>IA: Historical investigation</vt:lpstr>
      <vt:lpstr>A research question</vt:lpstr>
      <vt:lpstr>PowerPoint-esitys</vt:lpstr>
      <vt:lpstr>Tips for formulating your research question</vt:lpstr>
      <vt:lpstr>Planning the investigation</vt:lpstr>
      <vt:lpstr>Section A: Identification and evaluation of sources</vt:lpstr>
      <vt:lpstr>Selecting sources for the IA</vt:lpstr>
      <vt:lpstr>Section A: Common problems</vt:lpstr>
      <vt:lpstr>Section B: Investigation</vt:lpstr>
      <vt:lpstr>Common problems with section B</vt:lpstr>
      <vt:lpstr>Footnotes </vt:lpstr>
      <vt:lpstr>Section C: Reflection</vt:lpstr>
      <vt:lpstr>Common problems with section 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IA: Historical investigation</dc:title>
  <dc:creator>Alanko Jukka</dc:creator>
  <cp:lastModifiedBy>Alanko Jukka</cp:lastModifiedBy>
  <cp:revision>107</cp:revision>
  <dcterms:created xsi:type="dcterms:W3CDTF">2018-03-21T10:51:32Z</dcterms:created>
  <dcterms:modified xsi:type="dcterms:W3CDTF">2018-05-09T06:33:15Z</dcterms:modified>
</cp:coreProperties>
</file>