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77" r:id="rId2"/>
    <p:sldId id="279" r:id="rId3"/>
    <p:sldId id="256" r:id="rId4"/>
    <p:sldId id="257" r:id="rId5"/>
    <p:sldId id="261" r:id="rId6"/>
    <p:sldId id="258" r:id="rId7"/>
    <p:sldId id="267" r:id="rId8"/>
    <p:sldId id="289" r:id="rId9"/>
    <p:sldId id="262" r:id="rId10"/>
    <p:sldId id="263" r:id="rId11"/>
    <p:sldId id="264" r:id="rId12"/>
    <p:sldId id="259" r:id="rId13"/>
    <p:sldId id="288" r:id="rId14"/>
    <p:sldId id="286" r:id="rId15"/>
    <p:sldId id="260" r:id="rId16"/>
    <p:sldId id="265" r:id="rId17"/>
    <p:sldId id="266"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fi-FI"/>
              <a:t>Muokkaa ots. perustyyl. napsautt.</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F7589BBA-43E0-4611-9491-EBBDA4882387}" type="datetimeFigureOut">
              <a:rPr lang="fi-FI" smtClean="0"/>
              <a:t>19.8.2025</a:t>
            </a:fld>
            <a:endParaRPr lang="fi-FI"/>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fi-FI"/>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3164180A-6721-4B1F-B815-12B0503EA0D7}" type="slidenum">
              <a:rPr lang="fi-FI" smtClean="0"/>
              <a:t>‹#›</a:t>
            </a:fld>
            <a:endParaRPr lang="fi-FI"/>
          </a:p>
        </p:txBody>
      </p:sp>
    </p:spTree>
    <p:extLst>
      <p:ext uri="{BB962C8B-B14F-4D97-AF65-F5344CB8AC3E}">
        <p14:creationId xmlns:p14="http://schemas.microsoft.com/office/powerpoint/2010/main" val="2727712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amakuva ja kuvateksti">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fi-FI"/>
              <a:t>Muokkaa ots. perustyyl. napsautt.</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F7589BBA-43E0-4611-9491-EBBDA4882387}" type="datetimeFigureOut">
              <a:rPr lang="fi-FI" smtClean="0"/>
              <a:t>19.8.2025</a:t>
            </a:fld>
            <a:endParaRPr lang="fi-FI"/>
          </a:p>
        </p:txBody>
      </p:sp>
      <p:sp>
        <p:nvSpPr>
          <p:cNvPr id="6" name="Footer Placeholder 5"/>
          <p:cNvSpPr>
            <a:spLocks noGrp="1"/>
          </p:cNvSpPr>
          <p:nvPr>
            <p:ph type="ftr" sz="quarter" idx="11"/>
          </p:nvPr>
        </p:nvSpPr>
        <p:spPr/>
        <p:txBody>
          <a:bodyPr/>
          <a:lstStyle/>
          <a:p>
            <a:endParaRPr lang="fi-FI"/>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164180A-6721-4B1F-B815-12B0503EA0D7}" type="slidenum">
              <a:rPr lang="fi-FI" smtClean="0"/>
              <a:t>‹#›</a:t>
            </a:fld>
            <a:endParaRPr lang="fi-FI"/>
          </a:p>
        </p:txBody>
      </p:sp>
    </p:spTree>
    <p:extLst>
      <p:ext uri="{BB962C8B-B14F-4D97-AF65-F5344CB8AC3E}">
        <p14:creationId xmlns:p14="http://schemas.microsoft.com/office/powerpoint/2010/main" val="351771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Otsikko ja kuvateksti">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fi-FI"/>
              <a:t>Muokkaa ots. perustyyl. napsautt.</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F7589BBA-43E0-4611-9491-EBBDA4882387}" type="datetimeFigureOut">
              <a:rPr lang="fi-FI" smtClean="0"/>
              <a:t>19.8.2025</a:t>
            </a:fld>
            <a:endParaRPr lang="fi-FI"/>
          </a:p>
        </p:txBody>
      </p:sp>
      <p:sp>
        <p:nvSpPr>
          <p:cNvPr id="5" name="Footer Placeholder 4"/>
          <p:cNvSpPr>
            <a:spLocks noGrp="1"/>
          </p:cNvSpPr>
          <p:nvPr>
            <p:ph type="ftr" sz="quarter" idx="11"/>
          </p:nvPr>
        </p:nvSpPr>
        <p:spPr/>
        <p:txBody>
          <a:bodyPr/>
          <a:lstStyle/>
          <a:p>
            <a:endParaRPr lang="fi-FI"/>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164180A-6721-4B1F-B815-12B0503EA0D7}" type="slidenum">
              <a:rPr lang="fi-FI" smtClean="0"/>
              <a:t>‹#›</a:t>
            </a:fld>
            <a:endParaRPr lang="fi-FI"/>
          </a:p>
        </p:txBody>
      </p:sp>
    </p:spTree>
    <p:extLst>
      <p:ext uri="{BB962C8B-B14F-4D97-AF65-F5344CB8AC3E}">
        <p14:creationId xmlns:p14="http://schemas.microsoft.com/office/powerpoint/2010/main" val="3955186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Lainaus ja kuvateksti">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fi-FI"/>
              <a:t>Muokkaa ots. perustyyl. napsautt.</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F7589BBA-43E0-4611-9491-EBBDA4882387}" type="datetimeFigureOut">
              <a:rPr lang="fi-FI" smtClean="0"/>
              <a:t>19.8.2025</a:t>
            </a:fld>
            <a:endParaRPr lang="fi-FI"/>
          </a:p>
        </p:txBody>
      </p:sp>
      <p:sp>
        <p:nvSpPr>
          <p:cNvPr id="5" name="Footer Placeholder 4"/>
          <p:cNvSpPr>
            <a:spLocks noGrp="1"/>
          </p:cNvSpPr>
          <p:nvPr>
            <p:ph type="ftr" sz="quarter" idx="11"/>
          </p:nvPr>
        </p:nvSpPr>
        <p:spPr/>
        <p:txBody>
          <a:bodyPr/>
          <a:lstStyle/>
          <a:p>
            <a:endParaRPr lang="fi-FI"/>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164180A-6721-4B1F-B815-12B0503EA0D7}" type="slidenum">
              <a:rPr lang="fi-FI" smtClean="0"/>
              <a:t>‹#›</a:t>
            </a:fld>
            <a:endParaRPr lang="fi-FI"/>
          </a:p>
        </p:txBody>
      </p:sp>
    </p:spTree>
    <p:extLst>
      <p:ext uri="{BB962C8B-B14F-4D97-AF65-F5344CB8AC3E}">
        <p14:creationId xmlns:p14="http://schemas.microsoft.com/office/powerpoint/2010/main" val="2819480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imikortti">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fi-FI"/>
              <a:t>Muokkaa ots. perustyyl. napsautt.</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F7589BBA-43E0-4611-9491-EBBDA4882387}" type="datetimeFigureOut">
              <a:rPr lang="fi-FI" smtClean="0"/>
              <a:t>19.8.2025</a:t>
            </a:fld>
            <a:endParaRPr lang="fi-FI"/>
          </a:p>
        </p:txBody>
      </p:sp>
      <p:sp>
        <p:nvSpPr>
          <p:cNvPr id="5" name="Footer Placeholder 4"/>
          <p:cNvSpPr>
            <a:spLocks noGrp="1"/>
          </p:cNvSpPr>
          <p:nvPr>
            <p:ph type="ftr" sz="quarter" idx="11"/>
          </p:nvPr>
        </p:nvSpPr>
        <p:spPr/>
        <p:txBody>
          <a:bodyPr/>
          <a:lstStyle/>
          <a:p>
            <a:endParaRPr lang="fi-FI"/>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164180A-6721-4B1F-B815-12B0503EA0D7}" type="slidenum">
              <a:rPr lang="fi-FI" smtClean="0"/>
              <a:t>‹#›</a:t>
            </a:fld>
            <a:endParaRPr lang="fi-FI"/>
          </a:p>
        </p:txBody>
      </p:sp>
    </p:spTree>
    <p:extLst>
      <p:ext uri="{BB962C8B-B14F-4D97-AF65-F5344CB8AC3E}">
        <p14:creationId xmlns:p14="http://schemas.microsoft.com/office/powerpoint/2010/main" val="31881951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araketta">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fi-FI"/>
              <a:t>Muokkaa ots. perustyyl. napsautt.</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7589BBA-43E0-4611-9491-EBBDA4882387}" type="datetimeFigureOut">
              <a:rPr lang="fi-FI" smtClean="0"/>
              <a:t>19.8.2025</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3164180A-6721-4B1F-B815-12B0503EA0D7}" type="slidenum">
              <a:rPr lang="fi-FI" smtClean="0"/>
              <a:t>‹#›</a:t>
            </a:fld>
            <a:endParaRPr lang="fi-FI"/>
          </a:p>
        </p:txBody>
      </p:sp>
    </p:spTree>
    <p:extLst>
      <p:ext uri="{BB962C8B-B14F-4D97-AF65-F5344CB8AC3E}">
        <p14:creationId xmlns:p14="http://schemas.microsoft.com/office/powerpoint/2010/main" val="11252638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uvan sarake">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fi-FI"/>
              <a:t>Muokkaa ots. perustyyl. napsautt.</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7589BBA-43E0-4611-9491-EBBDA4882387}" type="datetimeFigureOut">
              <a:rPr lang="fi-FI" smtClean="0"/>
              <a:t>19.8.2025</a:t>
            </a:fld>
            <a:endParaRPr lang="fi-FI"/>
          </a:p>
        </p:txBody>
      </p:sp>
      <p:sp>
        <p:nvSpPr>
          <p:cNvPr id="8" name="Footer Placeholder 7"/>
          <p:cNvSpPr>
            <a:spLocks noGrp="1"/>
          </p:cNvSpPr>
          <p:nvPr>
            <p:ph type="ftr" sz="quarter" idx="11"/>
          </p:nvPr>
        </p:nvSpPr>
        <p:spPr>
          <a:xfrm>
            <a:off x="561111" y="6391838"/>
            <a:ext cx="3644282" cy="304801"/>
          </a:xfrm>
        </p:spPr>
        <p:txBody>
          <a:bodyPr/>
          <a:lstStyle/>
          <a:p>
            <a:endParaRPr lang="fi-FI"/>
          </a:p>
        </p:txBody>
      </p:sp>
      <p:sp>
        <p:nvSpPr>
          <p:cNvPr id="9" name="Slide Number Placeholder 8"/>
          <p:cNvSpPr>
            <a:spLocks noGrp="1"/>
          </p:cNvSpPr>
          <p:nvPr>
            <p:ph type="sldNum" sz="quarter" idx="12"/>
          </p:nvPr>
        </p:nvSpPr>
        <p:spPr/>
        <p:txBody>
          <a:bodyPr/>
          <a:lstStyle/>
          <a:p>
            <a:fld id="{3164180A-6721-4B1F-B815-12B0503EA0D7}" type="slidenum">
              <a:rPr lang="fi-FI" smtClean="0"/>
              <a:t>‹#›</a:t>
            </a:fld>
            <a:endParaRPr lang="fi-FI"/>
          </a:p>
        </p:txBody>
      </p:sp>
    </p:spTree>
    <p:extLst>
      <p:ext uri="{BB962C8B-B14F-4D97-AF65-F5344CB8AC3E}">
        <p14:creationId xmlns:p14="http://schemas.microsoft.com/office/powerpoint/2010/main" val="16227678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fi-FI"/>
              <a:t>Muokkaa ots. perustyyl. napsautt.</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F7589BBA-43E0-4611-9491-EBBDA4882387}" type="datetimeFigureOut">
              <a:rPr lang="fi-FI" smtClean="0"/>
              <a:t>19.8.2025</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3164180A-6721-4B1F-B815-12B0503EA0D7}" type="slidenum">
              <a:rPr lang="fi-FI" smtClean="0"/>
              <a:t>‹#›</a:t>
            </a:fld>
            <a:endParaRPr lang="fi-FI"/>
          </a:p>
        </p:txBody>
      </p:sp>
    </p:spTree>
    <p:extLst>
      <p:ext uri="{BB962C8B-B14F-4D97-AF65-F5344CB8AC3E}">
        <p14:creationId xmlns:p14="http://schemas.microsoft.com/office/powerpoint/2010/main" val="7495964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Pystysuora otsikko ja teksti">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fi-FI"/>
              <a:t>Muokkaa ots. perustyyl. napsautt.</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F7589BBA-43E0-4611-9491-EBBDA4882387}" type="datetimeFigureOut">
              <a:rPr lang="fi-FI" smtClean="0"/>
              <a:t>19.8.2025</a:t>
            </a:fld>
            <a:endParaRPr lang="fi-FI"/>
          </a:p>
        </p:txBody>
      </p:sp>
      <p:sp>
        <p:nvSpPr>
          <p:cNvPr id="5" name="Footer Placeholder 4"/>
          <p:cNvSpPr>
            <a:spLocks noGrp="1"/>
          </p:cNvSpPr>
          <p:nvPr>
            <p:ph type="ftr" sz="quarter" idx="11"/>
          </p:nvPr>
        </p:nvSpPr>
        <p:spPr/>
        <p:txBody>
          <a:bodyPr/>
          <a:lstStyle/>
          <a:p>
            <a:endParaRPr lang="fi-FI"/>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164180A-6721-4B1F-B815-12B0503EA0D7}" type="slidenum">
              <a:rPr lang="fi-FI" smtClean="0"/>
              <a:t>‹#›</a:t>
            </a:fld>
            <a:endParaRPr lang="fi-FI"/>
          </a:p>
        </p:txBody>
      </p:sp>
    </p:spTree>
    <p:extLst>
      <p:ext uri="{BB962C8B-B14F-4D97-AF65-F5344CB8AC3E}">
        <p14:creationId xmlns:p14="http://schemas.microsoft.com/office/powerpoint/2010/main" val="953599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F7589BBA-43E0-4611-9491-EBBDA4882387}" type="datetimeFigureOut">
              <a:rPr lang="fi-FI" smtClean="0"/>
              <a:t>19.8.2025</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3164180A-6721-4B1F-B815-12B0503EA0D7}" type="slidenum">
              <a:rPr lang="fi-FI" smtClean="0"/>
              <a:t>‹#›</a:t>
            </a:fld>
            <a:endParaRPr lang="fi-FI"/>
          </a:p>
        </p:txBody>
      </p:sp>
    </p:spTree>
    <p:extLst>
      <p:ext uri="{BB962C8B-B14F-4D97-AF65-F5344CB8AC3E}">
        <p14:creationId xmlns:p14="http://schemas.microsoft.com/office/powerpoint/2010/main" val="3866120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fi-FI"/>
              <a:t>Muokkaa ots. perustyyl. napsautt.</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F7589BBA-43E0-4611-9491-EBBDA4882387}" type="datetimeFigureOut">
              <a:rPr lang="fi-FI" smtClean="0"/>
              <a:t>19.8.2025</a:t>
            </a:fld>
            <a:endParaRPr lang="fi-FI"/>
          </a:p>
        </p:txBody>
      </p:sp>
      <p:sp>
        <p:nvSpPr>
          <p:cNvPr id="5" name="Footer Placeholder 4"/>
          <p:cNvSpPr>
            <a:spLocks noGrp="1"/>
          </p:cNvSpPr>
          <p:nvPr>
            <p:ph type="ftr" sz="quarter" idx="11"/>
          </p:nvPr>
        </p:nvSpPr>
        <p:spPr/>
        <p:txBody>
          <a:bodyPr/>
          <a:lstStyle/>
          <a:p>
            <a:endParaRPr lang="fi-FI"/>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164180A-6721-4B1F-B815-12B0503EA0D7}" type="slidenum">
              <a:rPr lang="fi-FI" smtClean="0"/>
              <a:t>‹#›</a:t>
            </a:fld>
            <a:endParaRPr lang="fi-FI"/>
          </a:p>
        </p:txBody>
      </p:sp>
    </p:spTree>
    <p:extLst>
      <p:ext uri="{BB962C8B-B14F-4D97-AF65-F5344CB8AC3E}">
        <p14:creationId xmlns:p14="http://schemas.microsoft.com/office/powerpoint/2010/main" val="2640281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F7589BBA-43E0-4611-9491-EBBDA4882387}" type="datetimeFigureOut">
              <a:rPr lang="fi-FI" smtClean="0"/>
              <a:t>19.8.2025</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3164180A-6721-4B1F-B815-12B0503EA0D7}" type="slidenum">
              <a:rPr lang="fi-FI" smtClean="0"/>
              <a:t>‹#›</a:t>
            </a:fld>
            <a:endParaRPr lang="fi-FI"/>
          </a:p>
        </p:txBody>
      </p:sp>
    </p:spTree>
    <p:extLst>
      <p:ext uri="{BB962C8B-B14F-4D97-AF65-F5344CB8AC3E}">
        <p14:creationId xmlns:p14="http://schemas.microsoft.com/office/powerpoint/2010/main" val="813710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a:t>Muokkaa ots. perustyyl. napsautt.</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F7589BBA-43E0-4611-9491-EBBDA4882387}" type="datetimeFigureOut">
              <a:rPr lang="fi-FI" smtClean="0"/>
              <a:t>19.8.2025</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3164180A-6721-4B1F-B815-12B0503EA0D7}" type="slidenum">
              <a:rPr lang="fi-FI" smtClean="0"/>
              <a:t>‹#›</a:t>
            </a:fld>
            <a:endParaRPr lang="fi-FI"/>
          </a:p>
        </p:txBody>
      </p:sp>
    </p:spTree>
    <p:extLst>
      <p:ext uri="{BB962C8B-B14F-4D97-AF65-F5344CB8AC3E}">
        <p14:creationId xmlns:p14="http://schemas.microsoft.com/office/powerpoint/2010/main" val="1873442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fi-FI"/>
              <a:t>Muokkaa ots. perustyyl. napsautt.</a:t>
            </a:r>
            <a:endParaRPr lang="en-US" dirty="0"/>
          </a:p>
        </p:txBody>
      </p:sp>
      <p:sp>
        <p:nvSpPr>
          <p:cNvPr id="3" name="Date Placeholder 2"/>
          <p:cNvSpPr>
            <a:spLocks noGrp="1"/>
          </p:cNvSpPr>
          <p:nvPr>
            <p:ph type="dt" sz="half" idx="10"/>
          </p:nvPr>
        </p:nvSpPr>
        <p:spPr/>
        <p:txBody>
          <a:bodyPr/>
          <a:lstStyle/>
          <a:p>
            <a:fld id="{F7589BBA-43E0-4611-9491-EBBDA4882387}" type="datetimeFigureOut">
              <a:rPr lang="fi-FI" smtClean="0"/>
              <a:t>19.8.2025</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3164180A-6721-4B1F-B815-12B0503EA0D7}" type="slidenum">
              <a:rPr lang="fi-FI" smtClean="0"/>
              <a:t>‹#›</a:t>
            </a:fld>
            <a:endParaRPr lang="fi-FI"/>
          </a:p>
        </p:txBody>
      </p:sp>
    </p:spTree>
    <p:extLst>
      <p:ext uri="{BB962C8B-B14F-4D97-AF65-F5344CB8AC3E}">
        <p14:creationId xmlns:p14="http://schemas.microsoft.com/office/powerpoint/2010/main" val="3721450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589BBA-43E0-4611-9491-EBBDA4882387}" type="datetimeFigureOut">
              <a:rPr lang="fi-FI" smtClean="0"/>
              <a:t>19.8.2025</a:t>
            </a:fld>
            <a:endParaRPr lang="fi-FI"/>
          </a:p>
        </p:txBody>
      </p:sp>
      <p:sp>
        <p:nvSpPr>
          <p:cNvPr id="3" name="Footer Placeholder 2"/>
          <p:cNvSpPr>
            <a:spLocks noGrp="1"/>
          </p:cNvSpPr>
          <p:nvPr>
            <p:ph type="ftr" sz="quarter" idx="11"/>
          </p:nvPr>
        </p:nvSpPr>
        <p:spPr/>
        <p:txBody>
          <a:bodyPr/>
          <a:lstStyle/>
          <a:p>
            <a:endParaRPr lang="fi-FI"/>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3164180A-6721-4B1F-B815-12B0503EA0D7}" type="slidenum">
              <a:rPr lang="fi-FI" smtClean="0"/>
              <a:t>‹#›</a:t>
            </a:fld>
            <a:endParaRPr lang="fi-FI"/>
          </a:p>
        </p:txBody>
      </p:sp>
    </p:spTree>
    <p:extLst>
      <p:ext uri="{BB962C8B-B14F-4D97-AF65-F5344CB8AC3E}">
        <p14:creationId xmlns:p14="http://schemas.microsoft.com/office/powerpoint/2010/main" val="3512706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Kuvatekstillinen sisältö">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fi-FI"/>
              <a:t>Muokkaa ots. perustyyl. napsautt.</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F7589BBA-43E0-4611-9491-EBBDA4882387}" type="datetimeFigureOut">
              <a:rPr lang="fi-FI" smtClean="0"/>
              <a:t>19.8.2025</a:t>
            </a:fld>
            <a:endParaRPr lang="fi-FI"/>
          </a:p>
        </p:txBody>
      </p:sp>
      <p:sp>
        <p:nvSpPr>
          <p:cNvPr id="6" name="Footer Placeholder 5"/>
          <p:cNvSpPr>
            <a:spLocks noGrp="1"/>
          </p:cNvSpPr>
          <p:nvPr>
            <p:ph type="ftr" sz="quarter" idx="11"/>
          </p:nvPr>
        </p:nvSpPr>
        <p:spPr/>
        <p:txBody>
          <a:bodyPr/>
          <a:lstStyle/>
          <a:p>
            <a:endParaRPr lang="fi-FI"/>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164180A-6721-4B1F-B815-12B0503EA0D7}" type="slidenum">
              <a:rPr lang="fi-FI" smtClean="0"/>
              <a:t>‹#›</a:t>
            </a:fld>
            <a:endParaRPr lang="fi-FI"/>
          </a:p>
        </p:txBody>
      </p:sp>
    </p:spTree>
    <p:extLst>
      <p:ext uri="{BB962C8B-B14F-4D97-AF65-F5344CB8AC3E}">
        <p14:creationId xmlns:p14="http://schemas.microsoft.com/office/powerpoint/2010/main" val="1747802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uvatekstillinen kuva">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fi-FI"/>
              <a:t>Muokkaa ots. perustyyl. napsautt.</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fi-FI"/>
              <a:t>Lisää kuva napsauttamalla kuvaketta</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F7589BBA-43E0-4611-9491-EBBDA4882387}" type="datetimeFigureOut">
              <a:rPr lang="fi-FI" smtClean="0"/>
              <a:t>19.8.2025</a:t>
            </a:fld>
            <a:endParaRPr lang="fi-FI"/>
          </a:p>
        </p:txBody>
      </p:sp>
      <p:sp>
        <p:nvSpPr>
          <p:cNvPr id="6" name="Footer Placeholder 5"/>
          <p:cNvSpPr>
            <a:spLocks noGrp="1"/>
          </p:cNvSpPr>
          <p:nvPr>
            <p:ph type="ftr" sz="quarter" idx="11"/>
          </p:nvPr>
        </p:nvSpPr>
        <p:spPr/>
        <p:txBody>
          <a:bodyPr/>
          <a:lstStyle/>
          <a:p>
            <a:endParaRPr lang="fi-FI"/>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164180A-6721-4B1F-B815-12B0503EA0D7}" type="slidenum">
              <a:rPr lang="fi-FI" smtClean="0"/>
              <a:t>‹#›</a:t>
            </a:fld>
            <a:endParaRPr lang="fi-FI"/>
          </a:p>
        </p:txBody>
      </p:sp>
    </p:spTree>
    <p:extLst>
      <p:ext uri="{BB962C8B-B14F-4D97-AF65-F5344CB8AC3E}">
        <p14:creationId xmlns:p14="http://schemas.microsoft.com/office/powerpoint/2010/main" val="2925336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fi-FI"/>
              <a:t>Muokkaa ots. perustyyl. napsautt.</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F7589BBA-43E0-4611-9491-EBBDA4882387}" type="datetimeFigureOut">
              <a:rPr lang="fi-FI" smtClean="0"/>
              <a:t>19.8.2025</a:t>
            </a:fld>
            <a:endParaRPr lang="fi-FI"/>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fi-FI"/>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3164180A-6721-4B1F-B815-12B0503EA0D7}" type="slidenum">
              <a:rPr lang="fi-FI" smtClean="0"/>
              <a:t>‹#›</a:t>
            </a:fld>
            <a:endParaRPr lang="fi-FI"/>
          </a:p>
        </p:txBody>
      </p:sp>
    </p:spTree>
    <p:extLst>
      <p:ext uri="{BB962C8B-B14F-4D97-AF65-F5344CB8AC3E}">
        <p14:creationId xmlns:p14="http://schemas.microsoft.com/office/powerpoint/2010/main" val="107103407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tsikko 1">
            <a:extLst>
              <a:ext uri="{FF2B5EF4-FFF2-40B4-BE49-F238E27FC236}">
                <a16:creationId xmlns:a16="http://schemas.microsoft.com/office/drawing/2014/main" id="{8DEFAC1A-5929-4557-FD44-AF1D96DB0DE3}"/>
              </a:ext>
            </a:extLst>
          </p:cNvPr>
          <p:cNvSpPr>
            <a:spLocks noGrp="1"/>
          </p:cNvSpPr>
          <p:nvPr>
            <p:ph type="title"/>
          </p:nvPr>
        </p:nvSpPr>
        <p:spPr/>
        <p:txBody>
          <a:bodyPr/>
          <a:lstStyle/>
          <a:p>
            <a:endParaRPr lang="fi-FI" altLang="fi-FI"/>
          </a:p>
        </p:txBody>
      </p:sp>
      <p:pic>
        <p:nvPicPr>
          <p:cNvPr id="7171" name="Sisällön paikkamerkki 3">
            <a:extLst>
              <a:ext uri="{FF2B5EF4-FFF2-40B4-BE49-F238E27FC236}">
                <a16:creationId xmlns:a16="http://schemas.microsoft.com/office/drawing/2014/main" id="{899E0A87-F6C5-26AB-BC85-E05B475AECC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626" y="8627"/>
            <a:ext cx="12192000" cy="6858000"/>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B16F61B-5973-F7F3-F591-715C9533364A}"/>
              </a:ext>
            </a:extLst>
          </p:cNvPr>
          <p:cNvSpPr>
            <a:spLocks noGrp="1"/>
          </p:cNvSpPr>
          <p:nvPr>
            <p:ph type="title"/>
          </p:nvPr>
        </p:nvSpPr>
        <p:spPr/>
        <p:txBody>
          <a:bodyPr/>
          <a:lstStyle/>
          <a:p>
            <a:br>
              <a:rPr lang="fi-FI" dirty="0"/>
            </a:br>
            <a:r>
              <a:rPr lang="fi-FI" dirty="0"/>
              <a:t>Mitä muuta sana ”arviointi” –tarkoittaa? Miten arvioidaan?</a:t>
            </a:r>
            <a:br>
              <a:rPr lang="fi-FI" dirty="0"/>
            </a:br>
            <a:br>
              <a:rPr lang="fi-FI" dirty="0"/>
            </a:br>
            <a:endParaRPr lang="fi-FI" dirty="0"/>
          </a:p>
        </p:txBody>
      </p:sp>
      <p:sp>
        <p:nvSpPr>
          <p:cNvPr id="3" name="Sisällön paikkamerkki 2">
            <a:extLst>
              <a:ext uri="{FF2B5EF4-FFF2-40B4-BE49-F238E27FC236}">
                <a16:creationId xmlns:a16="http://schemas.microsoft.com/office/drawing/2014/main" id="{026652A0-F184-C67F-1FC1-06A882039386}"/>
              </a:ext>
            </a:extLst>
          </p:cNvPr>
          <p:cNvSpPr>
            <a:spLocks noGrp="1"/>
          </p:cNvSpPr>
          <p:nvPr>
            <p:ph idx="1"/>
          </p:nvPr>
        </p:nvSpPr>
        <p:spPr>
          <a:xfrm>
            <a:off x="1154954" y="2637683"/>
            <a:ext cx="8825659" cy="3976762"/>
          </a:xfrm>
        </p:spPr>
        <p:txBody>
          <a:bodyPr>
            <a:normAutofit/>
          </a:bodyPr>
          <a:lstStyle/>
          <a:p>
            <a:r>
              <a:rPr lang="fi-FI" sz="2000" b="1" dirty="0"/>
              <a:t>Arviointi ei tarkoita pelkästään kokeiden pitämistä ja numeroiden antamista</a:t>
            </a:r>
          </a:p>
          <a:p>
            <a:r>
              <a:rPr lang="fi-FI" dirty="0"/>
              <a:t>Arviointi on </a:t>
            </a:r>
            <a:r>
              <a:rPr lang="fi-FI" b="1" dirty="0"/>
              <a:t>jatkuvaa</a:t>
            </a:r>
            <a:r>
              <a:rPr lang="fi-FI" dirty="0"/>
              <a:t>: </a:t>
            </a:r>
          </a:p>
          <a:p>
            <a:r>
              <a:rPr lang="fi-FI" dirty="0"/>
              <a:t>Esim. </a:t>
            </a:r>
          </a:p>
          <a:p>
            <a:pPr lvl="1"/>
            <a:r>
              <a:rPr lang="fi-FI" dirty="0"/>
              <a:t>ope antaa suullista tai kirjallista (ei välttämättä numeerista) palautetta </a:t>
            </a:r>
          </a:p>
          <a:p>
            <a:pPr lvl="1"/>
            <a:r>
              <a:rPr lang="fi-FI" dirty="0"/>
              <a:t>sinä itse arvioit omia tuotoksiasi: mihin olet tyytyväinen, mitä olisit voinut tehdä toisin; mitä opittavaa sinulla vielä on</a:t>
            </a:r>
          </a:p>
          <a:p>
            <a:pPr lvl="1"/>
            <a:r>
              <a:rPr lang="fi-FI" dirty="0"/>
              <a:t>Luokkatoverit antavat sinulle rakentavaa/kannustavaa palautetta tuotoksistasi</a:t>
            </a:r>
          </a:p>
        </p:txBody>
      </p:sp>
    </p:spTree>
    <p:extLst>
      <p:ext uri="{BB962C8B-B14F-4D97-AF65-F5344CB8AC3E}">
        <p14:creationId xmlns:p14="http://schemas.microsoft.com/office/powerpoint/2010/main" val="475937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050CE9C-9394-9DFF-AC53-61AA709DD133}"/>
              </a:ext>
            </a:extLst>
          </p:cNvPr>
          <p:cNvSpPr>
            <a:spLocks noGrp="1"/>
          </p:cNvSpPr>
          <p:nvPr>
            <p:ph type="title"/>
          </p:nvPr>
        </p:nvSpPr>
        <p:spPr/>
        <p:txBody>
          <a:bodyPr/>
          <a:lstStyle/>
          <a:p>
            <a:r>
              <a:rPr lang="fi-FI" dirty="0"/>
              <a:t>Wilma-merkinnöistä</a:t>
            </a:r>
          </a:p>
        </p:txBody>
      </p:sp>
      <p:sp>
        <p:nvSpPr>
          <p:cNvPr id="3" name="Sisällön paikkamerkki 2">
            <a:extLst>
              <a:ext uri="{FF2B5EF4-FFF2-40B4-BE49-F238E27FC236}">
                <a16:creationId xmlns:a16="http://schemas.microsoft.com/office/drawing/2014/main" id="{463684F9-DF83-7700-E358-3294FA491AC7}"/>
              </a:ext>
            </a:extLst>
          </p:cNvPr>
          <p:cNvSpPr>
            <a:spLocks noGrp="1"/>
          </p:cNvSpPr>
          <p:nvPr>
            <p:ph idx="1"/>
          </p:nvPr>
        </p:nvSpPr>
        <p:spPr>
          <a:xfrm>
            <a:off x="1154954" y="2440983"/>
            <a:ext cx="8825659" cy="3578817"/>
          </a:xfrm>
        </p:spPr>
        <p:txBody>
          <a:bodyPr>
            <a:normAutofit fontScale="85000" lnSpcReduction="10000"/>
          </a:bodyPr>
          <a:lstStyle/>
          <a:p>
            <a:r>
              <a:rPr lang="fi-FI" dirty="0"/>
              <a:t>Wilma on opettajalle kirjanpitotyökalu, jonka pohjalta voi esim. todistusarvosanaa miettiessä tarkistaa, onko oppilaalla paljon tekemättömiä läksyjä</a:t>
            </a:r>
          </a:p>
          <a:p>
            <a:r>
              <a:rPr lang="fi-FI" dirty="0"/>
              <a:t>Tekemättömien läksyjen merkinnät Wilmassa eivät ole ”rangaistus” tai ”moite” oppilaalle – jos läksy on joskus harvoin unohtunut, ei merkinnällä ole mitään väliä</a:t>
            </a:r>
          </a:p>
          <a:p>
            <a:r>
              <a:rPr lang="fi-FI" dirty="0"/>
              <a:t>Oppilaankin on hyvä hahmottaa, alkaako läksymerkintöjä olla paljon – tietää itsekin, missä mennään</a:t>
            </a:r>
          </a:p>
          <a:p>
            <a:r>
              <a:rPr lang="fi-FI" dirty="0"/>
              <a:t>Huoltajalla on oikeus seurata opiskelun edistymistä (eikä niin, että opettajalla on jokin ”salainen musta kirja”, johon asiat kirjataan ja sitten yhtäkkiä järkytetään vanhemmat kotiin soittamalla, että nyt on läksyt ollut tekemättä jo 10 kertaa peräkkäin.)</a:t>
            </a:r>
          </a:p>
          <a:p>
            <a:r>
              <a:rPr lang="fi-FI" dirty="0"/>
              <a:t>Ope pyrkii silloin tällöin laittamaan Wilmaan myös positiivisia/kannustavia merkintöjä – mutta koska </a:t>
            </a:r>
            <a:r>
              <a:rPr lang="fi-FI" b="1" dirty="0"/>
              <a:t>oppilaita on yli 200</a:t>
            </a:r>
            <a:r>
              <a:rPr lang="fi-FI" dirty="0"/>
              <a:t>, ei joka tunti ole aikaa klikkailla kaikille positiivisia mainintoja vain siksi, että läksyt on tehty ihan normioletuksen mukaisesti eli </a:t>
            </a:r>
            <a:r>
              <a:rPr lang="fi-FI" b="1" dirty="0"/>
              <a:t>”ei merkintää = positiivinen asia”</a:t>
            </a:r>
          </a:p>
        </p:txBody>
      </p:sp>
    </p:spTree>
    <p:extLst>
      <p:ext uri="{BB962C8B-B14F-4D97-AF65-F5344CB8AC3E}">
        <p14:creationId xmlns:p14="http://schemas.microsoft.com/office/powerpoint/2010/main" val="562154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dk2"/>
          </a:fillRef>
          <a:effectRef idx="0">
            <a:schemeClr val="accent1"/>
          </a:effectRef>
          <a:fontRef idx="minor">
            <a:schemeClr val="lt1"/>
          </a:fontRef>
        </p:style>
        <p:txBody>
          <a:bodyPr/>
          <a:lstStyle/>
          <a:p>
            <a:endParaRPr lang="fi-FI"/>
          </a:p>
        </p:txBody>
      </p:sp>
      <p:sp>
        <p:nvSpPr>
          <p:cNvPr id="11"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fi-FI"/>
          </a:p>
        </p:txBody>
      </p:sp>
      <p:sp>
        <p:nvSpPr>
          <p:cNvPr id="13"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fi-FI"/>
          </a:p>
        </p:txBody>
      </p:sp>
      <p:sp>
        <p:nvSpPr>
          <p:cNvPr id="2" name="Otsikko 1">
            <a:extLst>
              <a:ext uri="{FF2B5EF4-FFF2-40B4-BE49-F238E27FC236}">
                <a16:creationId xmlns:a16="http://schemas.microsoft.com/office/drawing/2014/main" id="{7253D58A-979A-4351-84F4-33D07C6D10D9}"/>
              </a:ext>
            </a:extLst>
          </p:cNvPr>
          <p:cNvSpPr>
            <a:spLocks noGrp="1"/>
          </p:cNvSpPr>
          <p:nvPr>
            <p:ph type="title"/>
          </p:nvPr>
        </p:nvSpPr>
        <p:spPr>
          <a:xfrm>
            <a:off x="639098" y="629265"/>
            <a:ext cx="5453889" cy="970935"/>
          </a:xfrm>
        </p:spPr>
        <p:txBody>
          <a:bodyPr>
            <a:normAutofit/>
          </a:bodyPr>
          <a:lstStyle/>
          <a:p>
            <a:r>
              <a:rPr lang="fi-FI" dirty="0">
                <a:solidFill>
                  <a:srgbClr val="FFFFFF"/>
                </a:solidFill>
              </a:rPr>
              <a:t>Ymmärräthän, että…</a:t>
            </a:r>
          </a:p>
        </p:txBody>
      </p:sp>
      <p:pic>
        <p:nvPicPr>
          <p:cNvPr id="4" name="Kuva 3">
            <a:extLst>
              <a:ext uri="{FF2B5EF4-FFF2-40B4-BE49-F238E27FC236}">
                <a16:creationId xmlns:a16="http://schemas.microsoft.com/office/drawing/2014/main" id="{C3D511D3-2AF9-4864-BE0D-2A8237EE57AE}"/>
              </a:ext>
            </a:extLst>
          </p:cNvPr>
          <p:cNvPicPr>
            <a:picLocks noChangeAspect="1"/>
          </p:cNvPicPr>
          <p:nvPr/>
        </p:nvPicPr>
        <p:blipFill rotWithShape="1">
          <a:blip r:embed="rId2"/>
          <a:srcRect r="4475" b="2"/>
          <a:stretch/>
        </p:blipFill>
        <p:spPr>
          <a:xfrm>
            <a:off x="6774511" y="480060"/>
            <a:ext cx="4929808" cy="5897880"/>
          </a:xfrm>
          <a:custGeom>
            <a:avLst/>
            <a:gdLst/>
            <a:ahLst/>
            <a:cxnLst/>
            <a:rect l="l" t="t" r="r" b="b"/>
            <a:pathLst>
              <a:path w="4929808" h="5897880">
                <a:moveTo>
                  <a:pt x="104535" y="0"/>
                </a:moveTo>
                <a:lnTo>
                  <a:pt x="2751151" y="0"/>
                </a:lnTo>
                <a:lnTo>
                  <a:pt x="4769032" y="0"/>
                </a:lnTo>
                <a:lnTo>
                  <a:pt x="4929808" y="0"/>
                </a:lnTo>
                <a:lnTo>
                  <a:pt x="4929808" y="5897880"/>
                </a:lnTo>
                <a:lnTo>
                  <a:pt x="4769032" y="5897880"/>
                </a:lnTo>
                <a:lnTo>
                  <a:pt x="2751151" y="5897880"/>
                </a:lnTo>
                <a:lnTo>
                  <a:pt x="0" y="5897880"/>
                </a:lnTo>
                <a:lnTo>
                  <a:pt x="0" y="5896985"/>
                </a:lnTo>
                <a:lnTo>
                  <a:pt x="103291" y="5896985"/>
                </a:lnTo>
                <a:lnTo>
                  <a:pt x="112340" y="5838313"/>
                </a:lnTo>
                <a:lnTo>
                  <a:pt x="123631" y="5762037"/>
                </a:lnTo>
                <a:lnTo>
                  <a:pt x="135550" y="5671232"/>
                </a:lnTo>
                <a:lnTo>
                  <a:pt x="149820" y="5563476"/>
                </a:lnTo>
                <a:lnTo>
                  <a:pt x="164875" y="5444219"/>
                </a:lnTo>
                <a:lnTo>
                  <a:pt x="180714" y="5309828"/>
                </a:lnTo>
                <a:lnTo>
                  <a:pt x="197494" y="5163329"/>
                </a:lnTo>
                <a:lnTo>
                  <a:pt x="214273" y="5004117"/>
                </a:lnTo>
                <a:lnTo>
                  <a:pt x="231367" y="4834615"/>
                </a:lnTo>
                <a:lnTo>
                  <a:pt x="247205" y="4651794"/>
                </a:lnTo>
                <a:lnTo>
                  <a:pt x="262417" y="4460498"/>
                </a:lnTo>
                <a:lnTo>
                  <a:pt x="276217" y="4258305"/>
                </a:lnTo>
                <a:lnTo>
                  <a:pt x="289390" y="4047637"/>
                </a:lnTo>
                <a:lnTo>
                  <a:pt x="301779" y="3827889"/>
                </a:lnTo>
                <a:lnTo>
                  <a:pt x="306170" y="3715291"/>
                </a:lnTo>
                <a:lnTo>
                  <a:pt x="311031" y="3600271"/>
                </a:lnTo>
                <a:lnTo>
                  <a:pt x="315579" y="3483435"/>
                </a:lnTo>
                <a:lnTo>
                  <a:pt x="318558" y="3365994"/>
                </a:lnTo>
                <a:lnTo>
                  <a:pt x="321224" y="3246131"/>
                </a:lnTo>
                <a:lnTo>
                  <a:pt x="324047" y="3125058"/>
                </a:lnTo>
                <a:lnTo>
                  <a:pt x="325929" y="3001563"/>
                </a:lnTo>
                <a:lnTo>
                  <a:pt x="325929" y="2876858"/>
                </a:lnTo>
                <a:lnTo>
                  <a:pt x="326870" y="2750941"/>
                </a:lnTo>
                <a:lnTo>
                  <a:pt x="325929" y="2623814"/>
                </a:lnTo>
                <a:lnTo>
                  <a:pt x="324047" y="2494871"/>
                </a:lnTo>
                <a:lnTo>
                  <a:pt x="322322" y="2365928"/>
                </a:lnTo>
                <a:lnTo>
                  <a:pt x="318558" y="2235169"/>
                </a:lnTo>
                <a:lnTo>
                  <a:pt x="314638" y="2103199"/>
                </a:lnTo>
                <a:lnTo>
                  <a:pt x="310090" y="1971229"/>
                </a:lnTo>
                <a:lnTo>
                  <a:pt x="303660" y="1838048"/>
                </a:lnTo>
                <a:lnTo>
                  <a:pt x="295976" y="1703656"/>
                </a:lnTo>
                <a:lnTo>
                  <a:pt x="288606" y="1568660"/>
                </a:lnTo>
                <a:lnTo>
                  <a:pt x="279197" y="1433663"/>
                </a:lnTo>
                <a:lnTo>
                  <a:pt x="267906" y="1296850"/>
                </a:lnTo>
                <a:lnTo>
                  <a:pt x="256615" y="1161853"/>
                </a:lnTo>
                <a:lnTo>
                  <a:pt x="243598" y="1024435"/>
                </a:lnTo>
                <a:lnTo>
                  <a:pt x="229328" y="886411"/>
                </a:lnTo>
                <a:lnTo>
                  <a:pt x="214273" y="750203"/>
                </a:lnTo>
                <a:lnTo>
                  <a:pt x="196709" y="612180"/>
                </a:lnTo>
                <a:lnTo>
                  <a:pt x="177891" y="474761"/>
                </a:lnTo>
                <a:lnTo>
                  <a:pt x="159229" y="336738"/>
                </a:lnTo>
                <a:lnTo>
                  <a:pt x="137432" y="199320"/>
                </a:lnTo>
                <a:lnTo>
                  <a:pt x="115163" y="62507"/>
                </a:lnTo>
                <a:close/>
              </a:path>
            </a:pathLst>
          </a:custGeom>
        </p:spPr>
      </p:pic>
      <p:sp>
        <p:nvSpPr>
          <p:cNvPr id="15" name="Rectangle 14">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fi-FI"/>
          </a:p>
        </p:txBody>
      </p:sp>
      <p:sp>
        <p:nvSpPr>
          <p:cNvPr id="17" name="Oval 16">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fi-FI"/>
          </a:p>
        </p:txBody>
      </p:sp>
      <p:sp>
        <p:nvSpPr>
          <p:cNvPr id="19" name="Oval 18">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fi-FI"/>
          </a:p>
        </p:txBody>
      </p:sp>
      <p:sp>
        <p:nvSpPr>
          <p:cNvPr id="3" name="Sisällön paikkamerkki 2">
            <a:extLst>
              <a:ext uri="{FF2B5EF4-FFF2-40B4-BE49-F238E27FC236}">
                <a16:creationId xmlns:a16="http://schemas.microsoft.com/office/drawing/2014/main" id="{01C64914-149A-447E-BA9E-BBA9B5862787}"/>
              </a:ext>
            </a:extLst>
          </p:cNvPr>
          <p:cNvSpPr>
            <a:spLocks noGrp="1"/>
          </p:cNvSpPr>
          <p:nvPr>
            <p:ph idx="1"/>
          </p:nvPr>
        </p:nvSpPr>
        <p:spPr>
          <a:xfrm>
            <a:off x="639098" y="1487055"/>
            <a:ext cx="6072776" cy="4743420"/>
          </a:xfrm>
        </p:spPr>
        <p:txBody>
          <a:bodyPr anchor="ctr">
            <a:normAutofit/>
          </a:bodyPr>
          <a:lstStyle/>
          <a:p>
            <a:pPr>
              <a:lnSpc>
                <a:spcPct val="90000"/>
              </a:lnSpc>
            </a:pPr>
            <a:r>
              <a:rPr lang="fi-FI" dirty="0">
                <a:solidFill>
                  <a:srgbClr val="FFFFFF"/>
                </a:solidFill>
              </a:rPr>
              <a:t>Opettajan tehtävä on ohjata sinua tehokkaiden opiskelutottumusten pariin ja antaa palautetta osaamisestasi, jotta taitosi kehittyvät ja tiedostat, mitä asioita kannattaa vielä harjoitella ( = </a:t>
            </a:r>
            <a:r>
              <a:rPr lang="fi-FI" dirty="0">
                <a:solidFill>
                  <a:srgbClr val="FFFF00"/>
                </a:solidFill>
              </a:rPr>
              <a:t>”jatkuvaa/formatiivista arviointia</a:t>
            </a:r>
            <a:r>
              <a:rPr lang="fi-FI" dirty="0">
                <a:solidFill>
                  <a:srgbClr val="FFFFFF"/>
                </a:solidFill>
              </a:rPr>
              <a:t>”) </a:t>
            </a:r>
          </a:p>
          <a:p>
            <a:pPr>
              <a:lnSpc>
                <a:spcPct val="90000"/>
              </a:lnSpc>
            </a:pPr>
            <a:r>
              <a:rPr lang="fi-FI" dirty="0">
                <a:solidFill>
                  <a:srgbClr val="FFFFFF"/>
                </a:solidFill>
              </a:rPr>
              <a:t>Kun opettaja antaa sinulle palautetta, hänen tarkoituksenaan ei ole arvostella sinua negatiivisessa mielessä kriittisesti, väheksyvästi, tuomitsevasti, pilkallisesti tai moittivalla asenteella (vaikka hän esim. korjaisi jonkin virheen tai neuvoisi sinua ääntämään jonkun sanan toisella tavalla)</a:t>
            </a:r>
          </a:p>
          <a:p>
            <a:pPr>
              <a:lnSpc>
                <a:spcPct val="90000"/>
              </a:lnSpc>
            </a:pPr>
            <a:r>
              <a:rPr lang="fi-FI" dirty="0">
                <a:solidFill>
                  <a:srgbClr val="FFFFFF"/>
                </a:solidFill>
              </a:rPr>
              <a:t>Opettaja on sinun puolellasi, sinun tukenasi ja apunasi, joten älä arastele tai pelkää käyttää englantia opettajan kuullen vaan pyri hyödyntämään kaikki harjoittelumahdollisuudet myös oppitunnilla!</a:t>
            </a:r>
          </a:p>
        </p:txBody>
      </p:sp>
    </p:spTree>
    <p:extLst>
      <p:ext uri="{BB962C8B-B14F-4D97-AF65-F5344CB8AC3E}">
        <p14:creationId xmlns:p14="http://schemas.microsoft.com/office/powerpoint/2010/main" val="131613350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i-FI"/>
          </a:p>
        </p:txBody>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i-FI"/>
            </a:p>
          </p:txBody>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txBody>
            <a:bodyPr/>
            <a:lstStyle/>
            <a:p>
              <a:endParaRPr lang="fi-FI"/>
            </a:p>
          </p:txBody>
        </p:sp>
      </p:grpSp>
      <p:pic>
        <p:nvPicPr>
          <p:cNvPr id="4" name="Kuva 3">
            <a:extLst>
              <a:ext uri="{FF2B5EF4-FFF2-40B4-BE49-F238E27FC236}">
                <a16:creationId xmlns:a16="http://schemas.microsoft.com/office/drawing/2014/main" id="{68E9D8BC-0B0B-7C79-44A5-3F72D19BF9D3}"/>
              </a:ext>
            </a:extLst>
          </p:cNvPr>
          <p:cNvPicPr>
            <a:picLocks noChangeAspect="1"/>
          </p:cNvPicPr>
          <p:nvPr/>
        </p:nvPicPr>
        <p:blipFill>
          <a:blip r:embed="rId2"/>
          <a:stretch>
            <a:fillRect/>
          </a:stretch>
        </p:blipFill>
        <p:spPr>
          <a:xfrm>
            <a:off x="886247" y="1334966"/>
            <a:ext cx="3313545" cy="3313545"/>
          </a:xfrm>
          <a:prstGeom prst="rect">
            <a:avLst/>
          </a:prstGeom>
        </p:spPr>
      </p:pic>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96EC156-DC64-D9B4-DC62-84C34B9453F0}"/>
              </a:ext>
            </a:extLst>
          </p:cNvPr>
          <p:cNvSpPr>
            <a:spLocks noGrp="1"/>
          </p:cNvSpPr>
          <p:nvPr>
            <p:ph idx="1"/>
          </p:nvPr>
        </p:nvSpPr>
        <p:spPr>
          <a:xfrm>
            <a:off x="4678424" y="1059025"/>
            <a:ext cx="5302189" cy="4739950"/>
          </a:xfrm>
        </p:spPr>
        <p:txBody>
          <a:bodyPr rtlCol="0" anchor="ctr">
            <a:normAutofit/>
          </a:bodyPr>
          <a:lstStyle/>
          <a:p>
            <a:pPr indent="0" algn="ctr">
              <a:buNone/>
              <a:defRPr/>
            </a:pPr>
            <a:r>
              <a:rPr lang="en-US" sz="3600" b="1" i="1" dirty="0">
                <a:solidFill>
                  <a:schemeClr val="tx1"/>
                </a:solidFill>
              </a:rPr>
              <a:t>If you see someone without a smile, give them one of yours.</a:t>
            </a:r>
            <a:endParaRPr lang="fi-FI" sz="3600" dirty="0">
              <a:solidFill>
                <a:schemeClr val="tx1"/>
              </a:solidFill>
            </a:endParaRPr>
          </a:p>
          <a:p>
            <a:pPr indent="-274320">
              <a:defRPr/>
            </a:pPr>
            <a:endParaRPr lang="fi-FI" dirty="0">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fi-FI"/>
          </a:p>
        </p:txBody>
      </p:sp>
      <p:sp>
        <p:nvSpPr>
          <p:cNvPr id="1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fi-FI"/>
          </a:p>
        </p:txBody>
      </p:sp>
      <p:sp>
        <p:nvSpPr>
          <p:cNvPr id="14"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txBody>
          <a:bodyPr/>
          <a:lstStyle/>
          <a:p>
            <a:endParaRPr lang="fi-FI"/>
          </a:p>
        </p:txBody>
      </p:sp>
      <p:sp>
        <p:nvSpPr>
          <p:cNvPr id="1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fi-FI"/>
          </a:p>
        </p:txBody>
      </p:sp>
      <p:pic>
        <p:nvPicPr>
          <p:cNvPr id="4" name="Kuva 3">
            <a:extLst>
              <a:ext uri="{FF2B5EF4-FFF2-40B4-BE49-F238E27FC236}">
                <a16:creationId xmlns:a16="http://schemas.microsoft.com/office/drawing/2014/main" id="{206D5509-414A-B271-868E-653D30D1D917}"/>
              </a:ext>
            </a:extLst>
          </p:cNvPr>
          <p:cNvPicPr>
            <a:picLocks noChangeAspect="1"/>
          </p:cNvPicPr>
          <p:nvPr/>
        </p:nvPicPr>
        <p:blipFill>
          <a:blip r:embed="rId2"/>
          <a:stretch>
            <a:fillRect/>
          </a:stretch>
        </p:blipFill>
        <p:spPr>
          <a:xfrm>
            <a:off x="595439" y="1662546"/>
            <a:ext cx="4111023" cy="3047148"/>
          </a:xfrm>
          <a:prstGeom prst="rect">
            <a:avLst/>
          </a:prstGeom>
        </p:spPr>
      </p:pic>
      <p:sp>
        <p:nvSpPr>
          <p:cNvPr id="3" name="Content Placeholder 2">
            <a:extLst>
              <a:ext uri="{FF2B5EF4-FFF2-40B4-BE49-F238E27FC236}">
                <a16:creationId xmlns:a16="http://schemas.microsoft.com/office/drawing/2014/main" id="{5C91D703-9EEB-1B67-61CE-BCE1AC85F928}"/>
              </a:ext>
            </a:extLst>
          </p:cNvPr>
          <p:cNvSpPr>
            <a:spLocks noGrp="1"/>
          </p:cNvSpPr>
          <p:nvPr>
            <p:ph idx="1"/>
          </p:nvPr>
        </p:nvSpPr>
        <p:spPr>
          <a:xfrm>
            <a:off x="5916173" y="451836"/>
            <a:ext cx="5502614" cy="595432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rtlCol="0" anchor="ctr">
            <a:normAutofit/>
          </a:bodyPr>
          <a:lstStyle/>
          <a:p>
            <a:pPr indent="0">
              <a:buNone/>
              <a:defRPr/>
            </a:pPr>
            <a:r>
              <a:rPr lang="fi-FI" sz="4000" b="1" dirty="0">
                <a:latin typeface="Colonna MT" panose="04020805060202030203" pitchFamily="82" charset="0"/>
              </a:rPr>
              <a:t>”People </a:t>
            </a:r>
            <a:r>
              <a:rPr lang="fi-FI" sz="4000" b="1" dirty="0" err="1">
                <a:latin typeface="Colonna MT" panose="04020805060202030203" pitchFamily="82" charset="0"/>
              </a:rPr>
              <a:t>will</a:t>
            </a:r>
            <a:r>
              <a:rPr lang="fi-FI" sz="4000" b="1" dirty="0">
                <a:latin typeface="Colonna MT" panose="04020805060202030203" pitchFamily="82" charset="0"/>
              </a:rPr>
              <a:t> </a:t>
            </a:r>
            <a:r>
              <a:rPr lang="fi-FI" sz="4000" b="1" dirty="0" err="1">
                <a:latin typeface="Colonna MT" panose="04020805060202030203" pitchFamily="82" charset="0"/>
              </a:rPr>
              <a:t>forget</a:t>
            </a:r>
            <a:r>
              <a:rPr lang="fi-FI" sz="4000" b="1" dirty="0">
                <a:latin typeface="Colonna MT" panose="04020805060202030203" pitchFamily="82" charset="0"/>
              </a:rPr>
              <a:t> </a:t>
            </a:r>
            <a:r>
              <a:rPr lang="fi-FI" sz="4000" b="1" dirty="0" err="1">
                <a:latin typeface="Colonna MT" panose="04020805060202030203" pitchFamily="82" charset="0"/>
              </a:rPr>
              <a:t>what</a:t>
            </a:r>
            <a:r>
              <a:rPr lang="fi-FI" sz="4000" b="1" dirty="0">
                <a:latin typeface="Colonna MT" panose="04020805060202030203" pitchFamily="82" charset="0"/>
              </a:rPr>
              <a:t> </a:t>
            </a:r>
            <a:r>
              <a:rPr lang="fi-FI" sz="4000" b="1" dirty="0" err="1">
                <a:latin typeface="Colonna MT" panose="04020805060202030203" pitchFamily="82" charset="0"/>
              </a:rPr>
              <a:t>you</a:t>
            </a:r>
            <a:r>
              <a:rPr lang="fi-FI" sz="4000" b="1" dirty="0">
                <a:latin typeface="Colonna MT" panose="04020805060202030203" pitchFamily="82" charset="0"/>
              </a:rPr>
              <a:t> </a:t>
            </a:r>
            <a:r>
              <a:rPr lang="fi-FI" sz="4000" b="1" dirty="0" err="1">
                <a:latin typeface="Colonna MT" panose="04020805060202030203" pitchFamily="82" charset="0"/>
              </a:rPr>
              <a:t>said</a:t>
            </a:r>
            <a:r>
              <a:rPr lang="fi-FI" sz="4000" b="1" dirty="0">
                <a:latin typeface="Colonna MT" panose="04020805060202030203" pitchFamily="82" charset="0"/>
              </a:rPr>
              <a:t>, </a:t>
            </a:r>
            <a:r>
              <a:rPr lang="fi-FI" sz="4000" b="1" dirty="0" err="1">
                <a:latin typeface="Colonna MT" panose="04020805060202030203" pitchFamily="82" charset="0"/>
              </a:rPr>
              <a:t>people</a:t>
            </a:r>
            <a:r>
              <a:rPr lang="fi-FI" sz="4000" b="1" dirty="0">
                <a:latin typeface="Colonna MT" panose="04020805060202030203" pitchFamily="82" charset="0"/>
              </a:rPr>
              <a:t> </a:t>
            </a:r>
            <a:r>
              <a:rPr lang="fi-FI" sz="4000" b="1" dirty="0" err="1">
                <a:latin typeface="Colonna MT" panose="04020805060202030203" pitchFamily="82" charset="0"/>
              </a:rPr>
              <a:t>will</a:t>
            </a:r>
            <a:r>
              <a:rPr lang="fi-FI" sz="4000" b="1" dirty="0">
                <a:latin typeface="Colonna MT" panose="04020805060202030203" pitchFamily="82" charset="0"/>
              </a:rPr>
              <a:t> </a:t>
            </a:r>
            <a:r>
              <a:rPr lang="fi-FI" sz="4000" b="1" dirty="0" err="1">
                <a:latin typeface="Colonna MT" panose="04020805060202030203" pitchFamily="82" charset="0"/>
              </a:rPr>
              <a:t>forget</a:t>
            </a:r>
            <a:r>
              <a:rPr lang="fi-FI" sz="4000" b="1" dirty="0">
                <a:latin typeface="Colonna MT" panose="04020805060202030203" pitchFamily="82" charset="0"/>
              </a:rPr>
              <a:t> </a:t>
            </a:r>
            <a:r>
              <a:rPr lang="fi-FI" sz="4000" b="1" dirty="0" err="1">
                <a:latin typeface="Colonna MT" panose="04020805060202030203" pitchFamily="82" charset="0"/>
              </a:rPr>
              <a:t>what</a:t>
            </a:r>
            <a:r>
              <a:rPr lang="fi-FI" sz="4000" b="1" dirty="0">
                <a:latin typeface="Colonna MT" panose="04020805060202030203" pitchFamily="82" charset="0"/>
              </a:rPr>
              <a:t> </a:t>
            </a:r>
            <a:r>
              <a:rPr lang="fi-FI" sz="4000" b="1" dirty="0" err="1">
                <a:latin typeface="Colonna MT" panose="04020805060202030203" pitchFamily="82" charset="0"/>
              </a:rPr>
              <a:t>you</a:t>
            </a:r>
            <a:r>
              <a:rPr lang="fi-FI" sz="4000" b="1" dirty="0">
                <a:latin typeface="Colonna MT" panose="04020805060202030203" pitchFamily="82" charset="0"/>
              </a:rPr>
              <a:t> </a:t>
            </a:r>
            <a:r>
              <a:rPr lang="fi-FI" sz="4000" b="1" dirty="0" err="1">
                <a:latin typeface="Colonna MT" panose="04020805060202030203" pitchFamily="82" charset="0"/>
              </a:rPr>
              <a:t>did</a:t>
            </a:r>
            <a:r>
              <a:rPr lang="fi-FI" sz="4000" b="1" dirty="0">
                <a:latin typeface="Colonna MT" panose="04020805060202030203" pitchFamily="82" charset="0"/>
              </a:rPr>
              <a:t>, </a:t>
            </a:r>
            <a:r>
              <a:rPr lang="fi-FI" sz="4000" b="1" dirty="0" err="1">
                <a:latin typeface="Colonna MT" panose="04020805060202030203" pitchFamily="82" charset="0"/>
              </a:rPr>
              <a:t>but</a:t>
            </a:r>
            <a:r>
              <a:rPr lang="fi-FI" sz="4000" b="1" dirty="0">
                <a:latin typeface="Colonna MT" panose="04020805060202030203" pitchFamily="82" charset="0"/>
              </a:rPr>
              <a:t> </a:t>
            </a:r>
            <a:r>
              <a:rPr lang="fi-FI" sz="4000" b="1" dirty="0" err="1">
                <a:latin typeface="Colonna MT" panose="04020805060202030203" pitchFamily="82" charset="0"/>
              </a:rPr>
              <a:t>people</a:t>
            </a:r>
            <a:r>
              <a:rPr lang="fi-FI" sz="4000" b="1" dirty="0">
                <a:latin typeface="Colonna MT" panose="04020805060202030203" pitchFamily="82" charset="0"/>
              </a:rPr>
              <a:t> </a:t>
            </a:r>
            <a:r>
              <a:rPr lang="fi-FI" sz="4000" b="1" dirty="0" err="1">
                <a:latin typeface="Colonna MT" panose="04020805060202030203" pitchFamily="82" charset="0"/>
              </a:rPr>
              <a:t>will</a:t>
            </a:r>
            <a:r>
              <a:rPr lang="fi-FI" sz="4000" b="1" dirty="0">
                <a:latin typeface="Colonna MT" panose="04020805060202030203" pitchFamily="82" charset="0"/>
              </a:rPr>
              <a:t> </a:t>
            </a:r>
            <a:r>
              <a:rPr lang="fi-FI" sz="4000" b="1" dirty="0" err="1">
                <a:latin typeface="Colonna MT" panose="04020805060202030203" pitchFamily="82" charset="0"/>
              </a:rPr>
              <a:t>never</a:t>
            </a:r>
            <a:r>
              <a:rPr lang="fi-FI" sz="4000" b="1" dirty="0">
                <a:latin typeface="Colonna MT" panose="04020805060202030203" pitchFamily="82" charset="0"/>
              </a:rPr>
              <a:t> </a:t>
            </a:r>
            <a:r>
              <a:rPr lang="fi-FI" sz="4000" b="1" dirty="0" err="1">
                <a:latin typeface="Colonna MT" panose="04020805060202030203" pitchFamily="82" charset="0"/>
              </a:rPr>
              <a:t>forget</a:t>
            </a:r>
            <a:r>
              <a:rPr lang="fi-FI" sz="4000" b="1" dirty="0">
                <a:latin typeface="Colonna MT" panose="04020805060202030203" pitchFamily="82" charset="0"/>
              </a:rPr>
              <a:t> </a:t>
            </a:r>
            <a:r>
              <a:rPr lang="fi-FI" sz="4000" b="1" dirty="0" err="1">
                <a:latin typeface="Colonna MT" panose="04020805060202030203" pitchFamily="82" charset="0"/>
              </a:rPr>
              <a:t>how</a:t>
            </a:r>
            <a:r>
              <a:rPr lang="fi-FI" sz="4000" b="1" dirty="0">
                <a:latin typeface="Colonna MT" panose="04020805060202030203" pitchFamily="82" charset="0"/>
              </a:rPr>
              <a:t> </a:t>
            </a:r>
            <a:r>
              <a:rPr lang="fi-FI" sz="4000" b="1" dirty="0" err="1">
                <a:latin typeface="Colonna MT" panose="04020805060202030203" pitchFamily="82" charset="0"/>
              </a:rPr>
              <a:t>you</a:t>
            </a:r>
            <a:r>
              <a:rPr lang="fi-FI" sz="4000" b="1" dirty="0">
                <a:latin typeface="Colonna MT" panose="04020805060202030203" pitchFamily="82" charset="0"/>
              </a:rPr>
              <a:t> made </a:t>
            </a:r>
            <a:r>
              <a:rPr lang="fi-FI" sz="4000" b="1" dirty="0" err="1">
                <a:latin typeface="Colonna MT" panose="04020805060202030203" pitchFamily="82" charset="0"/>
              </a:rPr>
              <a:t>them</a:t>
            </a:r>
            <a:r>
              <a:rPr lang="fi-FI" sz="4000" b="1" dirty="0">
                <a:latin typeface="Colonna MT" panose="04020805060202030203" pitchFamily="82" charset="0"/>
              </a:rPr>
              <a:t> </a:t>
            </a:r>
            <a:r>
              <a:rPr lang="fi-FI" sz="4000" b="1" dirty="0" err="1">
                <a:latin typeface="Colonna MT" panose="04020805060202030203" pitchFamily="82" charset="0"/>
              </a:rPr>
              <a:t>feel</a:t>
            </a:r>
            <a:r>
              <a:rPr lang="fi-FI" sz="4000" b="1" dirty="0">
                <a:latin typeface="Colonna MT" panose="04020805060202030203" pitchFamily="82" charset="0"/>
              </a:rPr>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38ABDB68-E3D5-448E-97D3-06FFEF6801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fi-FI"/>
          </a:p>
        </p:txBody>
      </p:sp>
      <p:sp>
        <p:nvSpPr>
          <p:cNvPr id="45" name="Freeform 5">
            <a:extLst>
              <a:ext uri="{FF2B5EF4-FFF2-40B4-BE49-F238E27FC236}">
                <a16:creationId xmlns:a16="http://schemas.microsoft.com/office/drawing/2014/main" id="{B8DD7FEB-D9F3-4F5B-982C-36B0664D0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fi-FI"/>
          </a:p>
        </p:txBody>
      </p:sp>
      <p:sp>
        <p:nvSpPr>
          <p:cNvPr id="47" name="Freeform 5">
            <a:extLst>
              <a:ext uri="{FF2B5EF4-FFF2-40B4-BE49-F238E27FC236}">
                <a16:creationId xmlns:a16="http://schemas.microsoft.com/office/drawing/2014/main" id="{96BA11E4-0636-4FA9-A836-2A4FB17644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fi-FI"/>
          </a:p>
        </p:txBody>
      </p:sp>
      <p:sp>
        <p:nvSpPr>
          <p:cNvPr id="2" name="Otsikko 1">
            <a:extLst>
              <a:ext uri="{FF2B5EF4-FFF2-40B4-BE49-F238E27FC236}">
                <a16:creationId xmlns:a16="http://schemas.microsoft.com/office/drawing/2014/main" id="{AA6B1348-8FB2-4EA2-BF45-5C2FF28DAF0E}"/>
              </a:ext>
            </a:extLst>
          </p:cNvPr>
          <p:cNvSpPr>
            <a:spLocks noGrp="1"/>
          </p:cNvSpPr>
          <p:nvPr>
            <p:ph type="title"/>
          </p:nvPr>
        </p:nvSpPr>
        <p:spPr>
          <a:xfrm>
            <a:off x="639098" y="629265"/>
            <a:ext cx="6072776" cy="1622322"/>
          </a:xfrm>
        </p:spPr>
        <p:txBody>
          <a:bodyPr>
            <a:normAutofit/>
          </a:bodyPr>
          <a:lstStyle/>
          <a:p>
            <a:r>
              <a:rPr lang="fi-FI">
                <a:solidFill>
                  <a:srgbClr val="EBEBEB"/>
                </a:solidFill>
              </a:rPr>
              <a:t>Muistathan myös…</a:t>
            </a:r>
          </a:p>
        </p:txBody>
      </p:sp>
      <p:sp>
        <p:nvSpPr>
          <p:cNvPr id="49" name="Freeform: Shape 48">
            <a:extLst>
              <a:ext uri="{FF2B5EF4-FFF2-40B4-BE49-F238E27FC236}">
                <a16:creationId xmlns:a16="http://schemas.microsoft.com/office/drawing/2014/main" id="{5681882E-BDD0-4311-AF62-E801962852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6290102" y="977273"/>
            <a:ext cx="6053670" cy="4903455"/>
          </a:xfrm>
          <a:custGeom>
            <a:avLst/>
            <a:gdLst>
              <a:gd name="connsiteX0" fmla="*/ 6053670 w 6053670"/>
              <a:gd name="connsiteY0" fmla="*/ 1098 h 4903455"/>
              <a:gd name="connsiteX1" fmla="*/ 6053670 w 6053670"/>
              <a:gd name="connsiteY1" fmla="*/ 424590 h 4903455"/>
              <a:gd name="connsiteX2" fmla="*/ 6053670 w 6053670"/>
              <a:gd name="connsiteY2" fmla="*/ 1254558 h 4903455"/>
              <a:gd name="connsiteX3" fmla="*/ 6053670 w 6053670"/>
              <a:gd name="connsiteY3" fmla="*/ 4903455 h 4903455"/>
              <a:gd name="connsiteX4" fmla="*/ 0 w 6053670"/>
              <a:gd name="connsiteY4" fmla="*/ 4903455 h 4903455"/>
              <a:gd name="connsiteX5" fmla="*/ 0 w 6053670"/>
              <a:gd name="connsiteY5" fmla="*/ 1249853 h 4903455"/>
              <a:gd name="connsiteX6" fmla="*/ 0 w 6053670"/>
              <a:gd name="connsiteY6" fmla="*/ 424590 h 4903455"/>
              <a:gd name="connsiteX7" fmla="*/ 0 w 6053670"/>
              <a:gd name="connsiteY7" fmla="*/ 0 h 4903455"/>
              <a:gd name="connsiteX8" fmla="*/ 35717 w 6053670"/>
              <a:gd name="connsiteY8" fmla="*/ 5488 h 4903455"/>
              <a:gd name="connsiteX9" fmla="*/ 140445 w 6053670"/>
              <a:gd name="connsiteY9" fmla="*/ 21641 h 4903455"/>
              <a:gd name="connsiteX10" fmla="*/ 216722 w 6053670"/>
              <a:gd name="connsiteY10" fmla="*/ 32932 h 4903455"/>
              <a:gd name="connsiteX11" fmla="*/ 307527 w 6053670"/>
              <a:gd name="connsiteY11" fmla="*/ 44850 h 4903455"/>
              <a:gd name="connsiteX12" fmla="*/ 415282 w 6053670"/>
              <a:gd name="connsiteY12" fmla="*/ 59121 h 4903455"/>
              <a:gd name="connsiteX13" fmla="*/ 534539 w 6053670"/>
              <a:gd name="connsiteY13" fmla="*/ 74175 h 4903455"/>
              <a:gd name="connsiteX14" fmla="*/ 668931 w 6053670"/>
              <a:gd name="connsiteY14" fmla="*/ 90014 h 4903455"/>
              <a:gd name="connsiteX15" fmla="*/ 815430 w 6053670"/>
              <a:gd name="connsiteY15" fmla="*/ 106794 h 4903455"/>
              <a:gd name="connsiteX16" fmla="*/ 974641 w 6053670"/>
              <a:gd name="connsiteY16" fmla="*/ 123574 h 4903455"/>
              <a:gd name="connsiteX17" fmla="*/ 1144144 w 6053670"/>
              <a:gd name="connsiteY17" fmla="*/ 140667 h 4903455"/>
              <a:gd name="connsiteX18" fmla="*/ 1326965 w 6053670"/>
              <a:gd name="connsiteY18" fmla="*/ 156506 h 4903455"/>
              <a:gd name="connsiteX19" fmla="*/ 1518261 w 6053670"/>
              <a:gd name="connsiteY19" fmla="*/ 171717 h 4903455"/>
              <a:gd name="connsiteX20" fmla="*/ 1720453 w 6053670"/>
              <a:gd name="connsiteY20" fmla="*/ 185518 h 4903455"/>
              <a:gd name="connsiteX21" fmla="*/ 1931121 w 6053670"/>
              <a:gd name="connsiteY21" fmla="*/ 198690 h 4903455"/>
              <a:gd name="connsiteX22" fmla="*/ 2150869 w 6053670"/>
              <a:gd name="connsiteY22" fmla="*/ 211079 h 4903455"/>
              <a:gd name="connsiteX23" fmla="*/ 2263467 w 6053670"/>
              <a:gd name="connsiteY23" fmla="*/ 215470 h 4903455"/>
              <a:gd name="connsiteX24" fmla="*/ 2378487 w 6053670"/>
              <a:gd name="connsiteY24" fmla="*/ 220332 h 4903455"/>
              <a:gd name="connsiteX25" fmla="*/ 2495323 w 6053670"/>
              <a:gd name="connsiteY25" fmla="*/ 224879 h 4903455"/>
              <a:gd name="connsiteX26" fmla="*/ 2612764 w 6053670"/>
              <a:gd name="connsiteY26" fmla="*/ 227859 h 4903455"/>
              <a:gd name="connsiteX27" fmla="*/ 2732627 w 6053670"/>
              <a:gd name="connsiteY27" fmla="*/ 230525 h 4903455"/>
              <a:gd name="connsiteX28" fmla="*/ 2853700 w 6053670"/>
              <a:gd name="connsiteY28" fmla="*/ 233348 h 4903455"/>
              <a:gd name="connsiteX29" fmla="*/ 2977195 w 6053670"/>
              <a:gd name="connsiteY29" fmla="*/ 235229 h 4903455"/>
              <a:gd name="connsiteX30" fmla="*/ 3101900 w 6053670"/>
              <a:gd name="connsiteY30" fmla="*/ 235229 h 4903455"/>
              <a:gd name="connsiteX31" fmla="*/ 3227817 w 6053670"/>
              <a:gd name="connsiteY31" fmla="*/ 236170 h 4903455"/>
              <a:gd name="connsiteX32" fmla="*/ 3354944 w 6053670"/>
              <a:gd name="connsiteY32" fmla="*/ 235229 h 4903455"/>
              <a:gd name="connsiteX33" fmla="*/ 3483887 w 6053670"/>
              <a:gd name="connsiteY33" fmla="*/ 233348 h 4903455"/>
              <a:gd name="connsiteX34" fmla="*/ 3612830 w 6053670"/>
              <a:gd name="connsiteY34" fmla="*/ 231623 h 4903455"/>
              <a:gd name="connsiteX35" fmla="*/ 3743589 w 6053670"/>
              <a:gd name="connsiteY35" fmla="*/ 227859 h 4903455"/>
              <a:gd name="connsiteX36" fmla="*/ 3875559 w 6053670"/>
              <a:gd name="connsiteY36" fmla="*/ 223938 h 4903455"/>
              <a:gd name="connsiteX37" fmla="*/ 4007529 w 6053670"/>
              <a:gd name="connsiteY37" fmla="*/ 219391 h 4903455"/>
              <a:gd name="connsiteX38" fmla="*/ 4140710 w 6053670"/>
              <a:gd name="connsiteY38" fmla="*/ 212961 h 4903455"/>
              <a:gd name="connsiteX39" fmla="*/ 4275102 w 6053670"/>
              <a:gd name="connsiteY39" fmla="*/ 205277 h 4903455"/>
              <a:gd name="connsiteX40" fmla="*/ 4410098 w 6053670"/>
              <a:gd name="connsiteY40" fmla="*/ 197907 h 4903455"/>
              <a:gd name="connsiteX41" fmla="*/ 4545096 w 6053670"/>
              <a:gd name="connsiteY41" fmla="*/ 188498 h 4903455"/>
              <a:gd name="connsiteX42" fmla="*/ 4681909 w 6053670"/>
              <a:gd name="connsiteY42" fmla="*/ 177207 h 4903455"/>
              <a:gd name="connsiteX43" fmla="*/ 4816905 w 6053670"/>
              <a:gd name="connsiteY43" fmla="*/ 165916 h 4903455"/>
              <a:gd name="connsiteX44" fmla="*/ 4954323 w 6053670"/>
              <a:gd name="connsiteY44" fmla="*/ 152899 h 4903455"/>
              <a:gd name="connsiteX45" fmla="*/ 5092347 w 6053670"/>
              <a:gd name="connsiteY45" fmla="*/ 138629 h 4903455"/>
              <a:gd name="connsiteX46" fmla="*/ 5228555 w 6053670"/>
              <a:gd name="connsiteY46" fmla="*/ 123574 h 4903455"/>
              <a:gd name="connsiteX47" fmla="*/ 5366578 w 6053670"/>
              <a:gd name="connsiteY47" fmla="*/ 106010 h 4903455"/>
              <a:gd name="connsiteX48" fmla="*/ 5503997 w 6053670"/>
              <a:gd name="connsiteY48" fmla="*/ 87192 h 4903455"/>
              <a:gd name="connsiteX49" fmla="*/ 5642020 w 6053670"/>
              <a:gd name="connsiteY49" fmla="*/ 68530 h 4903455"/>
              <a:gd name="connsiteX50" fmla="*/ 5779438 w 6053670"/>
              <a:gd name="connsiteY50" fmla="*/ 46733 h 4903455"/>
              <a:gd name="connsiteX51" fmla="*/ 5916251 w 6053670"/>
              <a:gd name="connsiteY51" fmla="*/ 24464 h 490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4903455">
                <a:moveTo>
                  <a:pt x="6053670" y="1098"/>
                </a:moveTo>
                <a:lnTo>
                  <a:pt x="6053670" y="424590"/>
                </a:lnTo>
                <a:lnTo>
                  <a:pt x="6053670" y="1254558"/>
                </a:lnTo>
                <a:lnTo>
                  <a:pt x="6053670" y="4903455"/>
                </a:lnTo>
                <a:lnTo>
                  <a:pt x="0" y="4903455"/>
                </a:lnTo>
                <a:lnTo>
                  <a:pt x="0" y="1249853"/>
                </a:lnTo>
                <a:lnTo>
                  <a:pt x="0" y="424590"/>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fi-FI"/>
          </a:p>
        </p:txBody>
      </p:sp>
      <p:pic>
        <p:nvPicPr>
          <p:cNvPr id="4" name="Kuva 3">
            <a:extLst>
              <a:ext uri="{FF2B5EF4-FFF2-40B4-BE49-F238E27FC236}">
                <a16:creationId xmlns:a16="http://schemas.microsoft.com/office/drawing/2014/main" id="{9AAF9F41-50F3-4E10-9A39-E77F54283680}"/>
              </a:ext>
            </a:extLst>
          </p:cNvPr>
          <p:cNvPicPr>
            <a:picLocks noChangeAspect="1"/>
          </p:cNvPicPr>
          <p:nvPr/>
        </p:nvPicPr>
        <p:blipFill rotWithShape="1">
          <a:blip r:embed="rId2"/>
          <a:srcRect t="8333" r="2" b="14860"/>
          <a:stretch/>
        </p:blipFill>
        <p:spPr>
          <a:xfrm>
            <a:off x="7570752" y="1696391"/>
            <a:ext cx="3886134" cy="3192389"/>
          </a:xfrm>
          <a:prstGeom prst="rect">
            <a:avLst/>
          </a:prstGeom>
        </p:spPr>
      </p:pic>
      <p:sp>
        <p:nvSpPr>
          <p:cNvPr id="51" name="Rectangle 50">
            <a:extLst>
              <a:ext uri="{FF2B5EF4-FFF2-40B4-BE49-F238E27FC236}">
                <a16:creationId xmlns:a16="http://schemas.microsoft.com/office/drawing/2014/main" id="{EADD3260-4BDA-459B-A162-5E1B897E38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fi-FI"/>
          </a:p>
        </p:txBody>
      </p:sp>
      <p:sp>
        <p:nvSpPr>
          <p:cNvPr id="53" name="Oval 52">
            <a:extLst>
              <a:ext uri="{FF2B5EF4-FFF2-40B4-BE49-F238E27FC236}">
                <a16:creationId xmlns:a16="http://schemas.microsoft.com/office/drawing/2014/main" id="{283DA7DD-CA37-4ED7-8710-48E56B063B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fi-FI"/>
          </a:p>
        </p:txBody>
      </p:sp>
      <p:sp>
        <p:nvSpPr>
          <p:cNvPr id="55" name="Oval 54">
            <a:extLst>
              <a:ext uri="{FF2B5EF4-FFF2-40B4-BE49-F238E27FC236}">
                <a16:creationId xmlns:a16="http://schemas.microsoft.com/office/drawing/2014/main" id="{B92F2E3C-66CD-4DEB-BA14-2A5912B65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fi-FI"/>
          </a:p>
        </p:txBody>
      </p:sp>
      <p:sp>
        <p:nvSpPr>
          <p:cNvPr id="3" name="Sisällön paikkamerkki 2">
            <a:extLst>
              <a:ext uri="{FF2B5EF4-FFF2-40B4-BE49-F238E27FC236}">
                <a16:creationId xmlns:a16="http://schemas.microsoft.com/office/drawing/2014/main" id="{6BD6DB80-43F7-47E8-A4DB-89E570779EC8}"/>
              </a:ext>
            </a:extLst>
          </p:cNvPr>
          <p:cNvSpPr>
            <a:spLocks noGrp="1"/>
          </p:cNvSpPr>
          <p:nvPr>
            <p:ph idx="1"/>
          </p:nvPr>
        </p:nvSpPr>
        <p:spPr>
          <a:xfrm>
            <a:off x="639098" y="1948717"/>
            <a:ext cx="6072776" cy="3811740"/>
          </a:xfrm>
        </p:spPr>
        <p:txBody>
          <a:bodyPr anchor="ctr">
            <a:normAutofit/>
          </a:bodyPr>
          <a:lstStyle/>
          <a:p>
            <a:pPr>
              <a:lnSpc>
                <a:spcPct val="90000"/>
              </a:lnSpc>
            </a:pPr>
            <a:r>
              <a:rPr lang="fi-FI" sz="1700" dirty="0">
                <a:solidFill>
                  <a:srgbClr val="FFFFFF"/>
                </a:solidFill>
              </a:rPr>
              <a:t>Luokan </a:t>
            </a:r>
            <a:r>
              <a:rPr lang="fi-FI" sz="1700" b="1" dirty="0">
                <a:solidFill>
                  <a:srgbClr val="FFFFFF"/>
                </a:solidFill>
              </a:rPr>
              <a:t>opiskeluilmapiirillä ja työrauhalla </a:t>
            </a:r>
            <a:r>
              <a:rPr lang="fi-FI" sz="1700" dirty="0">
                <a:solidFill>
                  <a:srgbClr val="FFFFFF"/>
                </a:solidFill>
              </a:rPr>
              <a:t>on suuri vaikutus siihen, miltä englannin opiskelu tunnilla tuntuu ja mitä itse kukin siitä irti saa</a:t>
            </a:r>
          </a:p>
          <a:p>
            <a:pPr>
              <a:lnSpc>
                <a:spcPct val="90000"/>
              </a:lnSpc>
            </a:pPr>
            <a:r>
              <a:rPr lang="fi-FI" sz="1700" dirty="0">
                <a:solidFill>
                  <a:srgbClr val="FFFFFF"/>
                </a:solidFill>
              </a:rPr>
              <a:t>Suhtaudutko muihin luokkatovereihin </a:t>
            </a:r>
            <a:r>
              <a:rPr lang="fi-FI" sz="1700" b="1" dirty="0">
                <a:solidFill>
                  <a:srgbClr val="FFFFFF"/>
                </a:solidFill>
              </a:rPr>
              <a:t>hyväksyvästä, kannustavasti ja kunnioittavasti</a:t>
            </a:r>
            <a:r>
              <a:rPr lang="fi-FI" sz="1700" dirty="0">
                <a:solidFill>
                  <a:srgbClr val="FFFFFF"/>
                </a:solidFill>
              </a:rPr>
              <a:t> (= kunnioitatko heidän oikeuttaan saada tunnista paras mahdollinen hyöty = annatko keskittymisrauhan + kunnioitatko heidän oikeuttaan harjoitella ja käyttää englantia kunkin oman taitotason sallimalla tavalla)? </a:t>
            </a:r>
          </a:p>
          <a:p>
            <a:pPr>
              <a:lnSpc>
                <a:spcPct val="90000"/>
              </a:lnSpc>
            </a:pPr>
            <a:r>
              <a:rPr lang="fi-FI" sz="1700" dirty="0">
                <a:solidFill>
                  <a:srgbClr val="FFFFFF"/>
                </a:solidFill>
              </a:rPr>
              <a:t>Annatko opettajalle mahdollisuuden antaa sinulle niin hyvää opetusta kuin hän pystyy? </a:t>
            </a:r>
          </a:p>
          <a:p>
            <a:pPr>
              <a:lnSpc>
                <a:spcPct val="90000"/>
              </a:lnSpc>
            </a:pPr>
            <a:r>
              <a:rPr lang="fi-FI" sz="1700" dirty="0">
                <a:solidFill>
                  <a:srgbClr val="FFFFFF"/>
                </a:solidFill>
              </a:rPr>
              <a:t>Annatko opettajalle mahdollisuuden toteuttaa oppitunnin sisällön sellaisena kuin hän on sen suunnitellut?</a:t>
            </a:r>
          </a:p>
        </p:txBody>
      </p:sp>
    </p:spTree>
    <p:extLst>
      <p:ext uri="{BB962C8B-B14F-4D97-AF65-F5344CB8AC3E}">
        <p14:creationId xmlns:p14="http://schemas.microsoft.com/office/powerpoint/2010/main" val="258177331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dk2"/>
          </a:fillRef>
          <a:effectRef idx="0">
            <a:schemeClr val="accent1"/>
          </a:effectRef>
          <a:fontRef idx="minor">
            <a:schemeClr val="lt1"/>
          </a:fontRef>
        </p:style>
        <p:txBody>
          <a:bodyPr/>
          <a:lstStyle/>
          <a:p>
            <a:endParaRPr lang="fi-FI"/>
          </a:p>
        </p:txBody>
      </p:sp>
      <p:sp>
        <p:nvSpPr>
          <p:cNvPr id="11"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fi-FI"/>
          </a:p>
        </p:txBody>
      </p:sp>
      <p:sp>
        <p:nvSpPr>
          <p:cNvPr id="13"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fi-FI"/>
          </a:p>
        </p:txBody>
      </p:sp>
      <p:pic>
        <p:nvPicPr>
          <p:cNvPr id="4" name="Kuva 3">
            <a:extLst>
              <a:ext uri="{FF2B5EF4-FFF2-40B4-BE49-F238E27FC236}">
                <a16:creationId xmlns:a16="http://schemas.microsoft.com/office/drawing/2014/main" id="{4474AFD7-02A8-95F8-7B82-2ACC739E8A74}"/>
              </a:ext>
            </a:extLst>
          </p:cNvPr>
          <p:cNvPicPr>
            <a:picLocks noChangeAspect="1"/>
          </p:cNvPicPr>
          <p:nvPr/>
        </p:nvPicPr>
        <p:blipFill rotWithShape="1">
          <a:blip r:embed="rId2"/>
          <a:srcRect l="25762" r="13430" b="2"/>
          <a:stretch/>
        </p:blipFill>
        <p:spPr>
          <a:xfrm>
            <a:off x="6774511" y="480060"/>
            <a:ext cx="4929808" cy="5897880"/>
          </a:xfrm>
          <a:custGeom>
            <a:avLst/>
            <a:gdLst/>
            <a:ahLst/>
            <a:cxnLst/>
            <a:rect l="l" t="t" r="r" b="b"/>
            <a:pathLst>
              <a:path w="4929808" h="5897880">
                <a:moveTo>
                  <a:pt x="104535" y="0"/>
                </a:moveTo>
                <a:lnTo>
                  <a:pt x="2751151" y="0"/>
                </a:lnTo>
                <a:lnTo>
                  <a:pt x="4769032" y="0"/>
                </a:lnTo>
                <a:lnTo>
                  <a:pt x="4929808" y="0"/>
                </a:lnTo>
                <a:lnTo>
                  <a:pt x="4929808" y="5897880"/>
                </a:lnTo>
                <a:lnTo>
                  <a:pt x="4769032" y="5897880"/>
                </a:lnTo>
                <a:lnTo>
                  <a:pt x="2751151" y="5897880"/>
                </a:lnTo>
                <a:lnTo>
                  <a:pt x="0" y="5897880"/>
                </a:lnTo>
                <a:lnTo>
                  <a:pt x="0" y="5896985"/>
                </a:lnTo>
                <a:lnTo>
                  <a:pt x="103291" y="5896985"/>
                </a:lnTo>
                <a:lnTo>
                  <a:pt x="112340" y="5838313"/>
                </a:lnTo>
                <a:lnTo>
                  <a:pt x="123631" y="5762037"/>
                </a:lnTo>
                <a:lnTo>
                  <a:pt x="135550" y="5671232"/>
                </a:lnTo>
                <a:lnTo>
                  <a:pt x="149820" y="5563476"/>
                </a:lnTo>
                <a:lnTo>
                  <a:pt x="164875" y="5444219"/>
                </a:lnTo>
                <a:lnTo>
                  <a:pt x="180714" y="5309828"/>
                </a:lnTo>
                <a:lnTo>
                  <a:pt x="197494" y="5163329"/>
                </a:lnTo>
                <a:lnTo>
                  <a:pt x="214273" y="5004117"/>
                </a:lnTo>
                <a:lnTo>
                  <a:pt x="231367" y="4834615"/>
                </a:lnTo>
                <a:lnTo>
                  <a:pt x="247205" y="4651794"/>
                </a:lnTo>
                <a:lnTo>
                  <a:pt x="262417" y="4460498"/>
                </a:lnTo>
                <a:lnTo>
                  <a:pt x="276217" y="4258305"/>
                </a:lnTo>
                <a:lnTo>
                  <a:pt x="289390" y="4047637"/>
                </a:lnTo>
                <a:lnTo>
                  <a:pt x="301779" y="3827889"/>
                </a:lnTo>
                <a:lnTo>
                  <a:pt x="306170" y="3715291"/>
                </a:lnTo>
                <a:lnTo>
                  <a:pt x="311031" y="3600271"/>
                </a:lnTo>
                <a:lnTo>
                  <a:pt x="315579" y="3483435"/>
                </a:lnTo>
                <a:lnTo>
                  <a:pt x="318558" y="3365994"/>
                </a:lnTo>
                <a:lnTo>
                  <a:pt x="321224" y="3246131"/>
                </a:lnTo>
                <a:lnTo>
                  <a:pt x="324047" y="3125058"/>
                </a:lnTo>
                <a:lnTo>
                  <a:pt x="325929" y="3001563"/>
                </a:lnTo>
                <a:lnTo>
                  <a:pt x="325929" y="2876858"/>
                </a:lnTo>
                <a:lnTo>
                  <a:pt x="326870" y="2750941"/>
                </a:lnTo>
                <a:lnTo>
                  <a:pt x="325929" y="2623814"/>
                </a:lnTo>
                <a:lnTo>
                  <a:pt x="324047" y="2494871"/>
                </a:lnTo>
                <a:lnTo>
                  <a:pt x="322322" y="2365928"/>
                </a:lnTo>
                <a:lnTo>
                  <a:pt x="318558" y="2235169"/>
                </a:lnTo>
                <a:lnTo>
                  <a:pt x="314638" y="2103199"/>
                </a:lnTo>
                <a:lnTo>
                  <a:pt x="310090" y="1971229"/>
                </a:lnTo>
                <a:lnTo>
                  <a:pt x="303660" y="1838048"/>
                </a:lnTo>
                <a:lnTo>
                  <a:pt x="295976" y="1703656"/>
                </a:lnTo>
                <a:lnTo>
                  <a:pt x="288606" y="1568660"/>
                </a:lnTo>
                <a:lnTo>
                  <a:pt x="279197" y="1433663"/>
                </a:lnTo>
                <a:lnTo>
                  <a:pt x="267906" y="1296850"/>
                </a:lnTo>
                <a:lnTo>
                  <a:pt x="256615" y="1161853"/>
                </a:lnTo>
                <a:lnTo>
                  <a:pt x="243598" y="1024435"/>
                </a:lnTo>
                <a:lnTo>
                  <a:pt x="229328" y="886411"/>
                </a:lnTo>
                <a:lnTo>
                  <a:pt x="214273" y="750203"/>
                </a:lnTo>
                <a:lnTo>
                  <a:pt x="196709" y="612180"/>
                </a:lnTo>
                <a:lnTo>
                  <a:pt x="177891" y="474761"/>
                </a:lnTo>
                <a:lnTo>
                  <a:pt x="159229" y="336738"/>
                </a:lnTo>
                <a:lnTo>
                  <a:pt x="137432" y="199320"/>
                </a:lnTo>
                <a:lnTo>
                  <a:pt x="115163" y="62507"/>
                </a:lnTo>
                <a:close/>
              </a:path>
            </a:pathLst>
          </a:custGeom>
        </p:spPr>
      </p:pic>
      <p:sp>
        <p:nvSpPr>
          <p:cNvPr id="15" name="Rectangle 14">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fi-FI"/>
          </a:p>
        </p:txBody>
      </p:sp>
      <p:sp>
        <p:nvSpPr>
          <p:cNvPr id="17" name="Oval 16">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fi-FI"/>
          </a:p>
        </p:txBody>
      </p:sp>
      <p:sp>
        <p:nvSpPr>
          <p:cNvPr id="19" name="Oval 18">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fi-FI"/>
          </a:p>
        </p:txBody>
      </p:sp>
      <p:sp>
        <p:nvSpPr>
          <p:cNvPr id="3" name="Sisällön paikkamerkki 2">
            <a:extLst>
              <a:ext uri="{FF2B5EF4-FFF2-40B4-BE49-F238E27FC236}">
                <a16:creationId xmlns:a16="http://schemas.microsoft.com/office/drawing/2014/main" id="{A809EAA1-444A-353E-782C-DD2F91EBC5A5}"/>
              </a:ext>
            </a:extLst>
          </p:cNvPr>
          <p:cNvSpPr>
            <a:spLocks noGrp="1"/>
          </p:cNvSpPr>
          <p:nvPr>
            <p:ph idx="1"/>
          </p:nvPr>
        </p:nvSpPr>
        <p:spPr>
          <a:xfrm>
            <a:off x="739915" y="875430"/>
            <a:ext cx="6072776" cy="3811740"/>
          </a:xfrm>
        </p:spPr>
        <p:txBody>
          <a:bodyPr anchor="ctr">
            <a:normAutofit/>
          </a:bodyPr>
          <a:lstStyle/>
          <a:p>
            <a:r>
              <a:rPr lang="fi-FI" dirty="0">
                <a:solidFill>
                  <a:srgbClr val="FFFFFF"/>
                </a:solidFill>
              </a:rPr>
              <a:t>Kännykän paikka on </a:t>
            </a:r>
            <a:r>
              <a:rPr lang="fi-FI" dirty="0" err="1">
                <a:solidFill>
                  <a:srgbClr val="FFFFFF"/>
                </a:solidFill>
              </a:rPr>
              <a:t>loksussa</a:t>
            </a:r>
            <a:endParaRPr lang="fi-FI" dirty="0">
              <a:solidFill>
                <a:srgbClr val="FFFFFF"/>
              </a:solidFill>
            </a:endParaRPr>
          </a:p>
          <a:p>
            <a:r>
              <a:rPr lang="fi-FI" dirty="0">
                <a:solidFill>
                  <a:srgbClr val="FFFFFF"/>
                </a:solidFill>
              </a:rPr>
              <a:t>Joskus tunnilla tarvitaan kännykkää opiskeluun – siitä ilmoitetaan etukäteen Wilma-viestillä (tai sitten ope antaa hakea </a:t>
            </a:r>
            <a:r>
              <a:rPr lang="fi-FI" dirty="0" err="1">
                <a:solidFill>
                  <a:srgbClr val="FFFFFF"/>
                </a:solidFill>
              </a:rPr>
              <a:t>loksusta</a:t>
            </a:r>
            <a:r>
              <a:rPr lang="fi-FI" dirty="0">
                <a:solidFill>
                  <a:srgbClr val="FFFFFF"/>
                </a:solidFill>
              </a:rPr>
              <a:t>)</a:t>
            </a:r>
          </a:p>
          <a:p>
            <a:endParaRPr lang="fi-FI" dirty="0">
              <a:solidFill>
                <a:srgbClr val="FFFFFF"/>
              </a:solidFill>
            </a:endParaRPr>
          </a:p>
          <a:p>
            <a:pPr marL="0" indent="0">
              <a:buNone/>
            </a:pPr>
            <a:endParaRPr lang="fi-FI" dirty="0">
              <a:solidFill>
                <a:srgbClr val="FFFFFF"/>
              </a:solidFill>
            </a:endParaRPr>
          </a:p>
        </p:txBody>
      </p:sp>
    </p:spTree>
    <p:extLst>
      <p:ext uri="{BB962C8B-B14F-4D97-AF65-F5344CB8AC3E}">
        <p14:creationId xmlns:p14="http://schemas.microsoft.com/office/powerpoint/2010/main" val="242713558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D21356D-78FE-E86C-DC3D-0697529C87B4}"/>
              </a:ext>
            </a:extLst>
          </p:cNvPr>
          <p:cNvSpPr>
            <a:spLocks noGrp="1"/>
          </p:cNvSpPr>
          <p:nvPr>
            <p:ph type="title"/>
          </p:nvPr>
        </p:nvSpPr>
        <p:spPr/>
        <p:txBody>
          <a:bodyPr/>
          <a:lstStyle/>
          <a:p>
            <a:r>
              <a:rPr lang="fi-FI" dirty="0"/>
              <a:t>Tulethan tuoksutta!</a:t>
            </a:r>
          </a:p>
        </p:txBody>
      </p:sp>
      <p:pic>
        <p:nvPicPr>
          <p:cNvPr id="4" name="Sisällön paikkamerkki 3">
            <a:extLst>
              <a:ext uri="{FF2B5EF4-FFF2-40B4-BE49-F238E27FC236}">
                <a16:creationId xmlns:a16="http://schemas.microsoft.com/office/drawing/2014/main" id="{50F9BDA2-8CD0-2154-1C21-001A7F749D4C}"/>
              </a:ext>
            </a:extLst>
          </p:cNvPr>
          <p:cNvPicPr>
            <a:picLocks noGrp="1" noChangeAspect="1"/>
          </p:cNvPicPr>
          <p:nvPr>
            <p:ph idx="1"/>
          </p:nvPr>
        </p:nvPicPr>
        <p:blipFill>
          <a:blip r:embed="rId2"/>
          <a:stretch>
            <a:fillRect/>
          </a:stretch>
        </p:blipFill>
        <p:spPr>
          <a:xfrm>
            <a:off x="3827510" y="2630402"/>
            <a:ext cx="3416300" cy="3416300"/>
          </a:xfrm>
          <a:prstGeom prst="rect">
            <a:avLst/>
          </a:prstGeom>
        </p:spPr>
      </p:pic>
    </p:spTree>
    <p:extLst>
      <p:ext uri="{BB962C8B-B14F-4D97-AF65-F5344CB8AC3E}">
        <p14:creationId xmlns:p14="http://schemas.microsoft.com/office/powerpoint/2010/main" val="1579146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CF91A-F49E-C416-E509-8E9F1FC75C4D}"/>
              </a:ext>
            </a:extLst>
          </p:cNvPr>
          <p:cNvSpPr>
            <a:spLocks noGrp="1"/>
          </p:cNvSpPr>
          <p:nvPr>
            <p:ph type="title"/>
          </p:nvPr>
        </p:nvSpPr>
        <p:spPr/>
        <p:txBody>
          <a:bodyPr/>
          <a:lstStyle/>
          <a:p>
            <a:pPr>
              <a:defRPr/>
            </a:pPr>
            <a:endParaRPr lang="fi-FI"/>
          </a:p>
        </p:txBody>
      </p:sp>
      <p:sp>
        <p:nvSpPr>
          <p:cNvPr id="3" name="Content Placeholder 2">
            <a:extLst>
              <a:ext uri="{FF2B5EF4-FFF2-40B4-BE49-F238E27FC236}">
                <a16:creationId xmlns:a16="http://schemas.microsoft.com/office/drawing/2014/main" id="{2ABD78BA-181B-C8D5-A9A7-9EC3A2D98A4D}"/>
              </a:ext>
            </a:extLst>
          </p:cNvPr>
          <p:cNvSpPr>
            <a:spLocks noGrp="1"/>
          </p:cNvSpPr>
          <p:nvPr>
            <p:ph idx="1"/>
          </p:nvPr>
        </p:nvSpPr>
        <p:spPr>
          <a:xfrm>
            <a:off x="2895600" y="2438400"/>
            <a:ext cx="6400800" cy="3048000"/>
          </a:xfrm>
        </p:spPr>
        <p:txBody>
          <a:bodyPr rtlCol="0">
            <a:normAutofit/>
          </a:bodyPr>
          <a:lstStyle/>
          <a:p>
            <a:pPr indent="0" algn="ctr">
              <a:buNone/>
              <a:defRPr/>
            </a:pPr>
            <a:r>
              <a:rPr lang="en-US" sz="6000" b="1" dirty="0">
                <a:latin typeface="Dreaming Outloud Pro" panose="020F0502020204030204" pitchFamily="66" charset="0"/>
                <a:cs typeface="Dreaming Outloud Pro" panose="020F0502020204030204" pitchFamily="66" charset="0"/>
              </a:rPr>
              <a:t>“Mistakes are proof that you are trying”</a:t>
            </a:r>
            <a:endParaRPr lang="fi-FI" sz="6000" b="1" dirty="0">
              <a:latin typeface="Dreaming Outloud Pro" panose="020F0502020204030204" pitchFamily="66" charset="0"/>
              <a:cs typeface="Dreaming Outloud Pro" panose="020F0502020204030204" pitchFamily="66" charset="0"/>
            </a:endParaRPr>
          </a:p>
          <a:p>
            <a:pPr indent="-274320">
              <a:defRPr/>
            </a:pPr>
            <a:endParaRPr lang="fi-FI"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4E7CF08-8172-4135-B6B0-3121C29383F1}"/>
              </a:ext>
            </a:extLst>
          </p:cNvPr>
          <p:cNvSpPr>
            <a:spLocks noGrp="1"/>
          </p:cNvSpPr>
          <p:nvPr>
            <p:ph type="ctrTitle"/>
          </p:nvPr>
        </p:nvSpPr>
        <p:spPr/>
        <p:txBody>
          <a:bodyPr/>
          <a:lstStyle/>
          <a:p>
            <a:r>
              <a:rPr lang="fi-FI" dirty="0"/>
              <a:t>Keskeisiä asioita englannin opiskelussa</a:t>
            </a:r>
          </a:p>
        </p:txBody>
      </p:sp>
      <p:sp>
        <p:nvSpPr>
          <p:cNvPr id="3" name="Alaotsikko 2">
            <a:extLst>
              <a:ext uri="{FF2B5EF4-FFF2-40B4-BE49-F238E27FC236}">
                <a16:creationId xmlns:a16="http://schemas.microsoft.com/office/drawing/2014/main" id="{F1D027A8-8451-494E-9A53-82DE7B34B36D}"/>
              </a:ext>
            </a:extLst>
          </p:cNvPr>
          <p:cNvSpPr>
            <a:spLocks noGrp="1"/>
          </p:cNvSpPr>
          <p:nvPr>
            <p:ph type="subTitle" idx="1"/>
          </p:nvPr>
        </p:nvSpPr>
        <p:spPr/>
        <p:txBody>
          <a:bodyPr/>
          <a:lstStyle/>
          <a:p>
            <a:r>
              <a:rPr lang="fi-FI" dirty="0"/>
              <a:t>Mikä on oleellista? Miten opit tehokkaimmin?</a:t>
            </a:r>
          </a:p>
        </p:txBody>
      </p:sp>
    </p:spTree>
    <p:extLst>
      <p:ext uri="{BB962C8B-B14F-4D97-AF65-F5344CB8AC3E}">
        <p14:creationId xmlns:p14="http://schemas.microsoft.com/office/powerpoint/2010/main" val="3115987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D382EC4-7FB3-4821-A824-8EC85F5AD3B0}"/>
              </a:ext>
            </a:extLst>
          </p:cNvPr>
          <p:cNvSpPr>
            <a:spLocks noGrp="1"/>
          </p:cNvSpPr>
          <p:nvPr>
            <p:ph type="title"/>
          </p:nvPr>
        </p:nvSpPr>
        <p:spPr/>
        <p:txBody>
          <a:bodyPr/>
          <a:lstStyle/>
          <a:p>
            <a:r>
              <a:rPr lang="fi-FI" dirty="0"/>
              <a:t>Mitä kannattaa muistaa?</a:t>
            </a:r>
          </a:p>
        </p:txBody>
      </p:sp>
      <p:sp>
        <p:nvSpPr>
          <p:cNvPr id="3" name="Sisällön paikkamerkki 2">
            <a:extLst>
              <a:ext uri="{FF2B5EF4-FFF2-40B4-BE49-F238E27FC236}">
                <a16:creationId xmlns:a16="http://schemas.microsoft.com/office/drawing/2014/main" id="{C63CCFAA-9E67-4F40-8D25-A1FB7A873C8A}"/>
              </a:ext>
            </a:extLst>
          </p:cNvPr>
          <p:cNvSpPr>
            <a:spLocks noGrp="1"/>
          </p:cNvSpPr>
          <p:nvPr>
            <p:ph idx="1"/>
          </p:nvPr>
        </p:nvSpPr>
        <p:spPr>
          <a:xfrm>
            <a:off x="597405" y="2467646"/>
            <a:ext cx="7401460" cy="4044250"/>
          </a:xfrm>
        </p:spPr>
        <p:txBody>
          <a:bodyPr>
            <a:normAutofit fontScale="25000" lnSpcReduction="20000"/>
          </a:bodyPr>
          <a:lstStyle/>
          <a:p>
            <a:r>
              <a:rPr lang="fi-FI" sz="9600" b="1" dirty="0"/>
              <a:t>Runsas, monipuolinen </a:t>
            </a:r>
            <a:r>
              <a:rPr lang="fi-FI" sz="9600" dirty="0"/>
              <a:t>ja </a:t>
            </a:r>
            <a:r>
              <a:rPr lang="fi-FI" sz="9600" b="1" dirty="0"/>
              <a:t>monikanavainen</a:t>
            </a:r>
            <a:r>
              <a:rPr lang="fi-FI" sz="9600" dirty="0"/>
              <a:t> </a:t>
            </a:r>
            <a:r>
              <a:rPr lang="fi-FI" sz="9600" b="1" dirty="0"/>
              <a:t>harjoittelu ja toisto; riittävä ajankäyttö</a:t>
            </a:r>
          </a:p>
          <a:p>
            <a:r>
              <a:rPr lang="fi-FI" sz="9600" dirty="0"/>
              <a:t>Omat tavoitteet suhteessa omaan tasoon: mikä on mahdollista, mitä juuri SINÄ voit ja haluat oppia lisää? Älä vertaa itseäsi muihin!</a:t>
            </a:r>
          </a:p>
          <a:p>
            <a:r>
              <a:rPr lang="fi-FI" sz="9600" dirty="0"/>
              <a:t>Miten teet läksyt? Kuinka painat mieleen uusia sanoja/ilmauksia? </a:t>
            </a:r>
          </a:p>
          <a:p>
            <a:r>
              <a:rPr lang="fi-FI" sz="9600" dirty="0"/>
              <a:t>Harrasta / käytä englantia tavalla tai toisella myös vapaa-ajalla! </a:t>
            </a:r>
          </a:p>
          <a:p>
            <a:pPr lvl="1"/>
            <a:endParaRPr lang="fi-FI" sz="9600" dirty="0"/>
          </a:p>
          <a:p>
            <a:pPr marL="457200" lvl="1" indent="0">
              <a:buNone/>
            </a:pPr>
            <a:endParaRPr lang="fi-FI" dirty="0"/>
          </a:p>
          <a:p>
            <a:pPr marL="457200" lvl="1" indent="0">
              <a:buNone/>
            </a:pPr>
            <a:endParaRPr lang="fi-FI" dirty="0"/>
          </a:p>
          <a:p>
            <a:pPr marL="457200" lvl="1" indent="0">
              <a:buNone/>
            </a:pPr>
            <a:endParaRPr lang="fi-FI" dirty="0"/>
          </a:p>
          <a:p>
            <a:pPr marL="457200" lvl="1" indent="0">
              <a:buNone/>
            </a:pPr>
            <a:endParaRPr lang="fi-FI" dirty="0"/>
          </a:p>
          <a:p>
            <a:pPr marL="457200" lvl="1" indent="0">
              <a:buNone/>
            </a:pPr>
            <a:r>
              <a:rPr lang="fi-FI" dirty="0"/>
              <a:t>	</a:t>
            </a:r>
          </a:p>
          <a:p>
            <a:pPr marL="457200" lvl="1" indent="0">
              <a:buNone/>
            </a:pPr>
            <a:endParaRPr lang="fi-FI" dirty="0"/>
          </a:p>
        </p:txBody>
      </p:sp>
      <p:pic>
        <p:nvPicPr>
          <p:cNvPr id="4" name="Kuva 3">
            <a:extLst>
              <a:ext uri="{FF2B5EF4-FFF2-40B4-BE49-F238E27FC236}">
                <a16:creationId xmlns:a16="http://schemas.microsoft.com/office/drawing/2014/main" id="{983873B3-9509-43CA-ADDB-F64A0B0A9207}"/>
              </a:ext>
            </a:extLst>
          </p:cNvPr>
          <p:cNvPicPr>
            <a:picLocks noChangeAspect="1"/>
          </p:cNvPicPr>
          <p:nvPr/>
        </p:nvPicPr>
        <p:blipFill>
          <a:blip r:embed="rId2"/>
          <a:stretch>
            <a:fillRect/>
          </a:stretch>
        </p:blipFill>
        <p:spPr>
          <a:xfrm>
            <a:off x="7930497" y="737098"/>
            <a:ext cx="5651771" cy="5774798"/>
          </a:xfrm>
          <a:prstGeom prst="rect">
            <a:avLst/>
          </a:prstGeom>
        </p:spPr>
      </p:pic>
      <p:sp>
        <p:nvSpPr>
          <p:cNvPr id="5" name="Suorakulmio 4">
            <a:extLst>
              <a:ext uri="{FF2B5EF4-FFF2-40B4-BE49-F238E27FC236}">
                <a16:creationId xmlns:a16="http://schemas.microsoft.com/office/drawing/2014/main" id="{0B76CAF8-0CE9-44A2-B486-B68AA9454FEC}"/>
              </a:ext>
            </a:extLst>
          </p:cNvPr>
          <p:cNvSpPr/>
          <p:nvPr/>
        </p:nvSpPr>
        <p:spPr>
          <a:xfrm>
            <a:off x="10705117" y="737099"/>
            <a:ext cx="2216382" cy="6263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999380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38ABDB68-E3D5-448E-97D3-06FFEF6801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fi-FI"/>
          </a:p>
        </p:txBody>
      </p:sp>
      <p:sp>
        <p:nvSpPr>
          <p:cNvPr id="32" name="Freeform 5">
            <a:extLst>
              <a:ext uri="{FF2B5EF4-FFF2-40B4-BE49-F238E27FC236}">
                <a16:creationId xmlns:a16="http://schemas.microsoft.com/office/drawing/2014/main" id="{B8DD7FEB-D9F3-4F5B-982C-36B0664D0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fi-FI"/>
          </a:p>
        </p:txBody>
      </p:sp>
      <p:sp>
        <p:nvSpPr>
          <p:cNvPr id="34" name="Freeform 5">
            <a:extLst>
              <a:ext uri="{FF2B5EF4-FFF2-40B4-BE49-F238E27FC236}">
                <a16:creationId xmlns:a16="http://schemas.microsoft.com/office/drawing/2014/main" id="{96BA11E4-0636-4FA9-A836-2A4FB17644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fi-FI"/>
          </a:p>
        </p:txBody>
      </p:sp>
      <p:sp>
        <p:nvSpPr>
          <p:cNvPr id="2" name="Otsikko 1">
            <a:extLst>
              <a:ext uri="{FF2B5EF4-FFF2-40B4-BE49-F238E27FC236}">
                <a16:creationId xmlns:a16="http://schemas.microsoft.com/office/drawing/2014/main" id="{2B155CEC-7039-4625-A0E3-3DD55E4E6D85}"/>
              </a:ext>
            </a:extLst>
          </p:cNvPr>
          <p:cNvSpPr>
            <a:spLocks noGrp="1"/>
          </p:cNvSpPr>
          <p:nvPr>
            <p:ph type="title"/>
          </p:nvPr>
        </p:nvSpPr>
        <p:spPr>
          <a:xfrm>
            <a:off x="639098" y="629265"/>
            <a:ext cx="6072776" cy="1622322"/>
          </a:xfrm>
        </p:spPr>
        <p:txBody>
          <a:bodyPr>
            <a:normAutofit/>
          </a:bodyPr>
          <a:lstStyle/>
          <a:p>
            <a:pPr>
              <a:lnSpc>
                <a:spcPct val="90000"/>
              </a:lnSpc>
            </a:pPr>
            <a:r>
              <a:rPr lang="fi-FI" sz="3100">
                <a:solidFill>
                  <a:srgbClr val="EBEBEB"/>
                </a:solidFill>
              </a:rPr>
              <a:t>Läksyjen tekemisestä/kotiharjoittelusta:</a:t>
            </a:r>
          </a:p>
        </p:txBody>
      </p:sp>
      <p:sp>
        <p:nvSpPr>
          <p:cNvPr id="36" name="Freeform: Shape 35">
            <a:extLst>
              <a:ext uri="{FF2B5EF4-FFF2-40B4-BE49-F238E27FC236}">
                <a16:creationId xmlns:a16="http://schemas.microsoft.com/office/drawing/2014/main" id="{5681882E-BDD0-4311-AF62-E801962852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6290102" y="977273"/>
            <a:ext cx="6053670" cy="4903455"/>
          </a:xfrm>
          <a:custGeom>
            <a:avLst/>
            <a:gdLst>
              <a:gd name="connsiteX0" fmla="*/ 6053670 w 6053670"/>
              <a:gd name="connsiteY0" fmla="*/ 1098 h 4903455"/>
              <a:gd name="connsiteX1" fmla="*/ 6053670 w 6053670"/>
              <a:gd name="connsiteY1" fmla="*/ 424590 h 4903455"/>
              <a:gd name="connsiteX2" fmla="*/ 6053670 w 6053670"/>
              <a:gd name="connsiteY2" fmla="*/ 1254558 h 4903455"/>
              <a:gd name="connsiteX3" fmla="*/ 6053670 w 6053670"/>
              <a:gd name="connsiteY3" fmla="*/ 4903455 h 4903455"/>
              <a:gd name="connsiteX4" fmla="*/ 0 w 6053670"/>
              <a:gd name="connsiteY4" fmla="*/ 4903455 h 4903455"/>
              <a:gd name="connsiteX5" fmla="*/ 0 w 6053670"/>
              <a:gd name="connsiteY5" fmla="*/ 1249853 h 4903455"/>
              <a:gd name="connsiteX6" fmla="*/ 0 w 6053670"/>
              <a:gd name="connsiteY6" fmla="*/ 424590 h 4903455"/>
              <a:gd name="connsiteX7" fmla="*/ 0 w 6053670"/>
              <a:gd name="connsiteY7" fmla="*/ 0 h 4903455"/>
              <a:gd name="connsiteX8" fmla="*/ 35717 w 6053670"/>
              <a:gd name="connsiteY8" fmla="*/ 5488 h 4903455"/>
              <a:gd name="connsiteX9" fmla="*/ 140445 w 6053670"/>
              <a:gd name="connsiteY9" fmla="*/ 21641 h 4903455"/>
              <a:gd name="connsiteX10" fmla="*/ 216722 w 6053670"/>
              <a:gd name="connsiteY10" fmla="*/ 32932 h 4903455"/>
              <a:gd name="connsiteX11" fmla="*/ 307527 w 6053670"/>
              <a:gd name="connsiteY11" fmla="*/ 44850 h 4903455"/>
              <a:gd name="connsiteX12" fmla="*/ 415282 w 6053670"/>
              <a:gd name="connsiteY12" fmla="*/ 59121 h 4903455"/>
              <a:gd name="connsiteX13" fmla="*/ 534539 w 6053670"/>
              <a:gd name="connsiteY13" fmla="*/ 74175 h 4903455"/>
              <a:gd name="connsiteX14" fmla="*/ 668931 w 6053670"/>
              <a:gd name="connsiteY14" fmla="*/ 90014 h 4903455"/>
              <a:gd name="connsiteX15" fmla="*/ 815430 w 6053670"/>
              <a:gd name="connsiteY15" fmla="*/ 106794 h 4903455"/>
              <a:gd name="connsiteX16" fmla="*/ 974641 w 6053670"/>
              <a:gd name="connsiteY16" fmla="*/ 123574 h 4903455"/>
              <a:gd name="connsiteX17" fmla="*/ 1144144 w 6053670"/>
              <a:gd name="connsiteY17" fmla="*/ 140667 h 4903455"/>
              <a:gd name="connsiteX18" fmla="*/ 1326965 w 6053670"/>
              <a:gd name="connsiteY18" fmla="*/ 156506 h 4903455"/>
              <a:gd name="connsiteX19" fmla="*/ 1518261 w 6053670"/>
              <a:gd name="connsiteY19" fmla="*/ 171717 h 4903455"/>
              <a:gd name="connsiteX20" fmla="*/ 1720453 w 6053670"/>
              <a:gd name="connsiteY20" fmla="*/ 185518 h 4903455"/>
              <a:gd name="connsiteX21" fmla="*/ 1931121 w 6053670"/>
              <a:gd name="connsiteY21" fmla="*/ 198690 h 4903455"/>
              <a:gd name="connsiteX22" fmla="*/ 2150869 w 6053670"/>
              <a:gd name="connsiteY22" fmla="*/ 211079 h 4903455"/>
              <a:gd name="connsiteX23" fmla="*/ 2263467 w 6053670"/>
              <a:gd name="connsiteY23" fmla="*/ 215470 h 4903455"/>
              <a:gd name="connsiteX24" fmla="*/ 2378487 w 6053670"/>
              <a:gd name="connsiteY24" fmla="*/ 220332 h 4903455"/>
              <a:gd name="connsiteX25" fmla="*/ 2495323 w 6053670"/>
              <a:gd name="connsiteY25" fmla="*/ 224879 h 4903455"/>
              <a:gd name="connsiteX26" fmla="*/ 2612764 w 6053670"/>
              <a:gd name="connsiteY26" fmla="*/ 227859 h 4903455"/>
              <a:gd name="connsiteX27" fmla="*/ 2732627 w 6053670"/>
              <a:gd name="connsiteY27" fmla="*/ 230525 h 4903455"/>
              <a:gd name="connsiteX28" fmla="*/ 2853700 w 6053670"/>
              <a:gd name="connsiteY28" fmla="*/ 233348 h 4903455"/>
              <a:gd name="connsiteX29" fmla="*/ 2977195 w 6053670"/>
              <a:gd name="connsiteY29" fmla="*/ 235229 h 4903455"/>
              <a:gd name="connsiteX30" fmla="*/ 3101900 w 6053670"/>
              <a:gd name="connsiteY30" fmla="*/ 235229 h 4903455"/>
              <a:gd name="connsiteX31" fmla="*/ 3227817 w 6053670"/>
              <a:gd name="connsiteY31" fmla="*/ 236170 h 4903455"/>
              <a:gd name="connsiteX32" fmla="*/ 3354944 w 6053670"/>
              <a:gd name="connsiteY32" fmla="*/ 235229 h 4903455"/>
              <a:gd name="connsiteX33" fmla="*/ 3483887 w 6053670"/>
              <a:gd name="connsiteY33" fmla="*/ 233348 h 4903455"/>
              <a:gd name="connsiteX34" fmla="*/ 3612830 w 6053670"/>
              <a:gd name="connsiteY34" fmla="*/ 231623 h 4903455"/>
              <a:gd name="connsiteX35" fmla="*/ 3743589 w 6053670"/>
              <a:gd name="connsiteY35" fmla="*/ 227859 h 4903455"/>
              <a:gd name="connsiteX36" fmla="*/ 3875559 w 6053670"/>
              <a:gd name="connsiteY36" fmla="*/ 223938 h 4903455"/>
              <a:gd name="connsiteX37" fmla="*/ 4007529 w 6053670"/>
              <a:gd name="connsiteY37" fmla="*/ 219391 h 4903455"/>
              <a:gd name="connsiteX38" fmla="*/ 4140710 w 6053670"/>
              <a:gd name="connsiteY38" fmla="*/ 212961 h 4903455"/>
              <a:gd name="connsiteX39" fmla="*/ 4275102 w 6053670"/>
              <a:gd name="connsiteY39" fmla="*/ 205277 h 4903455"/>
              <a:gd name="connsiteX40" fmla="*/ 4410098 w 6053670"/>
              <a:gd name="connsiteY40" fmla="*/ 197907 h 4903455"/>
              <a:gd name="connsiteX41" fmla="*/ 4545096 w 6053670"/>
              <a:gd name="connsiteY41" fmla="*/ 188498 h 4903455"/>
              <a:gd name="connsiteX42" fmla="*/ 4681909 w 6053670"/>
              <a:gd name="connsiteY42" fmla="*/ 177207 h 4903455"/>
              <a:gd name="connsiteX43" fmla="*/ 4816905 w 6053670"/>
              <a:gd name="connsiteY43" fmla="*/ 165916 h 4903455"/>
              <a:gd name="connsiteX44" fmla="*/ 4954323 w 6053670"/>
              <a:gd name="connsiteY44" fmla="*/ 152899 h 4903455"/>
              <a:gd name="connsiteX45" fmla="*/ 5092347 w 6053670"/>
              <a:gd name="connsiteY45" fmla="*/ 138629 h 4903455"/>
              <a:gd name="connsiteX46" fmla="*/ 5228555 w 6053670"/>
              <a:gd name="connsiteY46" fmla="*/ 123574 h 4903455"/>
              <a:gd name="connsiteX47" fmla="*/ 5366578 w 6053670"/>
              <a:gd name="connsiteY47" fmla="*/ 106010 h 4903455"/>
              <a:gd name="connsiteX48" fmla="*/ 5503997 w 6053670"/>
              <a:gd name="connsiteY48" fmla="*/ 87192 h 4903455"/>
              <a:gd name="connsiteX49" fmla="*/ 5642020 w 6053670"/>
              <a:gd name="connsiteY49" fmla="*/ 68530 h 4903455"/>
              <a:gd name="connsiteX50" fmla="*/ 5779438 w 6053670"/>
              <a:gd name="connsiteY50" fmla="*/ 46733 h 4903455"/>
              <a:gd name="connsiteX51" fmla="*/ 5916251 w 6053670"/>
              <a:gd name="connsiteY51" fmla="*/ 24464 h 490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4903455">
                <a:moveTo>
                  <a:pt x="6053670" y="1098"/>
                </a:moveTo>
                <a:lnTo>
                  <a:pt x="6053670" y="424590"/>
                </a:lnTo>
                <a:lnTo>
                  <a:pt x="6053670" y="1254558"/>
                </a:lnTo>
                <a:lnTo>
                  <a:pt x="6053670" y="4903455"/>
                </a:lnTo>
                <a:lnTo>
                  <a:pt x="0" y="4903455"/>
                </a:lnTo>
                <a:lnTo>
                  <a:pt x="0" y="1249853"/>
                </a:lnTo>
                <a:lnTo>
                  <a:pt x="0" y="424590"/>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fi-FI"/>
          </a:p>
        </p:txBody>
      </p:sp>
      <p:pic>
        <p:nvPicPr>
          <p:cNvPr id="4" name="Kuva 3">
            <a:extLst>
              <a:ext uri="{FF2B5EF4-FFF2-40B4-BE49-F238E27FC236}">
                <a16:creationId xmlns:a16="http://schemas.microsoft.com/office/drawing/2014/main" id="{BF18E1D9-8597-4413-9BF5-77297BC23C0D}"/>
              </a:ext>
            </a:extLst>
          </p:cNvPr>
          <p:cNvPicPr>
            <a:picLocks noChangeAspect="1"/>
          </p:cNvPicPr>
          <p:nvPr/>
        </p:nvPicPr>
        <p:blipFill>
          <a:blip r:embed="rId2"/>
          <a:stretch>
            <a:fillRect/>
          </a:stretch>
        </p:blipFill>
        <p:spPr>
          <a:xfrm>
            <a:off x="7418226" y="2200195"/>
            <a:ext cx="4125317" cy="2475190"/>
          </a:xfrm>
          <a:prstGeom prst="rect">
            <a:avLst/>
          </a:prstGeom>
        </p:spPr>
      </p:pic>
      <p:sp>
        <p:nvSpPr>
          <p:cNvPr id="38" name="Rectangle 37">
            <a:extLst>
              <a:ext uri="{FF2B5EF4-FFF2-40B4-BE49-F238E27FC236}">
                <a16:creationId xmlns:a16="http://schemas.microsoft.com/office/drawing/2014/main" id="{EADD3260-4BDA-459B-A162-5E1B897E38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fi-FI"/>
          </a:p>
        </p:txBody>
      </p:sp>
      <p:sp>
        <p:nvSpPr>
          <p:cNvPr id="40" name="Oval 39">
            <a:extLst>
              <a:ext uri="{FF2B5EF4-FFF2-40B4-BE49-F238E27FC236}">
                <a16:creationId xmlns:a16="http://schemas.microsoft.com/office/drawing/2014/main" id="{283DA7DD-CA37-4ED7-8710-48E56B063B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fi-FI"/>
          </a:p>
        </p:txBody>
      </p:sp>
      <p:sp>
        <p:nvSpPr>
          <p:cNvPr id="42" name="Oval 41">
            <a:extLst>
              <a:ext uri="{FF2B5EF4-FFF2-40B4-BE49-F238E27FC236}">
                <a16:creationId xmlns:a16="http://schemas.microsoft.com/office/drawing/2014/main" id="{B92F2E3C-66CD-4DEB-BA14-2A5912B65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fi-FI"/>
          </a:p>
        </p:txBody>
      </p:sp>
      <p:sp>
        <p:nvSpPr>
          <p:cNvPr id="3" name="Sisällön paikkamerkki 2">
            <a:extLst>
              <a:ext uri="{FF2B5EF4-FFF2-40B4-BE49-F238E27FC236}">
                <a16:creationId xmlns:a16="http://schemas.microsoft.com/office/drawing/2014/main" id="{3E8E0084-BE09-43D2-96B0-982109969D40}"/>
              </a:ext>
            </a:extLst>
          </p:cNvPr>
          <p:cNvSpPr>
            <a:spLocks noGrp="1"/>
          </p:cNvSpPr>
          <p:nvPr>
            <p:ph idx="1"/>
          </p:nvPr>
        </p:nvSpPr>
        <p:spPr>
          <a:xfrm>
            <a:off x="639098" y="2039475"/>
            <a:ext cx="6072776" cy="4191000"/>
          </a:xfrm>
        </p:spPr>
        <p:txBody>
          <a:bodyPr anchor="ctr">
            <a:normAutofit/>
          </a:bodyPr>
          <a:lstStyle/>
          <a:p>
            <a:r>
              <a:rPr lang="fi-FI" sz="2000" dirty="0">
                <a:solidFill>
                  <a:srgbClr val="FFFFFF"/>
                </a:solidFill>
              </a:rPr>
              <a:t>Esim. annettujen työkirjatehtävien lisäksi….</a:t>
            </a:r>
          </a:p>
          <a:p>
            <a:pPr lvl="1"/>
            <a:r>
              <a:rPr lang="fi-FI" sz="1800" b="1" dirty="0">
                <a:solidFill>
                  <a:srgbClr val="FFFF00"/>
                </a:solidFill>
              </a:rPr>
              <a:t>Otava Novan digimateriaalit: </a:t>
            </a:r>
            <a:r>
              <a:rPr lang="fi-FI" sz="1800" dirty="0">
                <a:solidFill>
                  <a:srgbClr val="FFFFFF"/>
                </a:solidFill>
              </a:rPr>
              <a:t>kuuntele, toistele sanastoja ja tekstejä </a:t>
            </a:r>
            <a:r>
              <a:rPr lang="fi-FI" sz="1400" b="1" i="1" dirty="0">
                <a:solidFill>
                  <a:srgbClr val="92D050"/>
                </a:solidFill>
              </a:rPr>
              <a:t>(näistä tulossa tarkempaa ohjetta myöhemmin)</a:t>
            </a:r>
          </a:p>
          <a:p>
            <a:pPr lvl="1"/>
            <a:r>
              <a:rPr lang="fi-FI" sz="1800" dirty="0">
                <a:solidFill>
                  <a:srgbClr val="FFFFFF"/>
                </a:solidFill>
              </a:rPr>
              <a:t>Lue </a:t>
            </a:r>
            <a:r>
              <a:rPr lang="fi-FI" sz="1800" b="1" dirty="0">
                <a:solidFill>
                  <a:srgbClr val="FFFF00"/>
                </a:solidFill>
              </a:rPr>
              <a:t>ääneen</a:t>
            </a:r>
            <a:r>
              <a:rPr lang="fi-FI" sz="1800" dirty="0">
                <a:solidFill>
                  <a:srgbClr val="FFFFFF"/>
                </a:solidFill>
              </a:rPr>
              <a:t> sanastoja ja tekstejä</a:t>
            </a:r>
          </a:p>
          <a:p>
            <a:pPr lvl="1"/>
            <a:r>
              <a:rPr lang="fi-FI" sz="1800" b="1" dirty="0">
                <a:solidFill>
                  <a:srgbClr val="FFFF00"/>
                </a:solidFill>
              </a:rPr>
              <a:t>Kirjoita </a:t>
            </a:r>
            <a:r>
              <a:rPr lang="fi-FI" sz="1800" dirty="0">
                <a:solidFill>
                  <a:srgbClr val="FFFFFF"/>
                </a:solidFill>
              </a:rPr>
              <a:t>omia sanalistoja ja keskeisiä ilmauksia vihkoon</a:t>
            </a:r>
          </a:p>
          <a:p>
            <a:pPr lvl="1"/>
            <a:r>
              <a:rPr lang="fi-FI" sz="1800" dirty="0">
                <a:solidFill>
                  <a:srgbClr val="FFFFFF"/>
                </a:solidFill>
              </a:rPr>
              <a:t>Hyödynnä kappalekohtaisia ja kielioppirakenteisiin liittyviä </a:t>
            </a:r>
            <a:r>
              <a:rPr lang="fi-FI" sz="1800" dirty="0" err="1">
                <a:solidFill>
                  <a:srgbClr val="FFFFFF"/>
                </a:solidFill>
              </a:rPr>
              <a:t>Scenen</a:t>
            </a:r>
            <a:r>
              <a:rPr lang="fi-FI" sz="1800" dirty="0">
                <a:solidFill>
                  <a:srgbClr val="FFFFFF"/>
                </a:solidFill>
              </a:rPr>
              <a:t> </a:t>
            </a:r>
            <a:r>
              <a:rPr lang="fi-FI" sz="1800" b="1" dirty="0">
                <a:solidFill>
                  <a:srgbClr val="FFFF00"/>
                </a:solidFill>
              </a:rPr>
              <a:t>digilisätehtäviä</a:t>
            </a:r>
            <a:r>
              <a:rPr lang="fi-FI" sz="1800" dirty="0">
                <a:solidFill>
                  <a:srgbClr val="FFFFFF"/>
                </a:solidFill>
              </a:rPr>
              <a:t> ja sanastoa kertaavia </a:t>
            </a:r>
            <a:r>
              <a:rPr lang="fi-FI" sz="1800" b="1" dirty="0" err="1">
                <a:solidFill>
                  <a:srgbClr val="FFFF00"/>
                </a:solidFill>
              </a:rPr>
              <a:t>Quizlet</a:t>
            </a:r>
            <a:r>
              <a:rPr lang="fi-FI" sz="1800" dirty="0">
                <a:solidFill>
                  <a:srgbClr val="FFFFFF"/>
                </a:solidFill>
              </a:rPr>
              <a:t>-harjoituksia muulloinkin kuin opettajan kehotuksesta</a:t>
            </a:r>
          </a:p>
          <a:p>
            <a:endParaRPr lang="fi-FI" dirty="0">
              <a:solidFill>
                <a:srgbClr val="FFFFFF"/>
              </a:solidFill>
            </a:endParaRPr>
          </a:p>
        </p:txBody>
      </p:sp>
    </p:spTree>
    <p:extLst>
      <p:ext uri="{BB962C8B-B14F-4D97-AF65-F5344CB8AC3E}">
        <p14:creationId xmlns:p14="http://schemas.microsoft.com/office/powerpoint/2010/main" val="86829565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dk2"/>
          </a:fillRef>
          <a:effectRef idx="0">
            <a:schemeClr val="accent1"/>
          </a:effectRef>
          <a:fontRef idx="minor">
            <a:schemeClr val="lt1"/>
          </a:fontRef>
        </p:style>
        <p:txBody>
          <a:bodyPr/>
          <a:lstStyle/>
          <a:p>
            <a:endParaRPr lang="fi-FI"/>
          </a:p>
        </p:txBody>
      </p:sp>
      <p:sp>
        <p:nvSpPr>
          <p:cNvPr id="11"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fi-FI"/>
          </a:p>
        </p:txBody>
      </p:sp>
      <p:sp>
        <p:nvSpPr>
          <p:cNvPr id="13"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fi-FI"/>
          </a:p>
        </p:txBody>
      </p:sp>
      <p:sp>
        <p:nvSpPr>
          <p:cNvPr id="2" name="Otsikko 1">
            <a:extLst>
              <a:ext uri="{FF2B5EF4-FFF2-40B4-BE49-F238E27FC236}">
                <a16:creationId xmlns:a16="http://schemas.microsoft.com/office/drawing/2014/main" id="{CB935D26-0972-4D9A-B1B6-AACABEED3240}"/>
              </a:ext>
            </a:extLst>
          </p:cNvPr>
          <p:cNvSpPr>
            <a:spLocks noGrp="1"/>
          </p:cNvSpPr>
          <p:nvPr>
            <p:ph type="title"/>
          </p:nvPr>
        </p:nvSpPr>
        <p:spPr>
          <a:xfrm>
            <a:off x="639098" y="629265"/>
            <a:ext cx="6072776" cy="1622322"/>
          </a:xfrm>
        </p:spPr>
        <p:txBody>
          <a:bodyPr>
            <a:normAutofit/>
          </a:bodyPr>
          <a:lstStyle/>
          <a:p>
            <a:r>
              <a:rPr lang="fi-FI">
                <a:solidFill>
                  <a:srgbClr val="FFFFFF"/>
                </a:solidFill>
              </a:rPr>
              <a:t>Miten puhetaito kehittyy?</a:t>
            </a:r>
          </a:p>
        </p:txBody>
      </p:sp>
      <p:pic>
        <p:nvPicPr>
          <p:cNvPr id="4" name="Kuva 3">
            <a:extLst>
              <a:ext uri="{FF2B5EF4-FFF2-40B4-BE49-F238E27FC236}">
                <a16:creationId xmlns:a16="http://schemas.microsoft.com/office/drawing/2014/main" id="{A80E9EF7-936C-44C3-B99B-FEDB4491D53A}"/>
              </a:ext>
            </a:extLst>
          </p:cNvPr>
          <p:cNvPicPr>
            <a:picLocks noChangeAspect="1"/>
          </p:cNvPicPr>
          <p:nvPr/>
        </p:nvPicPr>
        <p:blipFill rotWithShape="1">
          <a:blip r:embed="rId2"/>
          <a:srcRect l="20016" r="24189" b="-2"/>
          <a:stretch/>
        </p:blipFill>
        <p:spPr>
          <a:xfrm>
            <a:off x="6774511" y="480060"/>
            <a:ext cx="4929808" cy="5897880"/>
          </a:xfrm>
          <a:custGeom>
            <a:avLst/>
            <a:gdLst/>
            <a:ahLst/>
            <a:cxnLst/>
            <a:rect l="l" t="t" r="r" b="b"/>
            <a:pathLst>
              <a:path w="4929808" h="5897880">
                <a:moveTo>
                  <a:pt x="104535" y="0"/>
                </a:moveTo>
                <a:lnTo>
                  <a:pt x="2751151" y="0"/>
                </a:lnTo>
                <a:lnTo>
                  <a:pt x="4769032" y="0"/>
                </a:lnTo>
                <a:lnTo>
                  <a:pt x="4929808" y="0"/>
                </a:lnTo>
                <a:lnTo>
                  <a:pt x="4929808" y="5897880"/>
                </a:lnTo>
                <a:lnTo>
                  <a:pt x="4769032" y="5897880"/>
                </a:lnTo>
                <a:lnTo>
                  <a:pt x="2751151" y="5897880"/>
                </a:lnTo>
                <a:lnTo>
                  <a:pt x="0" y="5897880"/>
                </a:lnTo>
                <a:lnTo>
                  <a:pt x="0" y="5896985"/>
                </a:lnTo>
                <a:lnTo>
                  <a:pt x="103291" y="5896985"/>
                </a:lnTo>
                <a:lnTo>
                  <a:pt x="112340" y="5838313"/>
                </a:lnTo>
                <a:lnTo>
                  <a:pt x="123631" y="5762037"/>
                </a:lnTo>
                <a:lnTo>
                  <a:pt x="135550" y="5671232"/>
                </a:lnTo>
                <a:lnTo>
                  <a:pt x="149820" y="5563476"/>
                </a:lnTo>
                <a:lnTo>
                  <a:pt x="164875" y="5444219"/>
                </a:lnTo>
                <a:lnTo>
                  <a:pt x="180714" y="5309828"/>
                </a:lnTo>
                <a:lnTo>
                  <a:pt x="197494" y="5163329"/>
                </a:lnTo>
                <a:lnTo>
                  <a:pt x="214273" y="5004117"/>
                </a:lnTo>
                <a:lnTo>
                  <a:pt x="231367" y="4834615"/>
                </a:lnTo>
                <a:lnTo>
                  <a:pt x="247205" y="4651794"/>
                </a:lnTo>
                <a:lnTo>
                  <a:pt x="262417" y="4460498"/>
                </a:lnTo>
                <a:lnTo>
                  <a:pt x="276217" y="4258305"/>
                </a:lnTo>
                <a:lnTo>
                  <a:pt x="289390" y="4047637"/>
                </a:lnTo>
                <a:lnTo>
                  <a:pt x="301779" y="3827889"/>
                </a:lnTo>
                <a:lnTo>
                  <a:pt x="306170" y="3715291"/>
                </a:lnTo>
                <a:lnTo>
                  <a:pt x="311031" y="3600271"/>
                </a:lnTo>
                <a:lnTo>
                  <a:pt x="315579" y="3483435"/>
                </a:lnTo>
                <a:lnTo>
                  <a:pt x="318558" y="3365994"/>
                </a:lnTo>
                <a:lnTo>
                  <a:pt x="321224" y="3246131"/>
                </a:lnTo>
                <a:lnTo>
                  <a:pt x="324047" y="3125058"/>
                </a:lnTo>
                <a:lnTo>
                  <a:pt x="325929" y="3001563"/>
                </a:lnTo>
                <a:lnTo>
                  <a:pt x="325929" y="2876858"/>
                </a:lnTo>
                <a:lnTo>
                  <a:pt x="326870" y="2750941"/>
                </a:lnTo>
                <a:lnTo>
                  <a:pt x="325929" y="2623814"/>
                </a:lnTo>
                <a:lnTo>
                  <a:pt x="324047" y="2494871"/>
                </a:lnTo>
                <a:lnTo>
                  <a:pt x="322322" y="2365928"/>
                </a:lnTo>
                <a:lnTo>
                  <a:pt x="318558" y="2235169"/>
                </a:lnTo>
                <a:lnTo>
                  <a:pt x="314638" y="2103199"/>
                </a:lnTo>
                <a:lnTo>
                  <a:pt x="310090" y="1971229"/>
                </a:lnTo>
                <a:lnTo>
                  <a:pt x="303660" y="1838048"/>
                </a:lnTo>
                <a:lnTo>
                  <a:pt x="295976" y="1703656"/>
                </a:lnTo>
                <a:lnTo>
                  <a:pt x="288606" y="1568660"/>
                </a:lnTo>
                <a:lnTo>
                  <a:pt x="279197" y="1433663"/>
                </a:lnTo>
                <a:lnTo>
                  <a:pt x="267906" y="1296850"/>
                </a:lnTo>
                <a:lnTo>
                  <a:pt x="256615" y="1161853"/>
                </a:lnTo>
                <a:lnTo>
                  <a:pt x="243598" y="1024435"/>
                </a:lnTo>
                <a:lnTo>
                  <a:pt x="229328" y="886411"/>
                </a:lnTo>
                <a:lnTo>
                  <a:pt x="214273" y="750203"/>
                </a:lnTo>
                <a:lnTo>
                  <a:pt x="196709" y="612180"/>
                </a:lnTo>
                <a:lnTo>
                  <a:pt x="177891" y="474761"/>
                </a:lnTo>
                <a:lnTo>
                  <a:pt x="159229" y="336738"/>
                </a:lnTo>
                <a:lnTo>
                  <a:pt x="137432" y="199320"/>
                </a:lnTo>
                <a:lnTo>
                  <a:pt x="115163" y="62507"/>
                </a:lnTo>
                <a:close/>
              </a:path>
            </a:pathLst>
          </a:custGeom>
        </p:spPr>
      </p:pic>
      <p:sp>
        <p:nvSpPr>
          <p:cNvPr id="15" name="Rectangle 14">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fi-FI"/>
          </a:p>
        </p:txBody>
      </p:sp>
      <p:sp>
        <p:nvSpPr>
          <p:cNvPr id="17" name="Oval 16">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fi-FI"/>
          </a:p>
        </p:txBody>
      </p:sp>
      <p:sp>
        <p:nvSpPr>
          <p:cNvPr id="19" name="Oval 18">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fi-FI"/>
          </a:p>
        </p:txBody>
      </p:sp>
      <p:sp>
        <p:nvSpPr>
          <p:cNvPr id="3" name="Sisällön paikkamerkki 2">
            <a:extLst>
              <a:ext uri="{FF2B5EF4-FFF2-40B4-BE49-F238E27FC236}">
                <a16:creationId xmlns:a16="http://schemas.microsoft.com/office/drawing/2014/main" id="{BE55FE5B-4FAE-42B2-AAD7-271782F39B84}"/>
              </a:ext>
            </a:extLst>
          </p:cNvPr>
          <p:cNvSpPr>
            <a:spLocks noGrp="1"/>
          </p:cNvSpPr>
          <p:nvPr>
            <p:ph idx="1"/>
          </p:nvPr>
        </p:nvSpPr>
        <p:spPr>
          <a:xfrm>
            <a:off x="639098" y="1708727"/>
            <a:ext cx="6072776" cy="4521748"/>
          </a:xfrm>
        </p:spPr>
        <p:txBody>
          <a:bodyPr anchor="ctr">
            <a:normAutofit/>
          </a:bodyPr>
          <a:lstStyle/>
          <a:p>
            <a:pPr>
              <a:lnSpc>
                <a:spcPct val="90000"/>
              </a:lnSpc>
            </a:pPr>
            <a:r>
              <a:rPr lang="fi-FI" b="1" dirty="0">
                <a:solidFill>
                  <a:srgbClr val="FFFFFF"/>
                </a:solidFill>
              </a:rPr>
              <a:t>Puhumaan oppii vain puhumalla!</a:t>
            </a:r>
          </a:p>
          <a:p>
            <a:pPr>
              <a:lnSpc>
                <a:spcPct val="90000"/>
              </a:lnSpc>
            </a:pPr>
            <a:r>
              <a:rPr lang="fi-FI" dirty="0">
                <a:solidFill>
                  <a:srgbClr val="FFFFFF"/>
                </a:solidFill>
              </a:rPr>
              <a:t>Rohkeus, heittäytyminen, itseluottamus</a:t>
            </a:r>
          </a:p>
          <a:p>
            <a:pPr>
              <a:lnSpc>
                <a:spcPct val="90000"/>
              </a:lnSpc>
            </a:pPr>
            <a:r>
              <a:rPr lang="fi-FI" dirty="0">
                <a:solidFill>
                  <a:srgbClr val="FFFFFF"/>
                </a:solidFill>
              </a:rPr>
              <a:t>Pyri heittämään romukoppaan kaikki itsekritiikki ja nolouden tunne</a:t>
            </a:r>
          </a:p>
          <a:p>
            <a:pPr>
              <a:lnSpc>
                <a:spcPct val="90000"/>
              </a:lnSpc>
            </a:pPr>
            <a:r>
              <a:rPr lang="fi-FI" dirty="0">
                <a:solidFill>
                  <a:srgbClr val="FFFFFF"/>
                </a:solidFill>
              </a:rPr>
              <a:t>Älä välitä virheistä tai ääntämisepävarmuuksista</a:t>
            </a:r>
          </a:p>
          <a:p>
            <a:pPr>
              <a:lnSpc>
                <a:spcPct val="90000"/>
              </a:lnSpc>
            </a:pPr>
            <a:r>
              <a:rPr lang="fi-FI" dirty="0">
                <a:solidFill>
                  <a:srgbClr val="FFFFFF"/>
                </a:solidFill>
              </a:rPr>
              <a:t>Jokainen saa ”sönkätä” juuri sellaista englantia kuin itseltä suusta ulos tulee – pääasia on, että on USKALLUSTA avata suunsa ja harjoitella!</a:t>
            </a:r>
          </a:p>
          <a:p>
            <a:pPr>
              <a:lnSpc>
                <a:spcPct val="90000"/>
              </a:lnSpc>
            </a:pPr>
            <a:r>
              <a:rPr lang="fi-FI" dirty="0">
                <a:solidFill>
                  <a:srgbClr val="FFFFFF"/>
                </a:solidFill>
              </a:rPr>
              <a:t>Puhu </a:t>
            </a:r>
            <a:r>
              <a:rPr lang="fi-FI" dirty="0" err="1">
                <a:solidFill>
                  <a:srgbClr val="FFFFFF"/>
                </a:solidFill>
              </a:rPr>
              <a:t>enkkua</a:t>
            </a:r>
            <a:r>
              <a:rPr lang="fi-FI" dirty="0">
                <a:solidFill>
                  <a:srgbClr val="FFFFFF"/>
                </a:solidFill>
              </a:rPr>
              <a:t> kaverin kanssa välitunnilla ja vapaa-ajalla</a:t>
            </a:r>
          </a:p>
          <a:p>
            <a:pPr>
              <a:lnSpc>
                <a:spcPct val="90000"/>
              </a:lnSpc>
            </a:pPr>
            <a:r>
              <a:rPr lang="fi-FI" dirty="0">
                <a:solidFill>
                  <a:srgbClr val="FFFFFF"/>
                </a:solidFill>
              </a:rPr>
              <a:t>Etsi netistä (luotettavilta /turvallisilta alustoilta) chatti-kavereita!</a:t>
            </a:r>
          </a:p>
        </p:txBody>
      </p:sp>
    </p:spTree>
    <p:extLst>
      <p:ext uri="{BB962C8B-B14F-4D97-AF65-F5344CB8AC3E}">
        <p14:creationId xmlns:p14="http://schemas.microsoft.com/office/powerpoint/2010/main" val="45817059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4AACDD3-8E17-3929-397E-D19B311E563D}"/>
              </a:ext>
            </a:extLst>
          </p:cNvPr>
          <p:cNvSpPr>
            <a:spLocks noGrp="1"/>
          </p:cNvSpPr>
          <p:nvPr>
            <p:ph type="title"/>
          </p:nvPr>
        </p:nvSpPr>
        <p:spPr/>
        <p:txBody>
          <a:bodyPr/>
          <a:lstStyle/>
          <a:p>
            <a:r>
              <a:rPr lang="fi-FI"/>
              <a:t>Jatkuu 3</a:t>
            </a:r>
            <a:r>
              <a:rPr lang="fi-FI" dirty="0"/>
              <a:t>. tunnilla</a:t>
            </a:r>
          </a:p>
        </p:txBody>
      </p:sp>
      <p:sp>
        <p:nvSpPr>
          <p:cNvPr id="3" name="Sisällön paikkamerkki 2">
            <a:extLst>
              <a:ext uri="{FF2B5EF4-FFF2-40B4-BE49-F238E27FC236}">
                <a16:creationId xmlns:a16="http://schemas.microsoft.com/office/drawing/2014/main" id="{73CDAC9C-8D8E-4497-C1B8-3467C3DBE309}"/>
              </a:ext>
            </a:extLst>
          </p:cNvPr>
          <p:cNvSpPr>
            <a:spLocks noGrp="1"/>
          </p:cNvSpPr>
          <p:nvPr>
            <p:ph idx="1"/>
          </p:nvPr>
        </p:nvSpPr>
        <p:spPr/>
        <p:txBody>
          <a:bodyPr/>
          <a:lstStyle/>
          <a:p>
            <a:endParaRPr lang="fi-FI"/>
          </a:p>
        </p:txBody>
      </p:sp>
    </p:spTree>
    <p:extLst>
      <p:ext uri="{BB962C8B-B14F-4D97-AF65-F5344CB8AC3E}">
        <p14:creationId xmlns:p14="http://schemas.microsoft.com/office/powerpoint/2010/main" val="2664721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F8A8EC6-597E-86B8-DDEB-C6BAA719717A}"/>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6586284E-3915-8684-1765-FD1A31C6FB55}"/>
              </a:ext>
            </a:extLst>
          </p:cNvPr>
          <p:cNvSpPr>
            <a:spLocks noGrp="1"/>
          </p:cNvSpPr>
          <p:nvPr>
            <p:ph idx="1"/>
          </p:nvPr>
        </p:nvSpPr>
        <p:spPr/>
        <p:txBody>
          <a:bodyPr/>
          <a:lstStyle/>
          <a:p>
            <a:endParaRPr lang="fi-FI"/>
          </a:p>
        </p:txBody>
      </p:sp>
      <p:pic>
        <p:nvPicPr>
          <p:cNvPr id="4" name="Kuva 3">
            <a:extLst>
              <a:ext uri="{FF2B5EF4-FFF2-40B4-BE49-F238E27FC236}">
                <a16:creationId xmlns:a16="http://schemas.microsoft.com/office/drawing/2014/main" id="{929C017A-2BDE-51DF-435E-98EB10C36DE7}"/>
              </a:ext>
            </a:extLst>
          </p:cNvPr>
          <p:cNvPicPr>
            <a:picLocks noChangeAspect="1"/>
          </p:cNvPicPr>
          <p:nvPr/>
        </p:nvPicPr>
        <p:blipFill>
          <a:blip r:embed="rId2"/>
          <a:stretch>
            <a:fillRect/>
          </a:stretch>
        </p:blipFill>
        <p:spPr>
          <a:xfrm>
            <a:off x="327727" y="2386740"/>
            <a:ext cx="11536546" cy="3773083"/>
          </a:xfrm>
          <a:prstGeom prst="rect">
            <a:avLst/>
          </a:prstGeom>
        </p:spPr>
      </p:pic>
    </p:spTree>
    <p:extLst>
      <p:ext uri="{BB962C8B-B14F-4D97-AF65-F5344CB8AC3E}">
        <p14:creationId xmlns:p14="http://schemas.microsoft.com/office/powerpoint/2010/main" val="1297045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D1419C2-DD7A-A534-4CA1-AB393BD93186}"/>
              </a:ext>
            </a:extLst>
          </p:cNvPr>
          <p:cNvSpPr>
            <a:spLocks noGrp="1"/>
          </p:cNvSpPr>
          <p:nvPr>
            <p:ph type="title"/>
          </p:nvPr>
        </p:nvSpPr>
        <p:spPr>
          <a:xfrm>
            <a:off x="1154954" y="973668"/>
            <a:ext cx="8761413" cy="1017502"/>
          </a:xfrm>
        </p:spPr>
        <p:txBody>
          <a:bodyPr/>
          <a:lstStyle/>
          <a:p>
            <a:r>
              <a:rPr lang="fi-FI" sz="2800" dirty="0"/>
              <a:t>Mitä arvioidaan? = Mikä vaikuttaa esim. englannin arvosanaan todistuksessa</a:t>
            </a:r>
          </a:p>
        </p:txBody>
      </p:sp>
      <p:sp>
        <p:nvSpPr>
          <p:cNvPr id="3" name="Sisällön paikkamerkki 2">
            <a:extLst>
              <a:ext uri="{FF2B5EF4-FFF2-40B4-BE49-F238E27FC236}">
                <a16:creationId xmlns:a16="http://schemas.microsoft.com/office/drawing/2014/main" id="{9190A3F6-5DD6-4153-5268-883B9F7286B3}"/>
              </a:ext>
            </a:extLst>
          </p:cNvPr>
          <p:cNvSpPr>
            <a:spLocks noGrp="1"/>
          </p:cNvSpPr>
          <p:nvPr>
            <p:ph idx="1"/>
          </p:nvPr>
        </p:nvSpPr>
        <p:spPr/>
        <p:txBody>
          <a:bodyPr>
            <a:normAutofit fontScale="92500" lnSpcReduction="20000"/>
          </a:bodyPr>
          <a:lstStyle/>
          <a:p>
            <a:r>
              <a:rPr lang="fi-FI" dirty="0"/>
              <a:t>A) </a:t>
            </a:r>
            <a:r>
              <a:rPr lang="fi-FI" b="1" dirty="0"/>
              <a:t>Kielitaitoa </a:t>
            </a:r>
          </a:p>
          <a:p>
            <a:pPr lvl="1"/>
            <a:r>
              <a:rPr lang="fi-FI" dirty="0"/>
              <a:t>eri osa-alueiden (kuullun – ja luetunymmärtäminen, puhuminen, kirjoittaminen) kehittymistä suhteessa opetussuunnitelman tavoitteisiin</a:t>
            </a:r>
          </a:p>
          <a:p>
            <a:r>
              <a:rPr lang="fi-FI" dirty="0"/>
              <a:t>B) </a:t>
            </a:r>
            <a:r>
              <a:rPr lang="fi-FI" b="1" dirty="0"/>
              <a:t>Kasvua kulttuuriseen moninaisuuteen ja kielitietoisuuteen </a:t>
            </a:r>
            <a:r>
              <a:rPr lang="fi-FI" dirty="0"/>
              <a:t>(esim. ymmärrätkö, missä ja miten englannista on sinulle hyötyä tai missä englantia puhutaan; miten kommunikoit kohteliaasti englantia puhuvan kanssa tai eri kulttuurista tulevien ihmisten kanssa eri tilanteissa)</a:t>
            </a:r>
          </a:p>
          <a:p>
            <a:r>
              <a:rPr lang="fi-FI" dirty="0"/>
              <a:t>C) </a:t>
            </a:r>
            <a:r>
              <a:rPr lang="fi-FI" b="1" dirty="0"/>
              <a:t>Kielenopiskelutaitoja</a:t>
            </a:r>
            <a:r>
              <a:rPr lang="fi-FI" dirty="0"/>
              <a:t> </a:t>
            </a:r>
            <a:r>
              <a:rPr lang="fi-FI" dirty="0">
                <a:latin typeface="+mj-lt"/>
              </a:rPr>
              <a:t>= </a:t>
            </a:r>
            <a:r>
              <a:rPr lang="fi-FI" sz="1800" dirty="0">
                <a:effectLst/>
                <a:latin typeface="+mj-lt"/>
                <a:ea typeface="Calibri" panose="020F0502020204030204" pitchFamily="34" charset="0"/>
                <a:cs typeface="Times New Roman" panose="02020603050405020304" pitchFamily="18" charset="0"/>
              </a:rPr>
              <a:t>Työskentelyä</a:t>
            </a:r>
          </a:p>
          <a:p>
            <a:pPr lvl="1" indent="-342900">
              <a:lnSpc>
                <a:spcPct val="107000"/>
              </a:lnSpc>
              <a:spcAft>
                <a:spcPts val="800"/>
              </a:spcAft>
              <a:buFont typeface="Calibri" panose="020F0502020204030204" pitchFamily="34" charset="0"/>
              <a:buChar char="-"/>
            </a:pPr>
            <a:r>
              <a:rPr lang="fi-FI" dirty="0">
                <a:effectLst/>
                <a:latin typeface="+mj-lt"/>
                <a:ea typeface="Calibri" panose="020F0502020204030204" pitchFamily="34" charset="0"/>
                <a:cs typeface="Times New Roman" panose="02020603050405020304" pitchFamily="18" charset="0"/>
              </a:rPr>
              <a:t>taitoa suunnitella, säädellä, toteuttaa ja arvioida omaa työtään </a:t>
            </a:r>
          </a:p>
          <a:p>
            <a:pPr lvl="1" indent="-342900">
              <a:lnSpc>
                <a:spcPct val="107000"/>
              </a:lnSpc>
              <a:spcAft>
                <a:spcPts val="800"/>
              </a:spcAft>
              <a:buFont typeface="Calibri" panose="020F0502020204030204" pitchFamily="34" charset="0"/>
              <a:buChar char="-"/>
            </a:pPr>
            <a:r>
              <a:rPr lang="fi-FI" dirty="0">
                <a:effectLst/>
                <a:latin typeface="+mj-lt"/>
                <a:ea typeface="Calibri" panose="020F0502020204030204" pitchFamily="34" charset="0"/>
                <a:cs typeface="Times New Roman" panose="02020603050405020304" pitchFamily="18" charset="0"/>
              </a:rPr>
              <a:t>miten vastuullisesti työskentelet (esim. läksyt tehtynä säännöllisesti? valmistautuminen kokeisiin? Tehtävien/projektien palautus ajoissa? tunnilla keskittyminen tehtävään? parhaansa yrittäminen? toimiminen yhteistyössä muiden kanssa?</a:t>
            </a:r>
            <a:endParaRPr lang="fi-FI" dirty="0"/>
          </a:p>
        </p:txBody>
      </p:sp>
    </p:spTree>
    <p:extLst>
      <p:ext uri="{BB962C8B-B14F-4D97-AF65-F5344CB8AC3E}">
        <p14:creationId xmlns:p14="http://schemas.microsoft.com/office/powerpoint/2010/main" val="31959995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i (johtoryhmä)">
  <a:themeElements>
    <a:clrScheme name="Ioni (johtoryhmä)">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i (johtoryhmä)">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i (johtoryhmä)">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831</TotalTime>
  <Words>797</Words>
  <Application>Microsoft Office PowerPoint</Application>
  <PresentationFormat>Laajakuva</PresentationFormat>
  <Paragraphs>63</Paragraphs>
  <Slides>17</Slides>
  <Notes>0</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17</vt:i4>
      </vt:variant>
    </vt:vector>
  </HeadingPairs>
  <TitlesOfParts>
    <vt:vector size="24" baseType="lpstr">
      <vt:lpstr>Arial</vt:lpstr>
      <vt:lpstr>Calibri</vt:lpstr>
      <vt:lpstr>Century Gothic</vt:lpstr>
      <vt:lpstr>Colonna MT</vt:lpstr>
      <vt:lpstr>Dreaming Outloud Pro</vt:lpstr>
      <vt:lpstr>Wingdings 3</vt:lpstr>
      <vt:lpstr>Ioni (johtoryhmä)</vt:lpstr>
      <vt:lpstr>PowerPoint-esitys</vt:lpstr>
      <vt:lpstr>PowerPoint-esitys</vt:lpstr>
      <vt:lpstr>Keskeisiä asioita englannin opiskelussa</vt:lpstr>
      <vt:lpstr>Mitä kannattaa muistaa?</vt:lpstr>
      <vt:lpstr>Läksyjen tekemisestä/kotiharjoittelusta:</vt:lpstr>
      <vt:lpstr>Miten puhetaito kehittyy?</vt:lpstr>
      <vt:lpstr>Jatkuu 3. tunnilla</vt:lpstr>
      <vt:lpstr>PowerPoint-esitys</vt:lpstr>
      <vt:lpstr>Mitä arvioidaan? = Mikä vaikuttaa esim. englannin arvosanaan todistuksessa</vt:lpstr>
      <vt:lpstr> Mitä muuta sana ”arviointi” –tarkoittaa? Miten arvioidaan?  </vt:lpstr>
      <vt:lpstr>Wilma-merkinnöistä</vt:lpstr>
      <vt:lpstr>Ymmärräthän, että…</vt:lpstr>
      <vt:lpstr>PowerPoint-esitys</vt:lpstr>
      <vt:lpstr>PowerPoint-esitys</vt:lpstr>
      <vt:lpstr>Muistathan myös…</vt:lpstr>
      <vt:lpstr>PowerPoint-esitys</vt:lpstr>
      <vt:lpstr>Tulethan tuoksutta!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Keskeisiä asioita englannin opiskelussa</dc:title>
  <dc:creator>Snabb Virpi</dc:creator>
  <cp:lastModifiedBy>Snabb Virpi</cp:lastModifiedBy>
  <cp:revision>33</cp:revision>
  <dcterms:created xsi:type="dcterms:W3CDTF">2022-01-07T13:23:36Z</dcterms:created>
  <dcterms:modified xsi:type="dcterms:W3CDTF">2025-08-19T15:33:38Z</dcterms:modified>
</cp:coreProperties>
</file>