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65" r:id="rId3"/>
    <p:sldId id="264" r:id="rId4"/>
    <p:sldId id="271" r:id="rId5"/>
    <p:sldId id="272" r:id="rId6"/>
    <p:sldId id="273" r:id="rId7"/>
    <p:sldId id="274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5C07F1-4DDE-F099-E32F-14912E1BD4E2}" name="Mika Kortelainen" initials="MK" userId="Mika Kortelain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030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252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501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9646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16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760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Forum Yhteiskuntaoppi 3, Luku 1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 dirty="0"/>
              <a:t>14. Pohjoismaat ja Baltia –</a:t>
            </a:r>
            <a:br>
              <a:rPr lang="fi-FI" dirty="0"/>
            </a:br>
            <a:r>
              <a:rPr lang="fi-FI" dirty="0"/>
              <a:t>yhteistyötä yli rajojen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Taitotehtävä: Tutki kuvioita tasa-arvosta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3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 dirty="0"/>
              <a:t>Forum Yhteiskuntaoppi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Tehtävässä harjoiteltavat taidot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sz="6000" dirty="0">
                <a:solidFill>
                  <a:srgbClr val="000000"/>
                </a:solidFill>
              </a:rPr>
              <a:t>keskustelu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</a:rPr>
              <a:t>tiedonhankinta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</a:rPr>
              <a:t>syy-seuraussuhteiden hallinta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</a:rPr>
              <a:t>ongelmanratkaisu</a:t>
            </a:r>
          </a:p>
          <a:p>
            <a:pPr marL="984250" lvl="0" indent="-857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rgbClr val="000000"/>
                </a:solidFill>
              </a:rPr>
              <a:t>tiedon soveltaminen</a:t>
            </a: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3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dirty="0"/>
              <a:t>Tutki kuvioita tasa-arvosta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i-FI" sz="6000" dirty="0">
                <a:solidFill>
                  <a:srgbClr val="000000"/>
                </a:solidFill>
              </a:rPr>
              <a:t>Tutki kuvioita sukupuolten välisestä tasa-arvosta ja vastaa kysymyksiin.</a:t>
            </a: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fi-FI" sz="6000" dirty="0">
              <a:solidFill>
                <a:srgbClr val="000000"/>
              </a:solidFill>
            </a:endParaRPr>
          </a:p>
          <a:p>
            <a:pPr marL="1270000" lvl="0" indent="-1143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i-FI" sz="6000" dirty="0">
                <a:solidFill>
                  <a:srgbClr val="000000"/>
                </a:solidFill>
              </a:rPr>
              <a:t>Etsi kuvioista tukea väitteille.</a:t>
            </a:r>
          </a:p>
          <a:p>
            <a:pPr marL="1727200" lvl="1" indent="-114300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000000"/>
                </a:solidFill>
              </a:rPr>
              <a:t>Pohjoismaat ovat tasa-arvoisia maita.</a:t>
            </a:r>
          </a:p>
          <a:p>
            <a:pPr marL="1727200" lvl="1" indent="-114300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000000"/>
                </a:solidFill>
              </a:rPr>
              <a:t>Tasa-arvo Pohjoismaissa kehittyy.</a:t>
            </a:r>
          </a:p>
          <a:p>
            <a:pPr marL="1727200" lvl="1" indent="-1143000">
              <a:spcBef>
                <a:spcPts val="500"/>
              </a:spcBef>
              <a:buClr>
                <a:srgbClr val="000000"/>
              </a:buClr>
              <a:buSzPct val="100000"/>
              <a:buFont typeface="+mj-lt"/>
              <a:buAutoNum type="alphaLcParenR"/>
            </a:pPr>
            <a:r>
              <a:rPr lang="fi-FI" dirty="0">
                <a:solidFill>
                  <a:srgbClr val="000000"/>
                </a:solidFill>
              </a:rPr>
              <a:t>Pohjoismaat ovat samankaltaisia valtiota tasa-arvon suhteen.</a:t>
            </a:r>
          </a:p>
          <a:p>
            <a:pPr marL="584200" lvl="1" indent="0">
              <a:spcBef>
                <a:spcPts val="500"/>
              </a:spcBef>
              <a:buClr>
                <a:srgbClr val="000000"/>
              </a:buClr>
              <a:buSzPct val="100000"/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0" lvl="0" indent="-1143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i-FI" sz="6000" dirty="0">
                <a:solidFill>
                  <a:srgbClr val="000000"/>
                </a:solidFill>
              </a:rPr>
              <a:t>Löytyykö kuvioista perusteita väitteitä vastaan?</a:t>
            </a:r>
          </a:p>
          <a:p>
            <a:pPr marL="1270000" lvl="0" indent="-1143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endParaRPr lang="fi-FI" sz="6000" dirty="0">
              <a:solidFill>
                <a:srgbClr val="00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3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000" dirty="0"/>
              <a:t>Kuvio 1. Miesten ja naisten palkkaero Pohjoismaissa 2007–2020, %</a:t>
            </a:r>
            <a:endParaRPr lang="fi-FI" sz="8000" dirty="0">
              <a:solidFill>
                <a:srgbClr val="FF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5F2BEA2-D7D1-7840-A7DA-B08392DFD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42"/>
          <a:stretch/>
        </p:blipFill>
        <p:spPr>
          <a:xfrm>
            <a:off x="5399014" y="3380307"/>
            <a:ext cx="13585972" cy="96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000" dirty="0"/>
              <a:t>Kuvio 2. Naisten osuus pohjoismaisten pörssiyhtiöiden johtajista (CEO) 2012–2020, %</a:t>
            </a:r>
            <a:endParaRPr lang="fi-FI" sz="8000" dirty="0">
              <a:solidFill>
                <a:srgbClr val="FF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150299E-85DC-E55D-854A-0942BDCDF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0"/>
          <a:stretch/>
        </p:blipFill>
        <p:spPr>
          <a:xfrm>
            <a:off x="5289490" y="3381377"/>
            <a:ext cx="13805020" cy="100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6600" dirty="0"/>
              <a:t>Kuvio 3. Työttömyysasteen ero miesten ja naisten välillä Pohjoismaissa 1990–2019 (positiivinen arvo: miesten työttömyys korkeampaa)</a:t>
            </a:r>
            <a:endParaRPr lang="fi-FI" sz="6600" dirty="0">
              <a:solidFill>
                <a:srgbClr val="FF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8429516-73D7-9309-C89C-CAD60D6B7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58"/>
          <a:stretch/>
        </p:blipFill>
        <p:spPr>
          <a:xfrm>
            <a:off x="5386982" y="3381377"/>
            <a:ext cx="13610035" cy="101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000" dirty="0"/>
              <a:t>Kuvio 4. Miesten ja naisten eliniänodotteen ero 1990–2020, vuotta</a:t>
            </a:r>
            <a:endParaRPr lang="fi-FI" sz="8000" dirty="0">
              <a:solidFill>
                <a:srgbClr val="FF0000"/>
              </a:solidFill>
            </a:endParaRPr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/>
              <a:t>Forum Yhteiskuntaoppi 3, Luku 14</a:t>
            </a: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587A76A-D9BC-E090-017B-67E5E2327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89"/>
          <a:stretch/>
        </p:blipFill>
        <p:spPr>
          <a:xfrm>
            <a:off x="5293315" y="3381377"/>
            <a:ext cx="13797368" cy="99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166</Words>
  <Application>Microsoft Office PowerPoint</Application>
  <PresentationFormat>Mukautettu</PresentationFormat>
  <Paragraphs>34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14. Pohjoismaat ja Baltia – yhteistyötä yli rajojen  Taitotehtävä: Tutki kuvioita tasa-arvosta</vt:lpstr>
      <vt:lpstr>Tehtävässä harjoiteltavat taidot</vt:lpstr>
      <vt:lpstr>Tutki kuvioita tasa-arvosta</vt:lpstr>
      <vt:lpstr>Kuvio 1. Miesten ja naisten palkkaero Pohjoismaissa 2007–2020, %</vt:lpstr>
      <vt:lpstr>Kuvio 2. Naisten osuus pohjoismaisten pörssiyhtiöiden johtajista (CEO) 2012–2020, %</vt:lpstr>
      <vt:lpstr>Kuvio 3. Työttömyysasteen ero miesten ja naisten välillä Pohjoismaissa 1990–2019 (positiivinen arvo: miesten työttömyys korkeampaa)</vt:lpstr>
      <vt:lpstr>Kuvio 4. Miesten ja naisten eliniänodotteen ero 1990–2020, vuotta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YH3 Luku 9 Taitotehtävä</dc:title>
  <dc:creator>Mika Kortelainen</dc:creator>
  <cp:lastModifiedBy>Antti Sandvik</cp:lastModifiedBy>
  <cp:revision>19</cp:revision>
  <dcterms:modified xsi:type="dcterms:W3CDTF">2023-03-10T08:23:34Z</dcterms:modified>
</cp:coreProperties>
</file>