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08" d="100"/>
          <a:sy n="108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72955" y="1122302"/>
            <a:ext cx="5370815" cy="5735697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25"/>
          <a:stretch/>
        </p:blipFill>
        <p:spPr>
          <a:xfrm flipH="1">
            <a:off x="0" y="1122301"/>
            <a:ext cx="9144000" cy="57505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801" y="4058125"/>
            <a:ext cx="3604497" cy="972836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3100" b="1">
                <a:solidFill>
                  <a:srgbClr val="000000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7030" y="3429000"/>
            <a:ext cx="3604268" cy="629123"/>
          </a:xfrm>
        </p:spPr>
        <p:txBody>
          <a:bodyPr anchor="b">
            <a:normAutofit/>
          </a:bodyPr>
          <a:lstStyle/>
          <a:p>
            <a:pPr algn="l"/>
            <a:r>
              <a:rPr lang="fi-FI" sz="1350" b="1">
                <a:solidFill>
                  <a:srgbClr val="000000"/>
                </a:solidFill>
              </a:rPr>
              <a:t>Luku 7: Itsehoito ja hätäensiapu</a:t>
            </a:r>
          </a:p>
        </p:txBody>
      </p:sp>
      <p:sp>
        <p:nvSpPr>
          <p:cNvPr id="14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441" y="1608355"/>
            <a:ext cx="4570559" cy="5249645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Valintamerkki">
            <a:extLst>
              <a:ext uri="{FF2B5EF4-FFF2-40B4-BE49-F238E27FC236}">
                <a16:creationId xmlns:a16="http://schemas.microsoft.com/office/drawing/2014/main" id="{0AC9BE77-7BC6-40D1-B761-EBDBE6364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4681" y="2708150"/>
            <a:ext cx="3463967" cy="346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102" y="0"/>
            <a:ext cx="4235228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053641"/>
            <a:ext cx="2751870" cy="2760098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chemeClr val="tx2"/>
                </a:solidFill>
              </a:rPr>
              <a:t>Sähköinen lääkemääräys (resepti)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260647"/>
            <a:ext cx="3979563" cy="6222427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lääkäri laatii sähköisesti diagnoosin perusteella sairauden hoitoon tai sen ehkäisyyn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tallennetaan tietokantaan, jota kutsutaan </a:t>
            </a:r>
            <a:r>
              <a:rPr lang="fi-FI" sz="1400" b="1" dirty="0">
                <a:solidFill>
                  <a:schemeClr val="tx2"/>
                </a:solidFill>
              </a:rPr>
              <a:t>Reseptikeskukseksi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Kela ylläpitäjä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kaikki potilaan sähköiset reseptit ja apteekkien niihin tekemät merkinnät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tietojen perusteella lääkkeen voi käydä ostamassa mistä tahansa apteekista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oikeus saada paperinen lääkemääräys, jos kieltäytyy sähköisestä reseptistä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(tietoja ei tallenneta Reseptikeskukseen)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paperinen </a:t>
            </a:r>
            <a:r>
              <a:rPr lang="fi-FI" sz="1400" b="1" dirty="0">
                <a:solidFill>
                  <a:schemeClr val="tx2"/>
                </a:solidFill>
              </a:rPr>
              <a:t>potilasohje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lääkäri antaa potilaalle vastaanottokäynnillä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tietoa sairaudesta ja lääkityksestä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kun reseptilääke lopussa tai lääkemääräys vanhentunut </a:t>
            </a:r>
            <a:r>
              <a:rPr lang="fi-FI" sz="1400" dirty="0">
                <a:solidFill>
                  <a:schemeClr val="tx2"/>
                </a:solidFill>
                <a:sym typeface="Wingdings" panose="05000000000000000000" pitchFamily="2" charset="2"/>
              </a:rPr>
              <a:t></a:t>
            </a:r>
            <a:r>
              <a:rPr lang="fi-FI" sz="1400" dirty="0">
                <a:solidFill>
                  <a:schemeClr val="tx2"/>
                </a:solidFill>
              </a:rPr>
              <a:t> lääkemääräys pitää tarvittaessa uusia lääkärillä tai apteekissa (välittää uusimispyynnön lääkärille)</a:t>
            </a:r>
          </a:p>
          <a:p>
            <a:pPr>
              <a:lnSpc>
                <a:spcPct val="90000"/>
              </a:lnSpc>
            </a:pPr>
            <a:r>
              <a:rPr lang="fi-FI" sz="1400" b="1" dirty="0">
                <a:solidFill>
                  <a:schemeClr val="tx2"/>
                </a:solidFill>
              </a:rPr>
              <a:t>Omakanta-</a:t>
            </a:r>
            <a:r>
              <a:rPr lang="fi-FI" sz="1400" dirty="0">
                <a:solidFill>
                  <a:schemeClr val="tx2"/>
                </a:solidFill>
              </a:rPr>
              <a:t>nettipalvelu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sähköinen tunnistautuminen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reseptit, niiden voimassaolo, reseptien  toimittamattomat lääkkeet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myös muita terveystietoja, kun sähköinen järjestelmä otetaan laajasti käyttöön</a:t>
            </a:r>
          </a:p>
        </p:txBody>
      </p:sp>
    </p:spTree>
    <p:extLst>
      <p:ext uri="{BB962C8B-B14F-4D97-AF65-F5344CB8AC3E}">
        <p14:creationId xmlns:p14="http://schemas.microsoft.com/office/powerpoint/2010/main" val="3446766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80385"/>
            <a:ext cx="7375161" cy="1325563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Lääkkeiden haittavaikutukset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509575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301" y="2289279"/>
            <a:ext cx="7375161" cy="401413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suurin osa käyttäjistä ei saa haittoja ja haittavaikutuksista valtaosa lieviä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yleisimpiä vatsan tai suoliston oireet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joskus iho-oireita, väsymystä, päänsärkyä tai huimausta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usein voimakkaimmillaan hoidon alussa, voivat hävitä kokonaan hoidon jatkuessa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suurin osa haitoista ennakoitavissa 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monilla lääkkeillä yhteisvaikutuksia keskenään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lääke saattaa vähentää tai lisätä samanaikaisesti otetun toisen lääkkeen vaikutuksia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muista kertoa lääkärille kaikista jatkuvasti käytettävistä lääkkeistä, luontaistuotteista ja ravintolisistä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lääkkeiden ja alkoholin yhtäaikainen käyttö voi johtaa vakaviin seurauksiin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lääkeaineiden imeytyminen voi heikentyä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elimistöön voi syntyä haitallisia aineenvaihduntatuotteita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lääkkeiden ja alkoholin lamaava vaikutus voi moninkertaistua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raskauden ja imetyksen aikana tulisi olla erityisen varovainen lääkkeiden ja ravintolisien käytössä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319752" y="4030420"/>
            <a:ext cx="3878664" cy="1776494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11113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102" y="0"/>
            <a:ext cx="4235228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053641"/>
            <a:ext cx="2751870" cy="2760098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chemeClr val="tx2"/>
                </a:solidFill>
              </a:rPr>
              <a:t>Hätäensiapu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fi-FI" sz="1600" dirty="0">
                <a:solidFill>
                  <a:schemeClr val="tx2"/>
                </a:solidFill>
              </a:rPr>
              <a:t>pyritään turvaamaan ihmisen elämää ylläpitävät hengitys- ja verenkiertotoiminnot sekä estämään potilaan tilan paheneminen</a:t>
            </a:r>
          </a:p>
          <a:p>
            <a:r>
              <a:rPr lang="fi-FI" sz="1600" dirty="0">
                <a:solidFill>
                  <a:schemeClr val="tx2"/>
                </a:solidFill>
              </a:rPr>
              <a:t>tieliikennelaki: kaikilla liikenteessä liikkuvilla auttamisvelvollisuus onnettomuuspaikalla </a:t>
            </a:r>
          </a:p>
          <a:p>
            <a:r>
              <a:rPr lang="fi-FI" sz="1600" dirty="0">
                <a:solidFill>
                  <a:schemeClr val="tx2"/>
                </a:solidFill>
              </a:rPr>
              <a:t>tärkein hätäensiaputehtävä on soitto hätäkeskukseen</a:t>
            </a:r>
          </a:p>
          <a:p>
            <a:pPr lvl="1"/>
            <a:r>
              <a:rPr lang="fi-FI" sz="1600" dirty="0">
                <a:solidFill>
                  <a:schemeClr val="tx2"/>
                </a:solidFill>
              </a:rPr>
              <a:t>jollei potilas hengitä ja on </a:t>
            </a:r>
            <a:r>
              <a:rPr lang="fi-FI" sz="1600" b="1" dirty="0">
                <a:solidFill>
                  <a:schemeClr val="tx2"/>
                </a:solidFill>
              </a:rPr>
              <a:t>eloton</a:t>
            </a:r>
            <a:r>
              <a:rPr lang="fi-FI" sz="1600" dirty="0">
                <a:solidFill>
                  <a:schemeClr val="tx2"/>
                </a:solidFill>
              </a:rPr>
              <a:t> </a:t>
            </a:r>
            <a:br>
              <a:rPr lang="fi-FI" sz="1600" dirty="0">
                <a:solidFill>
                  <a:schemeClr val="tx2"/>
                </a:solidFill>
              </a:rPr>
            </a:br>
            <a:r>
              <a:rPr lang="fi-FI" sz="1600" dirty="0">
                <a:solidFill>
                  <a:schemeClr val="tx2"/>
                </a:solidFill>
                <a:sym typeface="Wingdings" panose="05000000000000000000" pitchFamily="2" charset="2"/>
              </a:rPr>
              <a:t></a:t>
            </a:r>
            <a:r>
              <a:rPr lang="fi-FI" sz="1600" dirty="0">
                <a:solidFill>
                  <a:schemeClr val="tx2"/>
                </a:solidFill>
              </a:rPr>
              <a:t> painelu-puhalluselvytys</a:t>
            </a:r>
          </a:p>
          <a:p>
            <a:pPr lvl="1"/>
            <a:r>
              <a:rPr lang="fi-FI" sz="1600" dirty="0">
                <a:solidFill>
                  <a:schemeClr val="tx2"/>
                </a:solidFill>
              </a:rPr>
              <a:t>hengittää mutta ei vastaa puhutteluun </a:t>
            </a:r>
            <a:r>
              <a:rPr lang="fi-FI" sz="1600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fi-FI" sz="1600" b="1" dirty="0">
                <a:solidFill>
                  <a:schemeClr val="tx2"/>
                </a:solidFill>
              </a:rPr>
              <a:t>tajuton</a:t>
            </a:r>
            <a:r>
              <a:rPr lang="fi-FI" sz="1600" dirty="0">
                <a:solidFill>
                  <a:schemeClr val="tx2"/>
                </a:solidFill>
              </a:rPr>
              <a:t> </a:t>
            </a:r>
            <a:br>
              <a:rPr lang="fi-FI" sz="1600" dirty="0">
                <a:solidFill>
                  <a:schemeClr val="tx2"/>
                </a:solidFill>
              </a:rPr>
            </a:br>
            <a:r>
              <a:rPr lang="fi-FI" sz="1600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fi-FI" sz="1600" dirty="0">
                <a:solidFill>
                  <a:schemeClr val="tx2"/>
                </a:solidFill>
              </a:rPr>
              <a:t>kylkiasento</a:t>
            </a:r>
          </a:p>
          <a:p>
            <a:pPr lvl="1"/>
            <a:r>
              <a:rPr lang="fi-FI" sz="1600" dirty="0">
                <a:solidFill>
                  <a:schemeClr val="tx2"/>
                </a:solidFill>
              </a:rPr>
              <a:t>suurten verenvuotojen tyrehdyttäminen</a:t>
            </a:r>
          </a:p>
        </p:txBody>
      </p:sp>
    </p:spTree>
    <p:extLst>
      <p:ext uri="{BB962C8B-B14F-4D97-AF65-F5344CB8AC3E}">
        <p14:creationId xmlns:p14="http://schemas.microsoft.com/office/powerpoint/2010/main" val="718817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1755073"/>
            <a:ext cx="7375161" cy="1066802"/>
          </a:xfrm>
        </p:spPr>
        <p:txBody>
          <a:bodyPr anchor="b">
            <a:normAutofit/>
          </a:bodyPr>
          <a:lstStyle/>
          <a:p>
            <a:r>
              <a:rPr lang="fi-FI" sz="3100" b="1">
                <a:solidFill>
                  <a:schemeClr val="tx2"/>
                </a:solidFill>
              </a:rPr>
              <a:t>Itsehoito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fi-FI" sz="1500">
                <a:solidFill>
                  <a:schemeClr val="tx2"/>
                </a:solidFill>
              </a:rPr>
              <a:t>kaikkea, mitä ihmiset tekevät ylläpitääkseen ja vahvistaakseen terveyttään sekä ehkäistäkseen sairauksia</a:t>
            </a:r>
          </a:p>
          <a:p>
            <a:pPr lvl="1"/>
            <a:r>
              <a:rPr lang="fi-FI" sz="1500">
                <a:solidFill>
                  <a:schemeClr val="tx2"/>
                </a:solidFill>
              </a:rPr>
              <a:t>esim. terveellistä syömistä, itsehoitolääkkeiden asianmukaista käyttöä, vammojen hoitamista kotikonstein ja laajemmin ajateltuna myös terveyden edistämistä</a:t>
            </a:r>
          </a:p>
          <a:p>
            <a:r>
              <a:rPr lang="fi-FI" sz="1500" b="1">
                <a:solidFill>
                  <a:schemeClr val="tx2"/>
                </a:solidFill>
              </a:rPr>
              <a:t>voimaantuminen</a:t>
            </a:r>
            <a:r>
              <a:rPr lang="fi-FI" sz="1500">
                <a:solidFill>
                  <a:schemeClr val="tx2"/>
                </a:solidFill>
              </a:rPr>
              <a:t> (empowerment) vahvistaa itsehoitovalmiuksia</a:t>
            </a:r>
          </a:p>
          <a:p>
            <a:pPr lvl="1"/>
            <a:r>
              <a:rPr lang="fi-FI" sz="1500">
                <a:solidFill>
                  <a:schemeClr val="tx2"/>
                </a:solidFill>
              </a:rPr>
              <a:t>oman terveyden ja hyvinvoinnin havainnointia, oman elämän haltuunottoa, vastuuta itsestä ja omista teoista sekä uskoa siihen, että omat voimavarat riittävät</a:t>
            </a:r>
          </a:p>
          <a:p>
            <a:pPr lvl="1"/>
            <a:r>
              <a:rPr lang="fi-FI" sz="1500">
                <a:solidFill>
                  <a:schemeClr val="tx2"/>
                </a:solidFill>
              </a:rPr>
              <a:t>ilon, hyvän olon, energisyyden ja oman vastuullisen terveystasapainon löytymistä</a:t>
            </a:r>
          </a:p>
          <a:p>
            <a:pPr lvl="1"/>
            <a:r>
              <a:rPr lang="fi-FI" sz="1500">
                <a:solidFill>
                  <a:schemeClr val="tx2"/>
                </a:solidFill>
              </a:rPr>
              <a:t>vanhemmilla vastuu lapsestaan -  iän myötä oma vastuu kasvaa</a:t>
            </a:r>
          </a:p>
          <a:p>
            <a:pPr lvl="1"/>
            <a:endParaRPr lang="fi-FI" sz="1500">
              <a:solidFill>
                <a:schemeClr val="tx2"/>
              </a:solidFill>
            </a:endParaRPr>
          </a:p>
          <a:p>
            <a:pPr lvl="1"/>
            <a:endParaRPr lang="fi-FI" sz="15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1755073"/>
            <a:ext cx="7375161" cy="1066802"/>
          </a:xfrm>
        </p:spPr>
        <p:txBody>
          <a:bodyPr anchor="b">
            <a:normAutofit/>
          </a:bodyPr>
          <a:lstStyle/>
          <a:p>
            <a:r>
              <a:rPr lang="fi-FI" sz="3100" b="1">
                <a:solidFill>
                  <a:schemeClr val="tx2"/>
                </a:solidFill>
              </a:rPr>
              <a:t>Omahoito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fi-FI" sz="1600">
                <a:solidFill>
                  <a:schemeClr val="tx2"/>
                </a:solidFill>
              </a:rPr>
              <a:t>potilaan itse toteuttamaa, terveydenhuollon ammattilaisen kanssa yhdessä suunniteltua </a:t>
            </a:r>
            <a:r>
              <a:rPr lang="fi-FI" sz="1600" b="1">
                <a:solidFill>
                  <a:schemeClr val="tx2"/>
                </a:solidFill>
              </a:rPr>
              <a:t>kroonisen sairauden hoitoa kotona</a:t>
            </a:r>
          </a:p>
          <a:p>
            <a:r>
              <a:rPr lang="fi-FI" sz="1600">
                <a:solidFill>
                  <a:schemeClr val="tx2"/>
                </a:solidFill>
              </a:rPr>
              <a:t>tärkeää vahvistaa tietojen lisäksi myös potilaan hoitomotivaatiota</a:t>
            </a:r>
          </a:p>
          <a:p>
            <a:r>
              <a:rPr lang="fi-FI" sz="1600">
                <a:solidFill>
                  <a:schemeClr val="tx2"/>
                </a:solidFill>
              </a:rPr>
              <a:t>tavoitteena on, että potilaasta tulee oman sairautensa asiantuntija</a:t>
            </a:r>
          </a:p>
          <a:p>
            <a:pPr lvl="1"/>
            <a:r>
              <a:rPr lang="fi-FI" sz="1600">
                <a:solidFill>
                  <a:schemeClr val="tx2"/>
                </a:solidFill>
              </a:rPr>
              <a:t>esim. diabeetikon päivittäiset verensokerimittaukset ja insuliinilääkkeen annostelu</a:t>
            </a:r>
          </a:p>
          <a:p>
            <a:pPr lvl="1"/>
            <a:r>
              <a:rPr lang="fi-FI" sz="1600">
                <a:solidFill>
                  <a:schemeClr val="tx2"/>
                </a:solidFill>
              </a:rPr>
              <a:t>esim. fysioterapeutin antamien kuntoutusohjeiden noudattaminen</a:t>
            </a:r>
          </a:p>
          <a:p>
            <a:endParaRPr lang="fi-FI" sz="1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7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1058047"/>
            <a:ext cx="7375161" cy="1325563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Hoidon muodot vs. kansantalous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509575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3" y="2578473"/>
            <a:ext cx="7375161" cy="245726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kansalaisten </a:t>
            </a:r>
            <a:r>
              <a:rPr lang="fi-FI" sz="1400" b="1" dirty="0">
                <a:solidFill>
                  <a:schemeClr val="tx2"/>
                </a:solidFill>
              </a:rPr>
              <a:t>itse- ja omahoito</a:t>
            </a:r>
            <a:r>
              <a:rPr lang="fi-FI" sz="1400" dirty="0">
                <a:solidFill>
                  <a:schemeClr val="tx2"/>
                </a:solidFill>
              </a:rPr>
              <a:t>valmiuksia vahvistetaan eri tasoilla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lapset ja nuoret – esim. terveystiedon tunnit ja kouluterveydenhuolto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aikuiset – esim. työterveyshuolto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tuo jopa miljardien eurojen säästön yhteiskunnalle ihmisten työkyvyn säilymisen ansiosta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terveydenhuollon ammattilaisen antama </a:t>
            </a:r>
            <a:r>
              <a:rPr lang="fi-FI" sz="1400" b="1" dirty="0">
                <a:solidFill>
                  <a:schemeClr val="tx2"/>
                </a:solidFill>
              </a:rPr>
              <a:t>avohoito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potilaan asumista ja yöpymistä kotona mutta käyntejä sairaalan poliklinikalla, päiväkirurgiassa ja -osastolla tai muussa avohoitoyksikössä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terveys- tai hyvinvointialan ammattilainen käy tekemässä hoitotoimenpiteet potilaan kotona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lyhyt- tai pitkäaikainen sairaalan </a:t>
            </a:r>
            <a:r>
              <a:rPr lang="fi-FI" sz="1400" b="1" dirty="0">
                <a:solidFill>
                  <a:schemeClr val="tx2"/>
                </a:solidFill>
              </a:rPr>
              <a:t>laitoshoito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potilaille, jotka tarvitsevat tehostettua tai ympärivuorokautista hoivaa tai sairaanhoitoa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järkevämpää edistää terveyttä, jotta laitoshoitoa tarvitaan mahdollisimman vähän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tulevaisuudessa ihmisten omien terveysvalintojen ja tekojen tai tekemättä jättämisten merkitys kasvaa - terveydenhoidossa </a:t>
            </a:r>
            <a:r>
              <a:rPr lang="fi-FI" sz="1400" b="1" dirty="0">
                <a:solidFill>
                  <a:schemeClr val="tx2"/>
                </a:solidFill>
              </a:rPr>
              <a:t>priorisoidaan</a:t>
            </a:r>
            <a:r>
              <a:rPr lang="fi-FI" sz="1400" dirty="0">
                <a:solidFill>
                  <a:schemeClr val="tx2"/>
                </a:solidFill>
              </a:rPr>
              <a:t> eli asetetaan asioita tärkeysjärjestykseen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319752" y="4030420"/>
            <a:ext cx="3878664" cy="1776494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738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774836"/>
            <a:ext cx="7375161" cy="1325563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Kipu ja sen hoito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509575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611" y="2510865"/>
            <a:ext cx="7375161" cy="245726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i-FI" sz="1400" b="1" dirty="0">
                <a:solidFill>
                  <a:schemeClr val="tx2"/>
                </a:solidFill>
              </a:rPr>
              <a:t>kipu</a:t>
            </a:r>
            <a:r>
              <a:rPr lang="fi-FI" sz="1400" dirty="0">
                <a:solidFill>
                  <a:schemeClr val="tx2"/>
                </a:solidFill>
              </a:rPr>
              <a:t> on monimuotoinen, epämiellyttävä aistimus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kipua välittävät hermoradat: selkäydin </a:t>
            </a:r>
            <a:r>
              <a:rPr lang="fi-FI" sz="1400" dirty="0">
                <a:solidFill>
                  <a:schemeClr val="tx2"/>
                </a:solidFill>
                <a:sym typeface="Wingdings" panose="05000000000000000000" pitchFamily="2" charset="2"/>
              </a:rPr>
              <a:t></a:t>
            </a:r>
            <a:r>
              <a:rPr lang="fi-FI" sz="1400" dirty="0">
                <a:solidFill>
                  <a:schemeClr val="tx2"/>
                </a:solidFill>
              </a:rPr>
              <a:t> aivojen hermoverkosto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(havaitsevat kivun voimakkuutta, laajuutta, kestoa ja paikkaa)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fysiologiset mittaukset kertovat vain vähän, tärkeämpää yksilöllinen, subjektiivinen kivun kokemus (potilaan oma kertomus, kipumittarit)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aikaisemmat kipukokemukset voivat herkistää kivulle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lääkäriin tai päivystykseen lähdön kynnys erilainen eri kulttuureissa ja eri perheissä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jos henkilö ei itse osaa kunnolla kuvailla kipujaan tai oireitaan </a:t>
            </a:r>
            <a:r>
              <a:rPr lang="fi-FI" sz="1400" dirty="0">
                <a:solidFill>
                  <a:schemeClr val="tx2"/>
                </a:solidFill>
                <a:sym typeface="Wingdings" panose="05000000000000000000" pitchFamily="2" charset="2"/>
              </a:rPr>
              <a:t></a:t>
            </a:r>
            <a:r>
              <a:rPr lang="fi-FI" sz="1400" dirty="0">
                <a:solidFill>
                  <a:schemeClr val="tx2"/>
                </a:solidFill>
              </a:rPr>
              <a:t> potilaan voinnin huolellinen tarkkailu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tarvittaessa soitto oman alueen päivystys- tai neuvontapuhelimeen (päivystysammattilaiset vastaavat, ovatko oireet lääkärin- tai sairaalahoitoa vaativia)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monet oireet, lievät sairaudet ja tapaturmavammat (esim. päänsärky, flunssa ja nilkan venähdykset) paranevat kotikonstein lepäämällä ja lievittämällä oireita itsehoidollisin keinoin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319752" y="4030420"/>
            <a:ext cx="3878664" cy="1776494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29054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4755" y="295909"/>
            <a:ext cx="7375161" cy="1325563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Päänsärky ja sen hoito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17417" y="0"/>
            <a:ext cx="2926583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815566"/>
            <a:ext cx="7375161" cy="3513582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sz="1400" dirty="0">
                <a:solidFill>
                  <a:schemeClr val="tx2"/>
                </a:solidFill>
              </a:rPr>
              <a:t>Syyt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päänsärky voi olla peräisin erilaisista lähteistä: lihaksista, verisuonista, aivokalvoista, aivohermoista, luukalvoista, silmistä, poskionteloista, korvista tai hampaista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nuorten yleisin päänsäryn syy niska- tai hartialihasten staattinen jännitystila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(= </a:t>
            </a:r>
            <a:r>
              <a:rPr lang="fi-FI" sz="1400" b="1" dirty="0">
                <a:solidFill>
                  <a:schemeClr val="tx2"/>
                </a:solidFill>
              </a:rPr>
              <a:t>tensiopäänsärky</a:t>
            </a:r>
            <a:r>
              <a:rPr lang="fi-FI" sz="1400" dirty="0">
                <a:solidFill>
                  <a:schemeClr val="tx2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1400" dirty="0">
                <a:solidFill>
                  <a:schemeClr val="tx2"/>
                </a:solidFill>
              </a:rPr>
              <a:t>Hoito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omia elintavat (esim. riittävä nukkuminen, säännöllinen ruokailu, ergonomia, taukoliikunta, hyvää työskentelyasentoa ylläpitävien lihasten voimistaminen ja näkökykyyn sekä purentaan liittyvien ongelmien korjaaminen)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kipulääkkeet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tarkoitettu vain muutaman päivän yhtäjaksoiseen käyttöön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(jos kipu jatkuu useita päiviä </a:t>
            </a:r>
            <a:r>
              <a:rPr lang="fi-FI" sz="1400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fi-FI" sz="1400" dirty="0">
                <a:solidFill>
                  <a:schemeClr val="tx2"/>
                </a:solidFill>
              </a:rPr>
              <a:t>lääkäriin)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vaikuttavat koko kehossa (särky hellittää noin puolen tunnin kuluttua)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pitkään käytettyinä </a:t>
            </a:r>
            <a:r>
              <a:rPr lang="fi-FI" sz="1400" b="1" dirty="0">
                <a:solidFill>
                  <a:schemeClr val="tx2"/>
                </a:solidFill>
              </a:rPr>
              <a:t>lääkepäänsärkyä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voivat aiheuttaa ongelmia (esim. haavauma mahaan tai suolistoon)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jatkuva käyttö voi aiheuttaa myös rakenteellisia ja toiminnallisia muutoksia munuaisiin tai aivoihin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Suomessa kuolee vuosittain 200–300 ihmistä pitkäaikaisen tulehduskipulääkkeiden käytön aiheuttamiin suolistoverenvuotoihin</a:t>
            </a:r>
          </a:p>
          <a:p>
            <a:pPr lvl="1">
              <a:lnSpc>
                <a:spcPct val="90000"/>
              </a:lnSpc>
            </a:pPr>
            <a:endParaRPr lang="fi-FI" sz="1400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endParaRPr lang="fi-FI" sz="14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174211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0922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76946" y="799203"/>
            <a:ext cx="7375161" cy="1066802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Migreeni ja sen hoito</a:t>
            </a:r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060848"/>
            <a:ext cx="7375161" cy="446449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kohtauksellista kovaa päänsärkyä aiheuttava neurologinen sairaus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1400" b="1" dirty="0">
                <a:solidFill>
                  <a:schemeClr val="tx2"/>
                </a:solidFill>
              </a:rPr>
              <a:t>Oireet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osalla auraoireita (esim. sahalaitaisia näköhäiriöitä) ennen varsinaista kipukohtausta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kohtaukseen voi liittyä muitakin oireita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(esim. oksentelua, huimausta, valo- ja ääniherkkyyttä)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ankara, jyskyttävä ja toisinaan toispuoleinen päänsärky voi kestää muutamasta tunnista aina pariin vuorokauteen asti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1400" b="1" dirty="0">
                <a:solidFill>
                  <a:schemeClr val="tx2"/>
                </a:solidFill>
              </a:rPr>
              <a:t>Syyt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johtuu häiriöstä aivorungon hermotumakkeissa, osittain periytyvää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laukaisevia tekijöitä (esim. kirkkaat tai välkkyvät valot, stressi, unettomuus, syömättömyys, hormonaaliset tekijät, tietyt ruoka-aineet ja hajut) – toisille kohtaukset tulevat aivan yllättäen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1400" b="1" dirty="0">
                <a:solidFill>
                  <a:schemeClr val="tx2"/>
                </a:solidFill>
              </a:rPr>
              <a:t>Hoito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lääkäri diagnosoi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tärkeää, että migreenilääke otetaan heti ensioireisiin ja lääkeannos on riittävä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vakava ja usein toistuva migreeni </a:t>
            </a:r>
            <a:r>
              <a:rPr lang="fi-FI" sz="1400" dirty="0">
                <a:solidFill>
                  <a:schemeClr val="tx2"/>
                </a:solidFill>
                <a:sym typeface="Wingdings" panose="05000000000000000000" pitchFamily="2" charset="2"/>
              </a:rPr>
              <a:t></a:t>
            </a:r>
            <a:r>
              <a:rPr lang="fi-FI" sz="1400" dirty="0">
                <a:solidFill>
                  <a:schemeClr val="tx2"/>
                </a:solidFill>
              </a:rPr>
              <a:t> estolääkitys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päänsärky harvoin migreeniä</a:t>
            </a:r>
          </a:p>
          <a:p>
            <a:pPr>
              <a:lnSpc>
                <a:spcPct val="90000"/>
              </a:lnSpc>
            </a:pPr>
            <a:endParaRPr lang="fi-FI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37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8052" y="-3983"/>
            <a:ext cx="4316022" cy="1837349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Apteekit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C3921CD-DDE5-4B57-8FDF-B37ADE4ED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8414" y="3985"/>
            <a:ext cx="7310715" cy="6858000"/>
            <a:chOff x="1318434" y="36937"/>
            <a:chExt cx="9747620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4CBEDF6-7B5F-471F-AF99-301A23748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D43DB10-4F84-47C2-8170-CB9EED866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35C7A0-1526-4D97-BCD8-91B3576E3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009574A-38B7-43A8-A925-1FB54C6B1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A3AAA50-DE22-4E5D-9064-A37786C59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1965" y="2204864"/>
            <a:ext cx="4282291" cy="320533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 b="1" dirty="0" err="1">
                <a:solidFill>
                  <a:schemeClr val="tx2"/>
                </a:solidFill>
              </a:rPr>
              <a:t>Fimea</a:t>
            </a:r>
            <a:r>
              <a:rPr lang="fi-FI" sz="1400" dirty="0">
                <a:solidFill>
                  <a:schemeClr val="tx2"/>
                </a:solidFill>
              </a:rPr>
              <a:t> myöntää apteekkiluvat ja päättää apteekkien perustamisesta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apteekkien tärkeimmät tehtävät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lääkkeiden jakelukanavan ylläpito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lääke- ja terveysneuvonta itse- ja omahoidon tukena</a:t>
            </a:r>
          </a:p>
          <a:p>
            <a:pPr>
              <a:lnSpc>
                <a:spcPct val="90000"/>
              </a:lnSpc>
            </a:pPr>
            <a:r>
              <a:rPr lang="fi-FI" sz="1400" b="1" dirty="0">
                <a:solidFill>
                  <a:schemeClr val="tx2"/>
                </a:solidFill>
              </a:rPr>
              <a:t>lääkeväärennökset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yleistyneet ulkomailla voimakkaasti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kuluttaja ei aina itse pysty havaitsemaan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(lääkepakkaukset näyttävät usein aidoilta)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lääkkeiden ostaminen ulkomailta internetin kautta aina riski </a:t>
            </a:r>
            <a:r>
              <a:rPr lang="fi-FI" sz="1400" dirty="0">
                <a:solidFill>
                  <a:schemeClr val="tx2"/>
                </a:solidFill>
                <a:sym typeface="Wingdings" panose="05000000000000000000" pitchFamily="2" charset="2"/>
              </a:rPr>
              <a:t> osta vain apteekista</a:t>
            </a:r>
            <a:endParaRPr lang="fi-FI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76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87736"/>
            <a:ext cx="7375161" cy="1325563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solidFill>
                  <a:schemeClr val="tx2"/>
                </a:solidFill>
              </a:rPr>
              <a:t>Itsehoito- ja reseptilääkkeet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509575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2352665"/>
            <a:ext cx="7375161" cy="343428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 dirty="0" err="1">
                <a:solidFill>
                  <a:schemeClr val="tx2"/>
                </a:solidFill>
              </a:rPr>
              <a:t>Fimea</a:t>
            </a:r>
            <a:r>
              <a:rPr lang="fi-FI" sz="1400" dirty="0">
                <a:solidFill>
                  <a:schemeClr val="tx2"/>
                </a:solidFill>
              </a:rPr>
              <a:t> myöntää myyntiluvan tarkkojen selvitysten jälkeen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(varmistetaan lääkkeen turvallisuus, teho ja laatu)</a:t>
            </a:r>
          </a:p>
          <a:p>
            <a:pPr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joissakin lääkkeissä pienet pakkaukset ovat itsehoitolääkkeitä ja suuremmat reseptilääkkeitä</a:t>
            </a:r>
          </a:p>
          <a:p>
            <a:pPr>
              <a:lnSpc>
                <a:spcPct val="90000"/>
              </a:lnSpc>
            </a:pPr>
            <a:r>
              <a:rPr lang="fi-FI" sz="1400" b="1" dirty="0">
                <a:solidFill>
                  <a:schemeClr val="tx2"/>
                </a:solidFill>
              </a:rPr>
              <a:t>pakkausseloste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lääkkeen käyttäjälle tarkoitettu tiedote lääkkeestä ja sen oikeasta käytöstä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annostusohjetta tai -suositusta ei saa ylittää </a:t>
            </a:r>
            <a:br>
              <a:rPr lang="fi-FI" sz="1400" dirty="0">
                <a:solidFill>
                  <a:schemeClr val="tx2"/>
                </a:solidFill>
              </a:rPr>
            </a:br>
            <a:r>
              <a:rPr lang="fi-FI" sz="1400" dirty="0">
                <a:solidFill>
                  <a:schemeClr val="tx2"/>
                </a:solidFill>
              </a:rPr>
              <a:t>(yliannostus voi olla vaarallista ja aiheuttaa jopa myrkytyksen)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400" b="1" dirty="0">
                <a:solidFill>
                  <a:schemeClr val="tx2"/>
                </a:solidFill>
              </a:rPr>
              <a:t>itsehoitolääkkeet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myydyimpiä kipu-, vatsa-, ihotauti- ja allergialääkkeet 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tehokkaita ja turvallisia oikein käytettyinä</a:t>
            </a:r>
          </a:p>
          <a:p>
            <a:pPr lvl="1">
              <a:lnSpc>
                <a:spcPct val="90000"/>
              </a:lnSpc>
            </a:pPr>
            <a:r>
              <a:rPr lang="fi-FI" sz="1400" dirty="0">
                <a:solidFill>
                  <a:schemeClr val="tx2"/>
                </a:solidFill>
              </a:rPr>
              <a:t>tiettyjä lääkkeitä saa ostaa vain siten, että apteekkihenkilökunta antaa henkilökohtaista lisäneuvontaa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400" b="1" dirty="0">
                <a:solidFill>
                  <a:schemeClr val="tx2"/>
                </a:solidFill>
              </a:rPr>
              <a:t>lääkemääräys- eli reseptilääkkeet</a:t>
            </a:r>
          </a:p>
          <a:p>
            <a:pPr>
              <a:lnSpc>
                <a:spcPct val="90000"/>
              </a:lnSpc>
            </a:pPr>
            <a:endParaRPr lang="fi-FI" sz="12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319752" y="4030420"/>
            <a:ext cx="3878664" cy="1776494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36526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1008</Words>
  <Application>Microsoft Office PowerPoint</Application>
  <PresentationFormat>Näytössä katseltava diaesitys (4:3)</PresentationFormat>
  <Paragraphs>119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Terve 1: Terveyden perusteet</vt:lpstr>
      <vt:lpstr>Itsehoito</vt:lpstr>
      <vt:lpstr>Omahoito</vt:lpstr>
      <vt:lpstr>Hoidon muodot vs. kansantalous</vt:lpstr>
      <vt:lpstr>Kipu ja sen hoito</vt:lpstr>
      <vt:lpstr>Päänsärky ja sen hoito</vt:lpstr>
      <vt:lpstr>Migreeni ja sen hoito</vt:lpstr>
      <vt:lpstr>Apteekit</vt:lpstr>
      <vt:lpstr>Itsehoito- ja reseptilääkkeet</vt:lpstr>
      <vt:lpstr>Sähköinen lääkemääräys (resepti)</vt:lpstr>
      <vt:lpstr>Lääkkeiden haittavaikutukset</vt:lpstr>
      <vt:lpstr>Hätäensiapu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130</cp:revision>
  <dcterms:created xsi:type="dcterms:W3CDTF">2017-06-09T06:02:13Z</dcterms:created>
  <dcterms:modified xsi:type="dcterms:W3CDTF">2021-02-23T20:55:23Z</dcterms:modified>
</cp:coreProperties>
</file>