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sldIdLst>
    <p:sldId id="259" r:id="rId2"/>
    <p:sldId id="262" r:id="rId3"/>
    <p:sldId id="256" r:id="rId4"/>
    <p:sldId id="257" r:id="rId5"/>
    <p:sldId id="258" r:id="rId6"/>
    <p:sldId id="260" r:id="rId7"/>
    <p:sldId id="264" r:id="rId8"/>
    <p:sldId id="263" r:id="rId9"/>
    <p:sldId id="265" r:id="rId10"/>
    <p:sldId id="266" r:id="rId11"/>
    <p:sldId id="267" r:id="rId12"/>
    <p:sldId id="261"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0" d="100"/>
          <a:sy n="110" d="100"/>
        </p:scale>
        <p:origin x="63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i-FI" smtClean="0"/>
              <a:t>Muokkaa perustyyl. napsautt.</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521E123-5A72-4951-B2A2-130E38C9F1E9}" type="datetimeFigureOut">
              <a:rPr lang="fi-FI" smtClean="0"/>
              <a:t>31.10.2023</a:t>
            </a:fld>
            <a:endParaRPr lang="fi-FI"/>
          </a:p>
        </p:txBody>
      </p:sp>
      <p:sp>
        <p:nvSpPr>
          <p:cNvPr id="5" name="Footer Placeholder 4"/>
          <p:cNvSpPr>
            <a:spLocks noGrp="1"/>
          </p:cNvSpPr>
          <p:nvPr>
            <p:ph type="ftr" sz="quarter" idx="11"/>
          </p:nvPr>
        </p:nvSpPr>
        <p:spPr>
          <a:xfrm>
            <a:off x="2692397" y="5037663"/>
            <a:ext cx="5214635" cy="279400"/>
          </a:xfrm>
        </p:spPr>
        <p:txBody>
          <a:bodyPr/>
          <a:lstStyle/>
          <a:p>
            <a:endParaRPr lang="fi-FI"/>
          </a:p>
        </p:txBody>
      </p:sp>
      <p:sp>
        <p:nvSpPr>
          <p:cNvPr id="6" name="Slide Number Placeholder 5"/>
          <p:cNvSpPr>
            <a:spLocks noGrp="1"/>
          </p:cNvSpPr>
          <p:nvPr>
            <p:ph type="sldNum" sz="quarter" idx="12"/>
          </p:nvPr>
        </p:nvSpPr>
        <p:spPr>
          <a:xfrm>
            <a:off x="8956900" y="5037663"/>
            <a:ext cx="551167" cy="279400"/>
          </a:xfrm>
        </p:spPr>
        <p:txBody>
          <a:bodyPr/>
          <a:lstStyle/>
          <a:p>
            <a:fld id="{AD08A3B3-7A2D-4AA0-87FC-E1A42FE347F7}" type="slidenum">
              <a:rPr lang="fi-FI" smtClean="0"/>
              <a:t>‹#›</a:t>
            </a:fld>
            <a:endParaRPr lang="fi-FI"/>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040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amakuva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i-FI" smtClean="0"/>
              <a:t>Muokkaa perustyyl. napsautt.</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smtClean="0"/>
              <a:t>Lisää kuva napsauttamalla kuvaketta</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8521E123-5A72-4951-B2A2-130E38C9F1E9}" type="datetimeFigureOut">
              <a:rPr lang="fi-FI" smtClean="0"/>
              <a:t>31.10.2023</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AD08A3B3-7A2D-4AA0-87FC-E1A42FE347F7}" type="slidenum">
              <a:rPr lang="fi-FI" smtClean="0"/>
              <a:t>‹#›</a:t>
            </a:fld>
            <a:endParaRPr lang="fi-FI"/>
          </a:p>
        </p:txBody>
      </p:sp>
    </p:spTree>
    <p:extLst>
      <p:ext uri="{BB962C8B-B14F-4D97-AF65-F5344CB8AC3E}">
        <p14:creationId xmlns:p14="http://schemas.microsoft.com/office/powerpoint/2010/main" val="3138629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tsikko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i-FI" smtClean="0"/>
              <a:t>Muokkaa perustyyl. napsautt.</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a:t>
            </a:r>
          </a:p>
        </p:txBody>
      </p:sp>
      <p:sp>
        <p:nvSpPr>
          <p:cNvPr id="4" name="Date Placeholder 3"/>
          <p:cNvSpPr>
            <a:spLocks noGrp="1"/>
          </p:cNvSpPr>
          <p:nvPr>
            <p:ph type="dt" sz="half" idx="10"/>
          </p:nvPr>
        </p:nvSpPr>
        <p:spPr/>
        <p:txBody>
          <a:bodyPr/>
          <a:lstStyle/>
          <a:p>
            <a:fld id="{8521E123-5A72-4951-B2A2-130E38C9F1E9}" type="datetimeFigureOut">
              <a:rPr lang="fi-FI" smtClean="0"/>
              <a:t>31.10.2023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AD08A3B3-7A2D-4AA0-87FC-E1A42FE347F7}" type="slidenum">
              <a:rPr lang="fi-FI" smtClean="0"/>
              <a:t>‹#›</a:t>
            </a:fld>
            <a:endParaRPr lang="fi-FI"/>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6080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inaus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i-FI" smtClean="0"/>
              <a:t>Muokkaa perustyyl. napsautt.</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smtClean="0"/>
              <a:t>Muokkaa tekstin perustyylejä</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a:t>
            </a:r>
          </a:p>
        </p:txBody>
      </p:sp>
      <p:sp>
        <p:nvSpPr>
          <p:cNvPr id="4" name="Date Placeholder 3"/>
          <p:cNvSpPr>
            <a:spLocks noGrp="1"/>
          </p:cNvSpPr>
          <p:nvPr>
            <p:ph type="dt" sz="half" idx="10"/>
          </p:nvPr>
        </p:nvSpPr>
        <p:spPr/>
        <p:txBody>
          <a:bodyPr/>
          <a:lstStyle/>
          <a:p>
            <a:fld id="{8521E123-5A72-4951-B2A2-130E38C9F1E9}" type="datetimeFigureOut">
              <a:rPr lang="fi-FI" smtClean="0"/>
              <a:t>31.10.2023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AD08A3B3-7A2D-4AA0-87FC-E1A42FE347F7}" type="slidenum">
              <a:rPr lang="fi-FI" smtClean="0"/>
              <a:t>‹#›</a:t>
            </a:fld>
            <a:endParaRPr lang="fi-FI"/>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2181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imikortti">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i-FI" smtClean="0"/>
              <a:t>Muokkaa perustyyl. napsautt.</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a:t>
            </a:r>
          </a:p>
        </p:txBody>
      </p:sp>
      <p:sp>
        <p:nvSpPr>
          <p:cNvPr id="4" name="Date Placeholder 3"/>
          <p:cNvSpPr>
            <a:spLocks noGrp="1"/>
          </p:cNvSpPr>
          <p:nvPr>
            <p:ph type="dt" sz="half" idx="10"/>
          </p:nvPr>
        </p:nvSpPr>
        <p:spPr/>
        <p:txBody>
          <a:bodyPr/>
          <a:lstStyle/>
          <a:p>
            <a:fld id="{8521E123-5A72-4951-B2A2-130E38C9F1E9}" type="datetimeFigureOut">
              <a:rPr lang="fi-FI" smtClean="0"/>
              <a:t>31.10.2023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AD08A3B3-7A2D-4AA0-87FC-E1A42FE347F7}" type="slidenum">
              <a:rPr lang="fi-FI" smtClean="0"/>
              <a:t>‹#›</a:t>
            </a:fld>
            <a:endParaRPr lang="fi-FI"/>
          </a:p>
        </p:txBody>
      </p:sp>
    </p:spTree>
    <p:extLst>
      <p:ext uri="{BB962C8B-B14F-4D97-AF65-F5344CB8AC3E}">
        <p14:creationId xmlns:p14="http://schemas.microsoft.com/office/powerpoint/2010/main" val="3195256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Lainauksen nimikortti">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i-FI" smtClean="0"/>
              <a:t>Muokkaa perustyyl. napsautt.</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a:t>
            </a:r>
          </a:p>
        </p:txBody>
      </p:sp>
      <p:sp>
        <p:nvSpPr>
          <p:cNvPr id="4" name="Date Placeholder 3"/>
          <p:cNvSpPr>
            <a:spLocks noGrp="1"/>
          </p:cNvSpPr>
          <p:nvPr>
            <p:ph type="dt" sz="half" idx="10"/>
          </p:nvPr>
        </p:nvSpPr>
        <p:spPr/>
        <p:txBody>
          <a:bodyPr/>
          <a:lstStyle/>
          <a:p>
            <a:fld id="{8521E123-5A72-4951-B2A2-130E38C9F1E9}" type="datetimeFigureOut">
              <a:rPr lang="fi-FI" smtClean="0"/>
              <a:t>31.10.2023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AD08A3B3-7A2D-4AA0-87FC-E1A42FE347F7}" type="slidenum">
              <a:rPr lang="fi-FI" smtClean="0"/>
              <a:t>‹#›</a:t>
            </a:fld>
            <a:endParaRPr lang="fi-FI"/>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94749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osi tai epätosi">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i-FI" smtClean="0"/>
              <a:t>Muokkaa perustyyl. napsautt.</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a:t>
            </a:r>
          </a:p>
        </p:txBody>
      </p:sp>
      <p:sp>
        <p:nvSpPr>
          <p:cNvPr id="4" name="Date Placeholder 3"/>
          <p:cNvSpPr>
            <a:spLocks noGrp="1"/>
          </p:cNvSpPr>
          <p:nvPr>
            <p:ph type="dt" sz="half" idx="10"/>
          </p:nvPr>
        </p:nvSpPr>
        <p:spPr/>
        <p:txBody>
          <a:bodyPr/>
          <a:lstStyle/>
          <a:p>
            <a:fld id="{8521E123-5A72-4951-B2A2-130E38C9F1E9}" type="datetimeFigureOut">
              <a:rPr lang="fi-FI" smtClean="0"/>
              <a:t>31.10.2023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AD08A3B3-7A2D-4AA0-87FC-E1A42FE347F7}" type="slidenum">
              <a:rPr lang="fi-FI" smtClean="0"/>
              <a:t>‹#›</a:t>
            </a:fld>
            <a:endParaRPr lang="fi-FI"/>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8967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i-FI" smtClean="0"/>
              <a:t>Muokkaa perustyyl. napsautt.</a:t>
            </a:r>
            <a:endParaRPr lang="en-US" dirty="0"/>
          </a:p>
        </p:txBody>
      </p:sp>
      <p:sp>
        <p:nvSpPr>
          <p:cNvPr id="3" name="Vertical Text Placeholder 2"/>
          <p:cNvSpPr>
            <a:spLocks noGrp="1"/>
          </p:cNvSpPr>
          <p:nvPr>
            <p:ph type="body" orient="vert" idx="1"/>
          </p:nvPr>
        </p:nvSpPr>
        <p:spPr/>
        <p:txBody>
          <a:bodyPr vert="eaVert" ancho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8521E123-5A72-4951-B2A2-130E38C9F1E9}" type="datetimeFigureOut">
              <a:rPr lang="fi-FI" smtClean="0"/>
              <a:t>31.10.2023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AD08A3B3-7A2D-4AA0-87FC-E1A42FE347F7}" type="slidenum">
              <a:rPr lang="fi-FI" smtClean="0"/>
              <a:t>‹#›</a:t>
            </a:fld>
            <a:endParaRPr lang="fi-FI"/>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78569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i-FI" smtClean="0"/>
              <a:t>Muokkaa perustyyl. napsautt.</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8521E123-5A72-4951-B2A2-130E38C9F1E9}" type="datetimeFigureOut">
              <a:rPr lang="fi-FI" smtClean="0"/>
              <a:t>31.10.2023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AD08A3B3-7A2D-4AA0-87FC-E1A42FE347F7}" type="slidenum">
              <a:rPr lang="fi-FI" smtClean="0"/>
              <a:t>‹#›</a:t>
            </a:fld>
            <a:endParaRPr lang="fi-FI"/>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8863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i-FI" smtClean="0"/>
              <a:t>Muokkaa perustyyl. napsautt.</a:t>
            </a:r>
            <a:endParaRPr lang="en-US" dirty="0"/>
          </a:p>
        </p:txBody>
      </p:sp>
      <p:sp>
        <p:nvSpPr>
          <p:cNvPr id="3" name="Content Placeholder 2"/>
          <p:cNvSpPr>
            <a:spLocks noGrp="1"/>
          </p:cNvSpPr>
          <p:nvPr>
            <p:ph idx="1"/>
          </p:nvPr>
        </p:nvSpPr>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8521E123-5A72-4951-B2A2-130E38C9F1E9}" type="datetimeFigureOut">
              <a:rPr lang="fi-FI" smtClean="0"/>
              <a:t>31.10.2023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AD08A3B3-7A2D-4AA0-87FC-E1A42FE347F7}" type="slidenum">
              <a:rPr lang="fi-FI" smtClean="0"/>
              <a:t>‹#›</a:t>
            </a:fld>
            <a:endParaRPr lang="fi-FI"/>
          </a:p>
        </p:txBody>
      </p:sp>
    </p:spTree>
    <p:extLst>
      <p:ext uri="{BB962C8B-B14F-4D97-AF65-F5344CB8AC3E}">
        <p14:creationId xmlns:p14="http://schemas.microsoft.com/office/powerpoint/2010/main" val="1857939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i-FI" smtClean="0"/>
              <a:t>Muokkaa perustyyl. napsautt.</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a:t>
            </a:r>
          </a:p>
        </p:txBody>
      </p:sp>
      <p:sp>
        <p:nvSpPr>
          <p:cNvPr id="4" name="Date Placeholder 3"/>
          <p:cNvSpPr>
            <a:spLocks noGrp="1"/>
          </p:cNvSpPr>
          <p:nvPr>
            <p:ph type="dt" sz="half" idx="10"/>
          </p:nvPr>
        </p:nvSpPr>
        <p:spPr/>
        <p:txBody>
          <a:bodyPr/>
          <a:lstStyle/>
          <a:p>
            <a:fld id="{8521E123-5A72-4951-B2A2-130E38C9F1E9}" type="datetimeFigureOut">
              <a:rPr lang="fi-FI" smtClean="0"/>
              <a:t>31.10.2023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AD08A3B3-7A2D-4AA0-87FC-E1A42FE347F7}" type="slidenum">
              <a:rPr lang="fi-FI" smtClean="0"/>
              <a:t>‹#›</a:t>
            </a:fld>
            <a:endParaRPr lang="fi-FI"/>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5643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i-FI" smtClean="0"/>
              <a:t>Muokkaa perustyyl. napsautt.</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Date Placeholder 4"/>
          <p:cNvSpPr>
            <a:spLocks noGrp="1"/>
          </p:cNvSpPr>
          <p:nvPr>
            <p:ph type="dt" sz="half" idx="10"/>
          </p:nvPr>
        </p:nvSpPr>
        <p:spPr/>
        <p:txBody>
          <a:bodyPr/>
          <a:lstStyle/>
          <a:p>
            <a:fld id="{8521E123-5A72-4951-B2A2-130E38C9F1E9}" type="datetimeFigureOut">
              <a:rPr lang="fi-FI" smtClean="0"/>
              <a:t>31.10.2023</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AD08A3B3-7A2D-4AA0-87FC-E1A42FE347F7}" type="slidenum">
              <a:rPr lang="fi-FI" smtClean="0"/>
              <a:t>‹#›</a:t>
            </a:fld>
            <a:endParaRPr lang="fi-FI"/>
          </a:p>
        </p:txBody>
      </p:sp>
    </p:spTree>
    <p:extLst>
      <p:ext uri="{BB962C8B-B14F-4D97-AF65-F5344CB8AC3E}">
        <p14:creationId xmlns:p14="http://schemas.microsoft.com/office/powerpoint/2010/main" val="1124942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smtClean="0"/>
              <a:t>Muokkaa perustyyl. napsautt.</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7" name="Date Placeholder 6"/>
          <p:cNvSpPr>
            <a:spLocks noGrp="1"/>
          </p:cNvSpPr>
          <p:nvPr>
            <p:ph type="dt" sz="half" idx="10"/>
          </p:nvPr>
        </p:nvSpPr>
        <p:spPr/>
        <p:txBody>
          <a:bodyPr/>
          <a:lstStyle/>
          <a:p>
            <a:fld id="{8521E123-5A72-4951-B2A2-130E38C9F1E9}" type="datetimeFigureOut">
              <a:rPr lang="fi-FI" smtClean="0"/>
              <a:t>31.10.2023</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AD08A3B3-7A2D-4AA0-87FC-E1A42FE347F7}" type="slidenum">
              <a:rPr lang="fi-FI" smtClean="0"/>
              <a:t>‹#›</a:t>
            </a:fld>
            <a:endParaRPr lang="fi-FI"/>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7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Date Placeholder 2"/>
          <p:cNvSpPr>
            <a:spLocks noGrp="1"/>
          </p:cNvSpPr>
          <p:nvPr>
            <p:ph type="dt" sz="half" idx="10"/>
          </p:nvPr>
        </p:nvSpPr>
        <p:spPr/>
        <p:txBody>
          <a:bodyPr/>
          <a:lstStyle/>
          <a:p>
            <a:fld id="{8521E123-5A72-4951-B2A2-130E38C9F1E9}" type="datetimeFigureOut">
              <a:rPr lang="fi-FI" smtClean="0"/>
              <a:t>31.10.2023</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AD08A3B3-7A2D-4AA0-87FC-E1A42FE347F7}" type="slidenum">
              <a:rPr lang="fi-FI" smtClean="0"/>
              <a:t>‹#›</a:t>
            </a:fld>
            <a:endParaRPr lang="fi-FI"/>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4775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21E123-5A72-4951-B2A2-130E38C9F1E9}" type="datetimeFigureOut">
              <a:rPr lang="fi-FI" smtClean="0"/>
              <a:t>31.10.2023</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AD08A3B3-7A2D-4AA0-87FC-E1A42FE347F7}" type="slidenum">
              <a:rPr lang="fi-FI" smtClean="0"/>
              <a:t>‹#›</a:t>
            </a:fld>
            <a:endParaRPr lang="fi-FI"/>
          </a:p>
        </p:txBody>
      </p:sp>
    </p:spTree>
    <p:extLst>
      <p:ext uri="{BB962C8B-B14F-4D97-AF65-F5344CB8AC3E}">
        <p14:creationId xmlns:p14="http://schemas.microsoft.com/office/powerpoint/2010/main" val="4073580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i-FI" smtClean="0"/>
              <a:t>Muokkaa perustyyl. napsautt.</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8521E123-5A72-4951-B2A2-130E38C9F1E9}" type="datetimeFigureOut">
              <a:rPr lang="fi-FI" smtClean="0"/>
              <a:t>31.10.2023</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AD08A3B3-7A2D-4AA0-87FC-E1A42FE347F7}" type="slidenum">
              <a:rPr lang="fi-FI" smtClean="0"/>
              <a:t>‹#›</a:t>
            </a:fld>
            <a:endParaRPr lang="fi-FI"/>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4390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i-FI" smtClean="0"/>
              <a:t>Muokkaa perustyyl. napsautt.</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smtClean="0"/>
              <a:t>Lisää kuva napsauttamalla kuvaketta</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8521E123-5A72-4951-B2A2-130E38C9F1E9}" type="datetimeFigureOut">
              <a:rPr lang="fi-FI" smtClean="0"/>
              <a:t>31.10.2023</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AD08A3B3-7A2D-4AA0-87FC-E1A42FE347F7}" type="slidenum">
              <a:rPr lang="fi-FI" smtClean="0"/>
              <a:t>‹#›</a:t>
            </a:fld>
            <a:endParaRPr lang="fi-FI"/>
          </a:p>
        </p:txBody>
      </p:sp>
    </p:spTree>
    <p:extLst>
      <p:ext uri="{BB962C8B-B14F-4D97-AF65-F5344CB8AC3E}">
        <p14:creationId xmlns:p14="http://schemas.microsoft.com/office/powerpoint/2010/main" val="2551434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i-FI" smtClean="0"/>
              <a:t>Muokkaa perustyyl. napsautt.</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521E123-5A72-4951-B2A2-130E38C9F1E9}" type="datetimeFigureOut">
              <a:rPr lang="fi-FI" smtClean="0"/>
              <a:t>31.10.2023</a:t>
            </a:fld>
            <a:endParaRPr lang="fi-FI"/>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fi-FI"/>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D08A3B3-7A2D-4AA0-87FC-E1A42FE347F7}" type="slidenum">
              <a:rPr lang="fi-FI" smtClean="0"/>
              <a:t>‹#›</a:t>
            </a:fld>
            <a:endParaRPr lang="fi-FI"/>
          </a:p>
        </p:txBody>
      </p:sp>
    </p:spTree>
    <p:extLst>
      <p:ext uri="{BB962C8B-B14F-4D97-AF65-F5344CB8AC3E}">
        <p14:creationId xmlns:p14="http://schemas.microsoft.com/office/powerpoint/2010/main" val="57843652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pentti.virolainen@pielavesi.fi"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studentum.fi/EducationTest/Start/11" TargetMode="External"/><Relationship Id="rId2" Type="http://schemas.openxmlformats.org/officeDocument/2006/relationships/hyperlink" Target="https://yliopistovalinnat.fi/todistusvalinnan-pisteytykset-vuosina-2023-2025#_Alakohtaiset_todistusvalinnan_pisteytykset"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opintopolku.fi/konfo/fi/sivu/hakuaikataulu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Tehtävä</a:t>
            </a:r>
            <a:endParaRPr lang="fi-FI" dirty="0"/>
          </a:p>
        </p:txBody>
      </p:sp>
      <p:sp>
        <p:nvSpPr>
          <p:cNvPr id="3" name="Sisällön paikkamerkki 2"/>
          <p:cNvSpPr>
            <a:spLocks noGrp="1"/>
          </p:cNvSpPr>
          <p:nvPr>
            <p:ph idx="1"/>
          </p:nvPr>
        </p:nvSpPr>
        <p:spPr/>
        <p:txBody>
          <a:bodyPr>
            <a:normAutofit fontScale="92500"/>
          </a:bodyPr>
          <a:lstStyle/>
          <a:p>
            <a:pPr marL="457200" indent="-457200">
              <a:buFont typeface="+mj-lt"/>
              <a:buAutoNum type="arabicPeriod"/>
            </a:pPr>
            <a:r>
              <a:rPr lang="fi-FI" dirty="0" smtClean="0"/>
              <a:t>Ota opinsuoritusotteesi ja vielä kerran käy läpi, onko otteessa kaikki suorittamasi opintojaksot JA JOS EI OLE NIIN KIRJAA PAPERIIN NE YLÖS.</a:t>
            </a:r>
          </a:p>
          <a:p>
            <a:pPr marL="457200" indent="-457200">
              <a:buFont typeface="+mj-lt"/>
              <a:buAutoNum type="arabicPeriod"/>
            </a:pPr>
            <a:r>
              <a:rPr lang="fi-FI" dirty="0" smtClean="0"/>
              <a:t>Laske opintopisteesi. Huomioi laskussa jo kertyneet, tulevissa jaksoissa tulevat nopat sekä myös rästihommista kertyvät nopat. </a:t>
            </a:r>
          </a:p>
          <a:p>
            <a:pPr lvl="1"/>
            <a:r>
              <a:rPr lang="fi-FI" dirty="0" smtClean="0"/>
              <a:t>MUISTA ETTÄ 150 op on minimi!</a:t>
            </a:r>
          </a:p>
          <a:p>
            <a:pPr marL="457200" indent="-457200">
              <a:buFont typeface="+mj-lt"/>
              <a:buAutoNum type="arabicPeriod"/>
            </a:pPr>
            <a:r>
              <a:rPr lang="fi-FI" dirty="0" smtClean="0"/>
              <a:t>Suunnittele, kuinka hoidat H-merkinnällä olevat opintojaksot ja palauta suunnitelma osoitteeseen </a:t>
            </a:r>
            <a:r>
              <a:rPr lang="fi-FI" dirty="0" smtClean="0">
                <a:hlinkClick r:id="rId2"/>
              </a:rPr>
              <a:t>pentti.virolainen@pielavesi.fi</a:t>
            </a:r>
            <a:r>
              <a:rPr lang="fi-FI" dirty="0" smtClean="0"/>
              <a:t> tai Wilma-viestillä</a:t>
            </a:r>
          </a:p>
          <a:p>
            <a:pPr lvl="1"/>
            <a:r>
              <a:rPr lang="fi-FI" dirty="0" smtClean="0"/>
              <a:t>Suurpiirteinen aikataulu käy</a:t>
            </a:r>
            <a:endParaRPr lang="fi-FI" dirty="0"/>
          </a:p>
        </p:txBody>
      </p:sp>
    </p:spTree>
    <p:extLst>
      <p:ext uri="{BB962C8B-B14F-4D97-AF65-F5344CB8AC3E}">
        <p14:creationId xmlns:p14="http://schemas.microsoft.com/office/powerpoint/2010/main" val="35894445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295402" y="982132"/>
            <a:ext cx="5392781" cy="1303867"/>
          </a:xfrm>
        </p:spPr>
        <p:txBody>
          <a:bodyPr/>
          <a:lstStyle/>
          <a:p>
            <a:r>
              <a:rPr lang="fi-FI" dirty="0" smtClean="0"/>
              <a:t>Todistusvalinta</a:t>
            </a:r>
            <a:endParaRPr lang="fi-FI" dirty="0"/>
          </a:p>
        </p:txBody>
      </p:sp>
      <p:sp>
        <p:nvSpPr>
          <p:cNvPr id="3" name="Sisällön paikkamerkki 2"/>
          <p:cNvSpPr>
            <a:spLocks noGrp="1"/>
          </p:cNvSpPr>
          <p:nvPr>
            <p:ph idx="1"/>
          </p:nvPr>
        </p:nvSpPr>
        <p:spPr>
          <a:xfrm>
            <a:off x="1295401" y="2556932"/>
            <a:ext cx="4992188" cy="3318936"/>
          </a:xfrm>
        </p:spPr>
        <p:txBody>
          <a:bodyPr>
            <a:normAutofit fontScale="70000" lnSpcReduction="20000"/>
          </a:bodyPr>
          <a:lstStyle/>
          <a:p>
            <a:r>
              <a:rPr lang="fi-FI" dirty="0"/>
              <a:t>Koulutusaloilla saatetaan painottaa kullekin alalle tärkeitä ylioppilastutkinnon aineita tai aineryhmiä. </a:t>
            </a:r>
            <a:endParaRPr lang="fi-FI" dirty="0" smtClean="0"/>
          </a:p>
          <a:p>
            <a:r>
              <a:rPr lang="fi-FI" dirty="0" smtClean="0"/>
              <a:t>Todistusvalinnassa </a:t>
            </a:r>
            <a:r>
              <a:rPr lang="fi-FI" dirty="0"/>
              <a:t>pisteytettävien ylioppilaskokeiden määrä vaihtelee, mutta maksimimäärä on kuusi. </a:t>
            </a:r>
            <a:endParaRPr lang="fi-FI" dirty="0" smtClean="0"/>
          </a:p>
          <a:p>
            <a:r>
              <a:rPr lang="fi-FI" dirty="0" smtClean="0"/>
              <a:t>Koulutus </a:t>
            </a:r>
            <a:r>
              <a:rPr lang="fi-FI" dirty="0"/>
              <a:t>voi nimetä todistusvalinnalle jonkin </a:t>
            </a:r>
            <a:r>
              <a:rPr lang="fi-FI" b="1" dirty="0"/>
              <a:t>kynnysehdon</a:t>
            </a:r>
            <a:r>
              <a:rPr lang="fi-FI" dirty="0"/>
              <a:t>, joka pitää ylittää voidakseen tulla valituksi todistusvalinnan kautta. Kynnysehto voi olla esimerkiksi jonkin ylioppilaskirjoitusaineen kirjoittaminen hyväksytysti tai vähintään tietyllä arvosanalla. Saman koulutusalan hakukohteissa on käytössä samat pisteytettävät aineet, pistemäärät ja kynnysehdot.</a:t>
            </a:r>
            <a:endParaRPr lang="fi-FI" dirty="0"/>
          </a:p>
        </p:txBody>
      </p:sp>
      <p:pic>
        <p:nvPicPr>
          <p:cNvPr id="4" name="Kuva 3"/>
          <p:cNvPicPr>
            <a:picLocks noChangeAspect="1"/>
          </p:cNvPicPr>
          <p:nvPr/>
        </p:nvPicPr>
        <p:blipFill>
          <a:blip r:embed="rId2"/>
          <a:stretch>
            <a:fillRect/>
          </a:stretch>
        </p:blipFill>
        <p:spPr>
          <a:xfrm>
            <a:off x="6503920" y="818605"/>
            <a:ext cx="4847293" cy="5398905"/>
          </a:xfrm>
          <a:prstGeom prst="rect">
            <a:avLst/>
          </a:prstGeom>
        </p:spPr>
      </p:pic>
    </p:spTree>
    <p:extLst>
      <p:ext uri="{BB962C8B-B14F-4D97-AF65-F5344CB8AC3E}">
        <p14:creationId xmlns:p14="http://schemas.microsoft.com/office/powerpoint/2010/main" val="3395151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295402" y="982132"/>
            <a:ext cx="4966061" cy="1303867"/>
          </a:xfrm>
        </p:spPr>
        <p:txBody>
          <a:bodyPr/>
          <a:lstStyle/>
          <a:p>
            <a:r>
              <a:rPr lang="fi-FI" dirty="0" smtClean="0"/>
              <a:t>Valintakokeet</a:t>
            </a:r>
            <a:endParaRPr lang="fi-FI" dirty="0"/>
          </a:p>
        </p:txBody>
      </p:sp>
      <p:sp>
        <p:nvSpPr>
          <p:cNvPr id="3" name="Sisällön paikkamerkki 2"/>
          <p:cNvSpPr>
            <a:spLocks noGrp="1"/>
          </p:cNvSpPr>
          <p:nvPr>
            <p:ph idx="1"/>
          </p:nvPr>
        </p:nvSpPr>
        <p:spPr>
          <a:xfrm>
            <a:off x="1295401" y="2556932"/>
            <a:ext cx="6324599" cy="3318936"/>
          </a:xfrm>
        </p:spPr>
        <p:txBody>
          <a:bodyPr>
            <a:normAutofit fontScale="70000" lnSpcReduction="20000"/>
          </a:bodyPr>
          <a:lstStyle/>
          <a:p>
            <a:r>
              <a:rPr lang="fi-FI" dirty="0"/>
              <a:t>Yliopistojen</a:t>
            </a:r>
            <a:r>
              <a:rPr lang="fi-FI" b="1" dirty="0"/>
              <a:t> </a:t>
            </a:r>
            <a:r>
              <a:rPr lang="fi-FI" dirty="0"/>
              <a:t>valintakokeet</a:t>
            </a:r>
            <a:r>
              <a:rPr lang="fi-FI" b="1" dirty="0"/>
              <a:t> </a:t>
            </a:r>
            <a:r>
              <a:rPr lang="fi-FI" dirty="0"/>
              <a:t>perustuvat usein valintakoekirjallisuuteen, johon tulee perehtyä etukäteen</a:t>
            </a:r>
            <a:r>
              <a:rPr lang="fi-FI" dirty="0" smtClean="0"/>
              <a:t>.</a:t>
            </a:r>
          </a:p>
          <a:p>
            <a:r>
              <a:rPr lang="fi-FI" dirty="0" smtClean="0"/>
              <a:t> </a:t>
            </a:r>
            <a:r>
              <a:rPr lang="fi-FI" dirty="0"/>
              <a:t>Valintakoemateriaalina voi olla lukion oppimäärä tietyissä oppiaineissa tai erikseen valintakoemateriaaliksi nimettyä kirjallisuutta/artikkeleita. </a:t>
            </a:r>
            <a:endParaRPr lang="fi-FI" dirty="0" smtClean="0"/>
          </a:p>
          <a:p>
            <a:r>
              <a:rPr lang="fi-FI" dirty="0" smtClean="0"/>
              <a:t>Pitkää </a:t>
            </a:r>
            <a:r>
              <a:rPr lang="fi-FI" dirty="0"/>
              <a:t>valmistautumista vaativista valintakokeista on luovuttu. </a:t>
            </a:r>
            <a:endParaRPr lang="fi-FI" dirty="0" smtClean="0"/>
          </a:p>
          <a:p>
            <a:r>
              <a:rPr lang="fi-FI" dirty="0" smtClean="0"/>
              <a:t>Pyrkimyksenä </a:t>
            </a:r>
            <a:r>
              <a:rPr lang="fi-FI" dirty="0"/>
              <a:t>on, että valintakokeissa mitattaisiin soveltuvuutta koulutusalalle, ei niinkään korkeakouluopintojen </a:t>
            </a:r>
            <a:r>
              <a:rPr lang="fi-FI" dirty="0" smtClean="0"/>
              <a:t>sisältöjä.</a:t>
            </a:r>
          </a:p>
          <a:p>
            <a:r>
              <a:rPr lang="fi-FI" dirty="0" smtClean="0"/>
              <a:t>Usein </a:t>
            </a:r>
            <a:r>
              <a:rPr lang="fi-FI" dirty="0"/>
              <a:t>ainakin osa valintakokeesta perustuu koetilanteessa jaettavaan aineistoon. Joillakin aloilla on käytössä myös soveltuvuuskokeita tai haastatteluja.</a:t>
            </a:r>
            <a:endParaRPr lang="fi-FI" dirty="0"/>
          </a:p>
        </p:txBody>
      </p:sp>
      <p:pic>
        <p:nvPicPr>
          <p:cNvPr id="4098" name="Picture 2" descr="Aikataulu ja ohjeet valintakokeisiin - D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15794" y="2934704"/>
            <a:ext cx="3427820" cy="2286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5278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p:cNvSpPr>
            <a:spLocks noGrp="1"/>
          </p:cNvSpPr>
          <p:nvPr>
            <p:ph type="title"/>
          </p:nvPr>
        </p:nvSpPr>
        <p:spPr>
          <a:xfrm>
            <a:off x="1295402" y="982132"/>
            <a:ext cx="5767249" cy="1303867"/>
          </a:xfrm>
        </p:spPr>
        <p:txBody>
          <a:bodyPr/>
          <a:lstStyle/>
          <a:p>
            <a:r>
              <a:rPr lang="fi-FI" dirty="0" smtClean="0"/>
              <a:t>Yliopistot Suomessa</a:t>
            </a:r>
            <a:endParaRPr lang="fi-FI" dirty="0"/>
          </a:p>
        </p:txBody>
      </p:sp>
      <p:sp>
        <p:nvSpPr>
          <p:cNvPr id="6" name="Sisällön paikkamerkki 5"/>
          <p:cNvSpPr>
            <a:spLocks noGrp="1"/>
          </p:cNvSpPr>
          <p:nvPr>
            <p:ph idx="1"/>
          </p:nvPr>
        </p:nvSpPr>
        <p:spPr>
          <a:xfrm>
            <a:off x="1295401" y="2556932"/>
            <a:ext cx="5471159" cy="3318936"/>
          </a:xfrm>
        </p:spPr>
        <p:txBody>
          <a:bodyPr>
            <a:normAutofit fontScale="77500" lnSpcReduction="20000"/>
          </a:bodyPr>
          <a:lstStyle/>
          <a:p>
            <a:r>
              <a:rPr lang="fi-FI" dirty="0" smtClean="0"/>
              <a:t>Valitse yksi koulutusohjelma ja etsi netistä tietoa, missä yliopistoissa ko. alaa voi opiskella</a:t>
            </a:r>
          </a:p>
          <a:p>
            <a:r>
              <a:rPr lang="fi-FI" dirty="0" smtClean="0"/>
              <a:t>Selvitä myös mitä opinnot pitävät sisällään</a:t>
            </a:r>
          </a:p>
          <a:p>
            <a:r>
              <a:rPr lang="fi-FI" dirty="0"/>
              <a:t>Katso sivulta </a:t>
            </a:r>
            <a:r>
              <a:rPr lang="fi-FI" dirty="0">
                <a:hlinkClick r:id="rId2"/>
              </a:rPr>
              <a:t>https://yliopistovalinnat.fi/todistusvalinnan-pisteytykset-vuosina-2023-2025#_</a:t>
            </a:r>
            <a:r>
              <a:rPr lang="fi-FI" dirty="0" smtClean="0">
                <a:hlinkClick r:id="rId2"/>
              </a:rPr>
              <a:t>Alakohtaiset_todistusvalinnan_pisteytykset</a:t>
            </a:r>
            <a:r>
              <a:rPr lang="fi-FI" dirty="0" smtClean="0"/>
              <a:t> millainen pisteytys alalla on ja onko kynnysehtoja</a:t>
            </a:r>
          </a:p>
          <a:p>
            <a:r>
              <a:rPr lang="fi-FI" dirty="0" smtClean="0"/>
              <a:t>Jos yhä mietit mikä olisi </a:t>
            </a:r>
            <a:r>
              <a:rPr lang="fi-FI" b="1" dirty="0" smtClean="0"/>
              <a:t>se sinun ala</a:t>
            </a:r>
            <a:r>
              <a:rPr lang="fi-FI" dirty="0" smtClean="0"/>
              <a:t>, tee ammatinvalintatestejä. </a:t>
            </a:r>
            <a:r>
              <a:rPr lang="fi-FI" dirty="0"/>
              <a:t>Esim. </a:t>
            </a:r>
            <a:r>
              <a:rPr lang="fi-FI" dirty="0">
                <a:hlinkClick r:id="rId3"/>
              </a:rPr>
              <a:t>https://www.studentum.fi/EducationTest/Start/11</a:t>
            </a:r>
            <a:endParaRPr lang="fi-FI" dirty="0"/>
          </a:p>
        </p:txBody>
      </p:sp>
      <p:pic>
        <p:nvPicPr>
          <p:cNvPr id="7" name="Kuva 6"/>
          <p:cNvPicPr>
            <a:picLocks noChangeAspect="1"/>
          </p:cNvPicPr>
          <p:nvPr/>
        </p:nvPicPr>
        <p:blipFill>
          <a:blip r:embed="rId4"/>
          <a:stretch>
            <a:fillRect/>
          </a:stretch>
        </p:blipFill>
        <p:spPr>
          <a:xfrm>
            <a:off x="7206711" y="848792"/>
            <a:ext cx="4153465" cy="5225010"/>
          </a:xfrm>
          <a:prstGeom prst="rect">
            <a:avLst/>
          </a:prstGeom>
        </p:spPr>
      </p:pic>
    </p:spTree>
    <p:extLst>
      <p:ext uri="{BB962C8B-B14F-4D97-AF65-F5344CB8AC3E}">
        <p14:creationId xmlns:p14="http://schemas.microsoft.com/office/powerpoint/2010/main" val="21536850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Muistutuksena</a:t>
            </a:r>
            <a:endParaRPr lang="fi-FI" dirty="0"/>
          </a:p>
        </p:txBody>
      </p:sp>
      <p:sp>
        <p:nvSpPr>
          <p:cNvPr id="3" name="Sisällön paikkamerkki 2"/>
          <p:cNvSpPr>
            <a:spLocks noGrp="1"/>
          </p:cNvSpPr>
          <p:nvPr>
            <p:ph idx="1"/>
          </p:nvPr>
        </p:nvSpPr>
        <p:spPr>
          <a:xfrm>
            <a:off x="1295401" y="2556932"/>
            <a:ext cx="6298473" cy="3318936"/>
          </a:xfrm>
        </p:spPr>
        <p:txBody>
          <a:bodyPr/>
          <a:lstStyle/>
          <a:p>
            <a:r>
              <a:rPr lang="fi-FI" dirty="0" smtClean="0"/>
              <a:t>Kokeet, esseet </a:t>
            </a:r>
            <a:r>
              <a:rPr lang="fi-FI" dirty="0" err="1" smtClean="0"/>
              <a:t>sun</a:t>
            </a:r>
            <a:r>
              <a:rPr lang="fi-FI" dirty="0" smtClean="0"/>
              <a:t> muut rästihommat tulee olla opettajilla arvioitavana 19.4.2024 klo 12 mennessä. </a:t>
            </a:r>
          </a:p>
          <a:p>
            <a:r>
              <a:rPr lang="fi-FI" dirty="0" smtClean="0"/>
              <a:t>Kaikki suoritukset oltava Koskessa toukokuun alussa, jotta valmistut keväällä 2024 ja </a:t>
            </a:r>
            <a:r>
              <a:rPr lang="fi-FI" smtClean="0"/>
              <a:t>saat lakin 1.6.2024. </a:t>
            </a:r>
            <a:endParaRPr lang="fi-FI" dirty="0" smtClean="0"/>
          </a:p>
          <a:p>
            <a:pPr marL="457200" lvl="1" indent="0">
              <a:buNone/>
            </a:pPr>
            <a:endParaRPr lang="fi-FI" dirty="0" smtClean="0"/>
          </a:p>
        </p:txBody>
      </p:sp>
      <p:pic>
        <p:nvPicPr>
          <p:cNvPr id="5122" name="Picture 2" descr="Kuva: Ylioppilasta onnitellen - kevät keväinen juhla ylioppilas  ylioppilaslakki uusi lehti lehdet - Kuvapankki - Kuvatoimisto Vastavalo.ne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94172" y="3081825"/>
            <a:ext cx="3293925" cy="2269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236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smtClean="0"/>
              <a:t>Yliopisto-opinnot</a:t>
            </a:r>
            <a:endParaRPr lang="fi-FI" dirty="0"/>
          </a:p>
        </p:txBody>
      </p:sp>
      <p:sp>
        <p:nvSpPr>
          <p:cNvPr id="3" name="Alaotsikko 2"/>
          <p:cNvSpPr>
            <a:spLocks noGrp="1"/>
          </p:cNvSpPr>
          <p:nvPr>
            <p:ph type="subTitle" idx="1"/>
          </p:nvPr>
        </p:nvSpPr>
        <p:spPr/>
        <p:txBody>
          <a:bodyPr/>
          <a:lstStyle/>
          <a:p>
            <a:endParaRPr lang="fi-FI"/>
          </a:p>
        </p:txBody>
      </p:sp>
    </p:spTree>
    <p:extLst>
      <p:ext uri="{BB962C8B-B14F-4D97-AF65-F5344CB8AC3E}">
        <p14:creationId xmlns:p14="http://schemas.microsoft.com/office/powerpoint/2010/main" val="23106322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Opiskelu yliopistossa</a:t>
            </a:r>
            <a:endParaRPr lang="fi-FI" dirty="0"/>
          </a:p>
        </p:txBody>
      </p:sp>
      <p:sp>
        <p:nvSpPr>
          <p:cNvPr id="3" name="Sisällön paikkamerkki 2"/>
          <p:cNvSpPr>
            <a:spLocks noGrp="1"/>
          </p:cNvSpPr>
          <p:nvPr>
            <p:ph idx="1"/>
          </p:nvPr>
        </p:nvSpPr>
        <p:spPr>
          <a:xfrm>
            <a:off x="838200" y="2664823"/>
            <a:ext cx="7330440" cy="3512140"/>
          </a:xfrm>
        </p:spPr>
        <p:txBody>
          <a:bodyPr/>
          <a:lstStyle/>
          <a:p>
            <a:r>
              <a:rPr lang="fi-FI" dirty="0"/>
              <a:t>Yliopisto-opiskelussa yhdistyvät vapaus ja vastuu</a:t>
            </a:r>
            <a:r>
              <a:rPr lang="fi-FI" dirty="0" smtClean="0"/>
              <a:t>.</a:t>
            </a:r>
          </a:p>
          <a:p>
            <a:pPr lvl="1"/>
            <a:r>
              <a:rPr lang="fi-FI" dirty="0" smtClean="0"/>
              <a:t> </a:t>
            </a:r>
            <a:r>
              <a:rPr lang="fi-FI" dirty="0"/>
              <a:t>Jokainen opiskelija on vastuussa paitsi omien opintojensa etenemisestä myös niiden suunnittelusta. </a:t>
            </a:r>
            <a:endParaRPr lang="fi-FI" dirty="0" smtClean="0"/>
          </a:p>
          <a:p>
            <a:pPr lvl="1"/>
            <a:r>
              <a:rPr lang="fi-FI" dirty="0" smtClean="0"/>
              <a:t>Monissa </a:t>
            </a:r>
            <a:r>
              <a:rPr lang="fi-FI" dirty="0"/>
              <a:t>koulutusohjelmissa jää paljon liikkumavaraa rakentaa tutkintoa oman näköiseksi. </a:t>
            </a:r>
            <a:endParaRPr lang="fi-FI" dirty="0" smtClean="0"/>
          </a:p>
          <a:p>
            <a:r>
              <a:rPr lang="fi-FI" dirty="0" err="1" smtClean="0"/>
              <a:t>Kanditaatintutkinto</a:t>
            </a:r>
            <a:r>
              <a:rPr lang="fi-FI" dirty="0" smtClean="0"/>
              <a:t> 3v 180op , maisterivaihe 2v 120op (yleisimmin)</a:t>
            </a:r>
          </a:p>
          <a:p>
            <a:pPr lvl="1"/>
            <a:endParaRPr lang="fi-FI" dirty="0"/>
          </a:p>
        </p:txBody>
      </p:sp>
    </p:spTree>
    <p:extLst>
      <p:ext uri="{BB962C8B-B14F-4D97-AF65-F5344CB8AC3E}">
        <p14:creationId xmlns:p14="http://schemas.microsoft.com/office/powerpoint/2010/main" val="37552380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Opiskelu</a:t>
            </a:r>
            <a:endParaRPr lang="fi-FI" dirty="0"/>
          </a:p>
        </p:txBody>
      </p:sp>
      <p:sp>
        <p:nvSpPr>
          <p:cNvPr id="3" name="Sisällön paikkamerkki 2"/>
          <p:cNvSpPr>
            <a:spLocks noGrp="1"/>
          </p:cNvSpPr>
          <p:nvPr>
            <p:ph idx="1"/>
          </p:nvPr>
        </p:nvSpPr>
        <p:spPr>
          <a:xfrm>
            <a:off x="1295402" y="2556932"/>
            <a:ext cx="6516188" cy="3318936"/>
          </a:xfrm>
        </p:spPr>
        <p:txBody>
          <a:bodyPr>
            <a:normAutofit fontScale="77500" lnSpcReduction="20000"/>
          </a:bodyPr>
          <a:lstStyle/>
          <a:p>
            <a:r>
              <a:rPr lang="fi-FI" dirty="0" smtClean="0"/>
              <a:t>Opiskelumuotoina</a:t>
            </a:r>
          </a:p>
          <a:p>
            <a:pPr lvl="1"/>
            <a:r>
              <a:rPr lang="fi-FI" dirty="0" smtClean="0"/>
              <a:t>Luennot , harjoitukset</a:t>
            </a:r>
          </a:p>
          <a:p>
            <a:pPr lvl="1"/>
            <a:r>
              <a:rPr lang="fi-FI" dirty="0" smtClean="0"/>
              <a:t>Seminaarit, kirjatentit</a:t>
            </a:r>
          </a:p>
          <a:p>
            <a:pPr lvl="1"/>
            <a:r>
              <a:rPr lang="fi-FI" dirty="0" smtClean="0"/>
              <a:t>Esseet</a:t>
            </a:r>
          </a:p>
          <a:p>
            <a:r>
              <a:rPr lang="fi-FI" dirty="0" smtClean="0"/>
              <a:t> </a:t>
            </a:r>
            <a:r>
              <a:rPr lang="fi-FI" dirty="0"/>
              <a:t>Joillakin koulutusaloilla opiskelu edellyttää enemmän </a:t>
            </a:r>
            <a:r>
              <a:rPr lang="fi-FI" dirty="0" smtClean="0"/>
              <a:t>läsnäoloa</a:t>
            </a:r>
          </a:p>
          <a:p>
            <a:pPr lvl="1"/>
            <a:r>
              <a:rPr lang="fi-FI" dirty="0" smtClean="0"/>
              <a:t>esimerkiksi lääketiede, kielet, opeopinnot</a:t>
            </a:r>
          </a:p>
          <a:p>
            <a:r>
              <a:rPr lang="fi-FI" dirty="0" smtClean="0"/>
              <a:t>Joillakin </a:t>
            </a:r>
            <a:r>
              <a:rPr lang="fi-FI" dirty="0"/>
              <a:t>koulutusaloilla taas opiskelija voi itse valita, osallistuuko luennoille vai suorittaako opintoja enemmän itsenäisesti kirjatenttien ja kirjallisten tehtävien </a:t>
            </a:r>
            <a:r>
              <a:rPr lang="fi-FI" dirty="0" smtClean="0"/>
              <a:t>avulla</a:t>
            </a:r>
          </a:p>
          <a:p>
            <a:pPr lvl="1"/>
            <a:r>
              <a:rPr lang="fi-FI" dirty="0" smtClean="0"/>
              <a:t>Esimerkiksi oikeustiede, matematiikka</a:t>
            </a:r>
            <a:endParaRPr lang="fi-FI" dirty="0"/>
          </a:p>
        </p:txBody>
      </p:sp>
      <p:pic>
        <p:nvPicPr>
          <p:cNvPr id="3074" name="Picture 2" descr="Luennot – Violet Light O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10637" y="3249748"/>
            <a:ext cx="3440624" cy="1933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746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Koulutusalat</a:t>
            </a:r>
            <a:endParaRPr lang="fi-FI" dirty="0"/>
          </a:p>
        </p:txBody>
      </p:sp>
      <p:sp>
        <p:nvSpPr>
          <p:cNvPr id="4" name="Sisällön paikkamerkki 3"/>
          <p:cNvSpPr>
            <a:spLocks noGrp="1"/>
          </p:cNvSpPr>
          <p:nvPr>
            <p:ph sz="half" idx="1"/>
          </p:nvPr>
        </p:nvSpPr>
        <p:spPr/>
        <p:txBody>
          <a:bodyPr>
            <a:normAutofit fontScale="92500" lnSpcReduction="20000"/>
          </a:bodyPr>
          <a:lstStyle/>
          <a:p>
            <a:r>
              <a:rPr lang="fi-FI" dirty="0" smtClean="0"/>
              <a:t>Humanistiset alat ja teologia</a:t>
            </a:r>
          </a:p>
          <a:p>
            <a:r>
              <a:rPr lang="fi-FI" dirty="0" smtClean="0"/>
              <a:t>Kasvatusala</a:t>
            </a:r>
          </a:p>
          <a:p>
            <a:r>
              <a:rPr lang="fi-FI" dirty="0" smtClean="0"/>
              <a:t>Kauppa, hallinto ja oikeustiede</a:t>
            </a:r>
          </a:p>
          <a:p>
            <a:r>
              <a:rPr lang="fi-FI" dirty="0" smtClean="0"/>
              <a:t>Maa-ja metsätaloustiede, eläinlääketiede	</a:t>
            </a:r>
          </a:p>
          <a:p>
            <a:r>
              <a:rPr lang="fi-FI" dirty="0" smtClean="0"/>
              <a:t>Sosiaalitieteet, journalistiikka ja viestintä</a:t>
            </a:r>
          </a:p>
          <a:p>
            <a:r>
              <a:rPr lang="fi-FI" dirty="0" smtClean="0"/>
              <a:t>Tietojenkäsittely, tietotekniikka, informaatiotutkimus	</a:t>
            </a:r>
            <a:endParaRPr lang="fi-FI" dirty="0"/>
          </a:p>
        </p:txBody>
      </p:sp>
      <p:sp>
        <p:nvSpPr>
          <p:cNvPr id="5" name="Sisällön paikkamerkki 4"/>
          <p:cNvSpPr>
            <a:spLocks noGrp="1"/>
          </p:cNvSpPr>
          <p:nvPr>
            <p:ph sz="half" idx="2"/>
          </p:nvPr>
        </p:nvSpPr>
        <p:spPr/>
        <p:txBody>
          <a:bodyPr>
            <a:normAutofit fontScale="92500" lnSpcReduction="20000"/>
          </a:bodyPr>
          <a:lstStyle/>
          <a:p>
            <a:r>
              <a:rPr lang="fi-FI" dirty="0" smtClean="0"/>
              <a:t>Luonnontieteet, matematiikka, tilastotiede</a:t>
            </a:r>
          </a:p>
          <a:p>
            <a:r>
              <a:rPr lang="fi-FI" dirty="0" smtClean="0"/>
              <a:t>Farmasia, </a:t>
            </a:r>
            <a:r>
              <a:rPr lang="fi-FI" dirty="0" err="1" smtClean="0"/>
              <a:t>hammaslääkis</a:t>
            </a:r>
            <a:r>
              <a:rPr lang="fi-FI" dirty="0" smtClean="0"/>
              <a:t> ja </a:t>
            </a:r>
            <a:r>
              <a:rPr lang="fi-FI" dirty="0" err="1" smtClean="0"/>
              <a:t>lääkis</a:t>
            </a:r>
            <a:endParaRPr lang="fi-FI" dirty="0" smtClean="0"/>
          </a:p>
          <a:p>
            <a:r>
              <a:rPr lang="fi-FI" dirty="0" smtClean="0"/>
              <a:t>Liikuntatiede ja sotilasala</a:t>
            </a:r>
          </a:p>
          <a:p>
            <a:r>
              <a:rPr lang="fi-FI" dirty="0" smtClean="0"/>
              <a:t>Taiteet ja kulttuuri</a:t>
            </a:r>
          </a:p>
          <a:p>
            <a:r>
              <a:rPr lang="fi-FI" dirty="0" smtClean="0"/>
              <a:t>Tekniikka, teollisuus ja rakentaminen</a:t>
            </a:r>
          </a:p>
          <a:p>
            <a:r>
              <a:rPr lang="fi-FI" dirty="0" smtClean="0"/>
              <a:t>Terveys ja hyvinvointi</a:t>
            </a:r>
          </a:p>
          <a:p>
            <a:r>
              <a:rPr lang="fi-FI" dirty="0" smtClean="0"/>
              <a:t>Yhteiskuntatieteet</a:t>
            </a:r>
            <a:endParaRPr lang="fi-FI" dirty="0"/>
          </a:p>
        </p:txBody>
      </p:sp>
    </p:spTree>
    <p:extLst>
      <p:ext uri="{BB962C8B-B14F-4D97-AF65-F5344CB8AC3E}">
        <p14:creationId xmlns:p14="http://schemas.microsoft.com/office/powerpoint/2010/main" val="41010769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Hakeminen</a:t>
            </a:r>
            <a:endParaRPr lang="fi-FI" dirty="0"/>
          </a:p>
        </p:txBody>
      </p:sp>
      <p:sp>
        <p:nvSpPr>
          <p:cNvPr id="3" name="Sisällön paikkamerkki 2"/>
          <p:cNvSpPr>
            <a:spLocks noGrp="1"/>
          </p:cNvSpPr>
          <p:nvPr>
            <p:ph idx="1"/>
          </p:nvPr>
        </p:nvSpPr>
        <p:spPr>
          <a:xfrm>
            <a:off x="1295401" y="2556932"/>
            <a:ext cx="7935685" cy="3318936"/>
          </a:xfrm>
        </p:spPr>
        <p:txBody>
          <a:bodyPr>
            <a:normAutofit fontScale="62500" lnSpcReduction="20000"/>
          </a:bodyPr>
          <a:lstStyle/>
          <a:p>
            <a:r>
              <a:rPr lang="fi-FI" dirty="0"/>
              <a:t>Yliopistoihin ja ammattikorkeakouluihin haetaan korkeakoulujen yhteishaun kautta</a:t>
            </a:r>
            <a:r>
              <a:rPr lang="fi-FI" dirty="0"/>
              <a:t>. Haku tapahtuu </a:t>
            </a:r>
            <a:r>
              <a:rPr lang="fi-FI" b="1" dirty="0"/>
              <a:t>Opintopolussa</a:t>
            </a:r>
            <a:r>
              <a:rPr lang="fi-FI" dirty="0"/>
              <a:t>. </a:t>
            </a:r>
            <a:endParaRPr lang="fi-FI" dirty="0" smtClean="0"/>
          </a:p>
          <a:p>
            <a:r>
              <a:rPr lang="fi-FI" dirty="0" smtClean="0"/>
              <a:t> </a:t>
            </a:r>
            <a:r>
              <a:rPr lang="fi-FI" dirty="0"/>
              <a:t>Korkeakoulujen yhteishaussa on keväällä kaksi yhteishakua</a:t>
            </a:r>
            <a:r>
              <a:rPr lang="fi-FI" dirty="0" smtClean="0"/>
              <a:t>.</a:t>
            </a:r>
          </a:p>
          <a:p>
            <a:pPr lvl="1"/>
            <a:r>
              <a:rPr lang="fi-FI" dirty="0" smtClean="0"/>
              <a:t>Tammikuussa </a:t>
            </a:r>
            <a:r>
              <a:rPr lang="fi-FI" dirty="0"/>
              <a:t>haetaan vieraskielisiin ja Taideyliopiston koulutuksiin, </a:t>
            </a:r>
            <a:r>
              <a:rPr lang="fi-FI" dirty="0" err="1"/>
              <a:t>maalis</a:t>
            </a:r>
            <a:r>
              <a:rPr lang="fi-FI" dirty="0"/>
              <a:t>-huhtikuussa</a:t>
            </a:r>
            <a:r>
              <a:rPr lang="fi-FI" b="1" dirty="0"/>
              <a:t> </a:t>
            </a:r>
            <a:r>
              <a:rPr lang="fi-FI" dirty="0"/>
              <a:t>muihin korkea-asteen koulutuksiin. </a:t>
            </a:r>
            <a:r>
              <a:rPr lang="fi-FI" dirty="0" smtClean="0"/>
              <a:t>Hakija </a:t>
            </a:r>
            <a:r>
              <a:rPr lang="fi-FI" dirty="0"/>
              <a:t>saa hakea kussakin yhteishaussa enintään</a:t>
            </a:r>
            <a:r>
              <a:rPr lang="fi-FI" b="1" dirty="0"/>
              <a:t> kuuteen</a:t>
            </a:r>
            <a:r>
              <a:rPr lang="fi-FI" dirty="0"/>
              <a:t> </a:t>
            </a:r>
            <a:r>
              <a:rPr lang="fi-FI" dirty="0" smtClean="0"/>
              <a:t>hakukohteeseen.</a:t>
            </a:r>
          </a:p>
          <a:p>
            <a:pPr lvl="1"/>
            <a:r>
              <a:rPr lang="fi-FI" dirty="0" smtClean="0"/>
              <a:t>Ensimmäisessä </a:t>
            </a:r>
            <a:r>
              <a:rPr lang="fi-FI" dirty="0"/>
              <a:t>haussa hakijan ei tarvitse laittaa hakukohteita mieluisuusjärjestykseen, ja hänet voidaan myös valita useaan hakukohteeseen. </a:t>
            </a:r>
            <a:endParaRPr lang="fi-FI" dirty="0" smtClean="0"/>
          </a:p>
          <a:p>
            <a:pPr lvl="1"/>
            <a:r>
              <a:rPr lang="fi-FI" dirty="0" smtClean="0"/>
              <a:t>Toisessa </a:t>
            </a:r>
            <a:r>
              <a:rPr lang="fi-FI" dirty="0"/>
              <a:t>haussa hakijan tulee laittaa hakukohteet mieluisuusjärjestykseen. Toisessa haussa hakijalle tarjotaan </a:t>
            </a:r>
            <a:r>
              <a:rPr lang="fi-FI" b="1" dirty="0"/>
              <a:t>vain yhtä opiskelupaikkaa, joka on mieluisuusjärjestyksessä korkeimpana ja johon valintapisteet riittävät. </a:t>
            </a:r>
            <a:endParaRPr lang="fi-FI" b="1" dirty="0" smtClean="0"/>
          </a:p>
          <a:p>
            <a:pPr lvl="1"/>
            <a:r>
              <a:rPr lang="fi-FI" dirty="0" smtClean="0"/>
              <a:t>Syksyn </a:t>
            </a:r>
            <a:r>
              <a:rPr lang="fi-FI" dirty="0"/>
              <a:t>yhteishaussa on vain yksi </a:t>
            </a:r>
            <a:r>
              <a:rPr lang="fi-FI" dirty="0" smtClean="0"/>
              <a:t>hakuaika.</a:t>
            </a:r>
          </a:p>
          <a:p>
            <a:pPr lvl="1"/>
            <a:r>
              <a:rPr lang="fi-FI" dirty="0">
                <a:hlinkClick r:id="rId2"/>
              </a:rPr>
              <a:t>https://</a:t>
            </a:r>
            <a:r>
              <a:rPr lang="fi-FI" dirty="0" smtClean="0">
                <a:hlinkClick r:id="rId2"/>
              </a:rPr>
              <a:t>opintopolku.fi/konfo/fi/sivu/hakuaikataulut</a:t>
            </a:r>
            <a:endParaRPr lang="fi-FI" dirty="0" smtClean="0"/>
          </a:p>
          <a:p>
            <a:r>
              <a:rPr lang="fi-FI" dirty="0" smtClean="0"/>
              <a:t>Voit päästä sisään todistusvalinnalla tai pääsykokeella</a:t>
            </a:r>
            <a:endParaRPr lang="fi-FI" dirty="0"/>
          </a:p>
          <a:p>
            <a:pPr lvl="1"/>
            <a:endParaRPr lang="fi-FI" dirty="0"/>
          </a:p>
        </p:txBody>
      </p:sp>
      <p:sp>
        <p:nvSpPr>
          <p:cNvPr id="4" name="AutoShape 2" descr="Näin haet Lapin yliopis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5" name="AutoShape 4" descr="Näin haet Lapin yliopistoon"/>
          <p:cNvSpPr>
            <a:spLocks noChangeAspect="1" noChangeArrowheads="1"/>
          </p:cNvSpPr>
          <p:nvPr/>
        </p:nvSpPr>
        <p:spPr bwMode="auto">
          <a:xfrm>
            <a:off x="-4797120" y="4438046"/>
            <a:ext cx="70162" cy="7016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pic>
        <p:nvPicPr>
          <p:cNvPr id="2054" name="Picture 6" descr="Näin haet Lapin yliopisto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4577" y="5176669"/>
            <a:ext cx="3519043" cy="776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4371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idx="1"/>
          </p:nvPr>
        </p:nvSpPr>
        <p:spPr/>
        <p:txBody>
          <a:bodyPr/>
          <a:lstStyle/>
          <a:p>
            <a:endParaRPr lang="fi-FI"/>
          </a:p>
        </p:txBody>
      </p:sp>
      <p:pic>
        <p:nvPicPr>
          <p:cNvPr id="4" name="Kuva 3"/>
          <p:cNvPicPr>
            <a:picLocks noChangeAspect="1"/>
          </p:cNvPicPr>
          <p:nvPr/>
        </p:nvPicPr>
        <p:blipFill>
          <a:blip r:embed="rId2"/>
          <a:stretch>
            <a:fillRect/>
          </a:stretch>
        </p:blipFill>
        <p:spPr>
          <a:xfrm>
            <a:off x="843379" y="795154"/>
            <a:ext cx="10317933" cy="5225062"/>
          </a:xfrm>
          <a:prstGeom prst="rect">
            <a:avLst/>
          </a:prstGeom>
        </p:spPr>
      </p:pic>
    </p:spTree>
    <p:extLst>
      <p:ext uri="{BB962C8B-B14F-4D97-AF65-F5344CB8AC3E}">
        <p14:creationId xmlns:p14="http://schemas.microsoft.com/office/powerpoint/2010/main" val="34873834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Ensikertalaisuus</a:t>
            </a:r>
            <a:endParaRPr lang="fi-FI" dirty="0"/>
          </a:p>
        </p:txBody>
      </p:sp>
      <p:sp>
        <p:nvSpPr>
          <p:cNvPr id="3" name="Sisällön paikkamerkki 2"/>
          <p:cNvSpPr>
            <a:spLocks noGrp="1"/>
          </p:cNvSpPr>
          <p:nvPr>
            <p:ph idx="1"/>
          </p:nvPr>
        </p:nvSpPr>
        <p:spPr>
          <a:xfrm>
            <a:off x="1295401" y="2556932"/>
            <a:ext cx="7813765" cy="3318936"/>
          </a:xfrm>
        </p:spPr>
        <p:txBody>
          <a:bodyPr>
            <a:normAutofit fontScale="77500" lnSpcReduction="20000"/>
          </a:bodyPr>
          <a:lstStyle/>
          <a:p>
            <a:r>
              <a:rPr lang="fi-FI" dirty="0"/>
              <a:t>Korkeakoulut varaavat osan aloituspaikoista ns. </a:t>
            </a:r>
            <a:r>
              <a:rPr lang="fi-FI" b="1" dirty="0"/>
              <a:t>ensikertalaisille</a:t>
            </a:r>
            <a:r>
              <a:rPr lang="fi-FI" dirty="0"/>
              <a:t> eli ensimmäistä korkeakoulupaikkaa hakeville. Korkeakoulut päättävät itse ensikertalaiskiintiön suuruuden, ja se on yleensä erilainen eri hakukohteissa.</a:t>
            </a:r>
          </a:p>
          <a:p>
            <a:r>
              <a:rPr lang="fi-FI" dirty="0"/>
              <a:t>Ensikertalainen on henkilö, joka</a:t>
            </a:r>
          </a:p>
          <a:p>
            <a:pPr lvl="1"/>
            <a:r>
              <a:rPr lang="fi-FI" dirty="0"/>
              <a:t>ei ole suorittanut suomalaista korkeakoulututkintoa tai</a:t>
            </a:r>
          </a:p>
          <a:p>
            <a:pPr lvl="1"/>
            <a:r>
              <a:rPr lang="fi-FI" dirty="0"/>
              <a:t>ei ole vastaanottanut korkeakoulututkintoon johtavaa opiskelupaikkaa (syksyllä 2014 tai sen jälkeen).</a:t>
            </a:r>
          </a:p>
          <a:p>
            <a:r>
              <a:rPr lang="fi-FI" dirty="0"/>
              <a:t>Huomaa, että pelkkä hakeminen ei vie sinulta jatkossa ensikertalaisen </a:t>
            </a:r>
            <a:r>
              <a:rPr lang="fi-FI" dirty="0" smtClean="0"/>
              <a:t>statusta! </a:t>
            </a:r>
            <a:r>
              <a:rPr lang="fi-FI" u="sng" dirty="0"/>
              <a:t>Vasta opiskelupaikan vastaanottamalla menetät ensikertalaisuuden</a:t>
            </a:r>
            <a:r>
              <a:rPr lang="fi-FI" dirty="0"/>
              <a:t>. Ensikertalaisuuden menettäminen ei kuitenkaan poista sinulta oikeutta hakea myöhemmissä yhteishauissa.</a:t>
            </a:r>
          </a:p>
          <a:p>
            <a:endParaRPr lang="fi-FI" dirty="0"/>
          </a:p>
        </p:txBody>
      </p:sp>
      <p:sp>
        <p:nvSpPr>
          <p:cNvPr id="4" name="AutoShape 2" descr="huutomerkki | Finnish Word of the D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5" name="AutoShape 4" descr="huutomerkki | Finnish Word of the Day"/>
          <p:cNvSpPr>
            <a:spLocks noChangeAspect="1" noChangeArrowheads="1"/>
          </p:cNvSpPr>
          <p:nvPr/>
        </p:nvSpPr>
        <p:spPr bwMode="auto">
          <a:xfrm>
            <a:off x="7217361" y="4077377"/>
            <a:ext cx="119383" cy="11938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pic>
        <p:nvPicPr>
          <p:cNvPr id="1030" name="Picture 6" descr="huutomerkki | Finnish Word of the Da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31087" y="3359214"/>
            <a:ext cx="1921317" cy="1436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53034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aninen">
  <a:themeElements>
    <a:clrScheme name="Orgaaninen">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aninen">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aninen">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75</TotalTime>
  <Words>610</Words>
  <Application>Microsoft Office PowerPoint</Application>
  <PresentationFormat>Laajakuva</PresentationFormat>
  <Paragraphs>68</Paragraphs>
  <Slides>12</Slides>
  <Notes>0</Notes>
  <HiddenSlides>0</HiddenSlides>
  <MMClips>0</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12</vt:i4>
      </vt:variant>
    </vt:vector>
  </HeadingPairs>
  <TitlesOfParts>
    <vt:vector size="15" baseType="lpstr">
      <vt:lpstr>Arial</vt:lpstr>
      <vt:lpstr>Garamond</vt:lpstr>
      <vt:lpstr>Orgaaninen</vt:lpstr>
      <vt:lpstr>Tehtävä</vt:lpstr>
      <vt:lpstr>Muistutuksena</vt:lpstr>
      <vt:lpstr>Yliopisto-opinnot</vt:lpstr>
      <vt:lpstr>Opiskelu yliopistossa</vt:lpstr>
      <vt:lpstr>Opiskelu</vt:lpstr>
      <vt:lpstr>Koulutusalat</vt:lpstr>
      <vt:lpstr>Hakeminen</vt:lpstr>
      <vt:lpstr>PowerPoint-esitys</vt:lpstr>
      <vt:lpstr>Ensikertalaisuus</vt:lpstr>
      <vt:lpstr>Todistusvalinta</vt:lpstr>
      <vt:lpstr>Valintakokeet</vt:lpstr>
      <vt:lpstr>Yliopistot Suomessa</vt:lpstr>
    </vt:vector>
  </TitlesOfParts>
  <Company>Pielaveden Koulutoimi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Yliopisto-opinnot</dc:title>
  <dc:creator>Pentti Virolainen</dc:creator>
  <cp:lastModifiedBy>Pentti Virolainen</cp:lastModifiedBy>
  <cp:revision>15</cp:revision>
  <dcterms:created xsi:type="dcterms:W3CDTF">2023-10-31T08:46:39Z</dcterms:created>
  <dcterms:modified xsi:type="dcterms:W3CDTF">2023-10-31T10:01:41Z</dcterms:modified>
</cp:coreProperties>
</file>