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4" r:id="rId6"/>
    <p:sldId id="265" r:id="rId7"/>
    <p:sldId id="259" r:id="rId8"/>
    <p:sldId id="257" r:id="rId9"/>
    <p:sldId id="258" r:id="rId10"/>
    <p:sldId id="260" r:id="rId11"/>
    <p:sldId id="263" r:id="rId12"/>
    <p:sldId id="262" r:id="rId13"/>
    <p:sldId id="261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AB257A-17D0-AC44-8044-520E88579A18}" v="1206" dt="2020-03-08T15:26:07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rpp Jenni" userId="S::jenni.schorpp@edu.lempaala.fi::9180befb-5a08-496e-b8e4-4313294abbdb" providerId="AD" clId="Web-{BA571E8B-148B-411F-874C-E47B1A6881AF}"/>
    <pc:docChg chg="addSld modSld">
      <pc:chgData name="Schorpp Jenni" userId="S::jenni.schorpp@edu.lempaala.fi::9180befb-5a08-496e-b8e4-4313294abbdb" providerId="AD" clId="Web-{BA571E8B-148B-411F-874C-E47B1A6881AF}" dt="2018-04-10T07:25:18" v="2055"/>
      <pc:docMkLst>
        <pc:docMk/>
      </pc:docMkLst>
      <pc:sldChg chg="modSp">
        <pc:chgData name="Schorpp Jenni" userId="S::jenni.schorpp@edu.lempaala.fi::9180befb-5a08-496e-b8e4-4313294abbdb" providerId="AD" clId="Web-{BA571E8B-148B-411F-874C-E47B1A6881AF}" dt="2018-04-10T07:16:55.450" v="1910"/>
        <pc:sldMkLst>
          <pc:docMk/>
          <pc:sldMk cId="1833771926" sldId="256"/>
        </pc:sldMkLst>
        <pc:spChg chg="mod">
          <ac:chgData name="Schorpp Jenni" userId="S::jenni.schorpp@edu.lempaala.fi::9180befb-5a08-496e-b8e4-4313294abbdb" providerId="AD" clId="Web-{BA571E8B-148B-411F-874C-E47B1A6881AF}" dt="2018-04-10T06:20:00.943" v="1"/>
          <ac:spMkLst>
            <pc:docMk/>
            <pc:sldMk cId="1833771926" sldId="256"/>
            <ac:spMk id="2" creationId="{00000000-0000-0000-0000-000000000000}"/>
          </ac:spMkLst>
        </pc:spChg>
        <pc:spChg chg="mod">
          <ac:chgData name="Schorpp Jenni" userId="S::jenni.schorpp@edu.lempaala.fi::9180befb-5a08-496e-b8e4-4313294abbdb" providerId="AD" clId="Web-{BA571E8B-148B-411F-874C-E47B1A6881AF}" dt="2018-04-10T07:16:55.450" v="1910"/>
          <ac:spMkLst>
            <pc:docMk/>
            <pc:sldMk cId="1833771926" sldId="256"/>
            <ac:spMk id="3" creationId="{00000000-0000-0000-0000-000000000000}"/>
          </ac:spMkLst>
        </pc:spChg>
      </pc:sldChg>
      <pc:sldChg chg="modSp">
        <pc:chgData name="Schorpp Jenni" userId="S::jenni.schorpp@edu.lempaala.fi::9180befb-5a08-496e-b8e4-4313294abbdb" providerId="AD" clId="Web-{BA571E8B-148B-411F-874C-E47B1A6881AF}" dt="2018-04-10T07:22:26.352" v="1980"/>
        <pc:sldMkLst>
          <pc:docMk/>
          <pc:sldMk cId="506662526" sldId="257"/>
        </pc:sldMkLst>
        <pc:spChg chg="mod">
          <ac:chgData name="Schorpp Jenni" userId="S::jenni.schorpp@edu.lempaala.fi::9180befb-5a08-496e-b8e4-4313294abbdb" providerId="AD" clId="Web-{BA571E8B-148B-411F-874C-E47B1A6881AF}" dt="2018-04-10T07:22:26.352" v="1980"/>
          <ac:spMkLst>
            <pc:docMk/>
            <pc:sldMk cId="506662526" sldId="257"/>
            <ac:spMk id="2" creationId="{00000000-0000-0000-0000-000000000000}"/>
          </ac:spMkLst>
        </pc:spChg>
      </pc:sldChg>
      <pc:sldChg chg="addSp delSp modSp mod modClrScheme chgLayout">
        <pc:chgData name="Schorpp Jenni" userId="S::jenni.schorpp@edu.lempaala.fi::9180befb-5a08-496e-b8e4-4313294abbdb" providerId="AD" clId="Web-{BA571E8B-148B-411F-874C-E47B1A6881AF}" dt="2018-04-10T07:21:16.631" v="1951"/>
        <pc:sldMkLst>
          <pc:docMk/>
          <pc:sldMk cId="845848577" sldId="258"/>
        </pc:sldMkLst>
        <pc:spChg chg="add mod">
          <ac:chgData name="Schorpp Jenni" userId="S::jenni.schorpp@edu.lempaala.fi::9180befb-5a08-496e-b8e4-4313294abbdb" providerId="AD" clId="Web-{BA571E8B-148B-411F-874C-E47B1A6881AF}" dt="2018-04-10T07:20:28.474" v="1937"/>
          <ac:spMkLst>
            <pc:docMk/>
            <pc:sldMk cId="845848577" sldId="258"/>
            <ac:spMk id="2" creationId="{5780477C-0ABE-40C9-B569-C685ADE56BD8}"/>
          </ac:spMkLst>
        </pc:spChg>
        <pc:spChg chg="add mod">
          <ac:chgData name="Schorpp Jenni" userId="S::jenni.schorpp@edu.lempaala.fi::9180befb-5a08-496e-b8e4-4313294abbdb" providerId="AD" clId="Web-{BA571E8B-148B-411F-874C-E47B1A6881AF}" dt="2018-04-10T06:33:10.651" v="511"/>
          <ac:spMkLst>
            <pc:docMk/>
            <pc:sldMk cId="845848577" sldId="258"/>
            <ac:spMk id="3" creationId="{C0ED3CBD-9A1A-41D5-9C93-B99C61781681}"/>
          </ac:spMkLst>
        </pc:spChg>
        <pc:spChg chg="add del mod ord">
          <ac:chgData name="Schorpp Jenni" userId="S::jenni.schorpp@edu.lempaala.fi::9180befb-5a08-496e-b8e4-4313294abbdb" providerId="AD" clId="Web-{BA571E8B-148B-411F-874C-E47B1A6881AF}" dt="2018-04-10T07:18:11.406" v="1918"/>
          <ac:spMkLst>
            <pc:docMk/>
            <pc:sldMk cId="845848577" sldId="258"/>
            <ac:spMk id="5" creationId="{D570A05F-EB2C-4725-BF7F-09C1D3FC8388}"/>
          </ac:spMkLst>
        </pc:spChg>
        <pc:spChg chg="add del mod ord">
          <ac:chgData name="Schorpp Jenni" userId="S::jenni.schorpp@edu.lempaala.fi::9180befb-5a08-496e-b8e4-4313294abbdb" providerId="AD" clId="Web-{BA571E8B-148B-411F-874C-E47B1A6881AF}" dt="2018-04-10T07:18:11.406" v="1918"/>
          <ac:spMkLst>
            <pc:docMk/>
            <pc:sldMk cId="845848577" sldId="258"/>
            <ac:spMk id="7" creationId="{99F7F43E-62A9-4159-AD2C-446900AEEBC5}"/>
          </ac:spMkLst>
        </pc:spChg>
        <pc:spChg chg="add mod">
          <ac:chgData name="Schorpp Jenni" userId="S::jenni.schorpp@edu.lempaala.fi::9180befb-5a08-496e-b8e4-4313294abbdb" providerId="AD" clId="Web-{BA571E8B-148B-411F-874C-E47B1A6881AF}" dt="2018-04-10T07:21:16.631" v="1951"/>
          <ac:spMkLst>
            <pc:docMk/>
            <pc:sldMk cId="845848577" sldId="258"/>
            <ac:spMk id="8" creationId="{8B339771-3C80-4751-AD2D-7075BFC95DF5}"/>
          </ac:spMkLst>
        </pc:spChg>
      </pc:sldChg>
      <pc:sldChg chg="modSp new">
        <pc:chgData name="Schorpp Jenni" userId="S::jenni.schorpp@edu.lempaala.fi::9180befb-5a08-496e-b8e4-4313294abbdb" providerId="AD" clId="Web-{BA571E8B-148B-411F-874C-E47B1A6881AF}" dt="2018-04-10T06:54:53.480" v="1143"/>
        <pc:sldMkLst>
          <pc:docMk/>
          <pc:sldMk cId="1087228276" sldId="259"/>
        </pc:sldMkLst>
        <pc:spChg chg="mod">
          <ac:chgData name="Schorpp Jenni" userId="S::jenni.schorpp@edu.lempaala.fi::9180befb-5a08-496e-b8e4-4313294abbdb" providerId="AD" clId="Web-{BA571E8B-148B-411F-874C-E47B1A6881AF}" dt="2018-04-10T06:54:53.480" v="1143"/>
          <ac:spMkLst>
            <pc:docMk/>
            <pc:sldMk cId="1087228276" sldId="259"/>
            <ac:spMk id="2" creationId="{CA29D911-CAA5-45B6-B98B-DB8513F9DE1B}"/>
          </ac:spMkLst>
        </pc:spChg>
        <pc:spChg chg="mod">
          <ac:chgData name="Schorpp Jenni" userId="S::jenni.schorpp@edu.lempaala.fi::9180befb-5a08-496e-b8e4-4313294abbdb" providerId="AD" clId="Web-{BA571E8B-148B-411F-874C-E47B1A6881AF}" dt="2018-04-10T06:54:46.308" v="1130"/>
          <ac:spMkLst>
            <pc:docMk/>
            <pc:sldMk cId="1087228276" sldId="259"/>
            <ac:spMk id="3" creationId="{EBC473B2-BAE0-428A-B04D-059CD8EAB4C1}"/>
          </ac:spMkLst>
        </pc:spChg>
      </pc:sldChg>
      <pc:sldChg chg="addSp modSp new mod modClrScheme chgLayout">
        <pc:chgData name="Schorpp Jenni" userId="S::jenni.schorpp@edu.lempaala.fi::9180befb-5a08-496e-b8e4-4313294abbdb" providerId="AD" clId="Web-{BA571E8B-148B-411F-874C-E47B1A6881AF}" dt="2018-04-10T07:10:45.498" v="1641"/>
        <pc:sldMkLst>
          <pc:docMk/>
          <pc:sldMk cId="3867788599" sldId="260"/>
        </pc:sldMkLst>
        <pc:spChg chg="add mod">
          <ac:chgData name="Schorpp Jenni" userId="S::jenni.schorpp@edu.lempaala.fi::9180befb-5a08-496e-b8e4-4313294abbdb" providerId="AD" clId="Web-{BA571E8B-148B-411F-874C-E47B1A6881AF}" dt="2018-04-10T07:09:49.293" v="1602"/>
          <ac:spMkLst>
            <pc:docMk/>
            <pc:sldMk cId="3867788599" sldId="260"/>
            <ac:spMk id="3" creationId="{3825D67D-169D-44D4-B26E-50D1C6BFAD78}"/>
          </ac:spMkLst>
        </pc:spChg>
        <pc:spChg chg="add mod">
          <ac:chgData name="Schorpp Jenni" userId="S::jenni.schorpp@edu.lempaala.fi::9180befb-5a08-496e-b8e4-4313294abbdb" providerId="AD" clId="Web-{BA571E8B-148B-411F-874C-E47B1A6881AF}" dt="2018-04-10T07:10:45.498" v="1641"/>
          <ac:spMkLst>
            <pc:docMk/>
            <pc:sldMk cId="3867788599" sldId="260"/>
            <ac:spMk id="5" creationId="{0227D3E6-387C-41DA-832A-9F371890C033}"/>
          </ac:spMkLst>
        </pc:spChg>
      </pc:sldChg>
      <pc:sldChg chg="modSp new">
        <pc:chgData name="Schorpp Jenni" userId="S::jenni.schorpp@edu.lempaala.fi::9180befb-5a08-496e-b8e4-4313294abbdb" providerId="AD" clId="Web-{BA571E8B-148B-411F-874C-E47B1A6881AF}" dt="2018-04-10T07:25:18" v="2054"/>
        <pc:sldMkLst>
          <pc:docMk/>
          <pc:sldMk cId="2832049660" sldId="261"/>
        </pc:sldMkLst>
        <pc:spChg chg="mod">
          <ac:chgData name="Schorpp Jenni" userId="S::jenni.schorpp@edu.lempaala.fi::9180befb-5a08-496e-b8e4-4313294abbdb" providerId="AD" clId="Web-{BA571E8B-148B-411F-874C-E47B1A6881AF}" dt="2018-04-10T07:15:49.072" v="1888"/>
          <ac:spMkLst>
            <pc:docMk/>
            <pc:sldMk cId="2832049660" sldId="261"/>
            <ac:spMk id="2" creationId="{2ECD3D88-1464-4DA9-871E-DB381EFAD3CA}"/>
          </ac:spMkLst>
        </pc:spChg>
        <pc:spChg chg="mod">
          <ac:chgData name="Schorpp Jenni" userId="S::jenni.schorpp@edu.lempaala.fi::9180befb-5a08-496e-b8e4-4313294abbdb" providerId="AD" clId="Web-{BA571E8B-148B-411F-874C-E47B1A6881AF}" dt="2018-04-10T07:25:18" v="2054"/>
          <ac:spMkLst>
            <pc:docMk/>
            <pc:sldMk cId="2832049660" sldId="261"/>
            <ac:spMk id="3" creationId="{67B65B11-92C5-49B5-826F-27A9E1DF93D1}"/>
          </ac:spMkLst>
        </pc:spChg>
      </pc:sldChg>
    </pc:docChg>
  </pc:docChgLst>
  <pc:docChgLst>
    <pc:chgData name="Jenni Schorpp" userId="S::jenni.schorpp@edu.lempaala.fi::9180befb-5a08-496e-b8e4-4313294abbdb" providerId="AD" clId="Web-{7AAB257A-17D0-AC44-8044-520E88579A18}"/>
    <pc:docChg chg="modSld sldOrd">
      <pc:chgData name="Jenni Schorpp" userId="S::jenni.schorpp@edu.lempaala.fi::9180befb-5a08-496e-b8e4-4313294abbdb" providerId="AD" clId="Web-{7AAB257A-17D0-AC44-8044-520E88579A18}" dt="2020-03-08T15:26:07.954" v="1200" actId="14100"/>
      <pc:docMkLst>
        <pc:docMk/>
      </pc:docMkLst>
      <pc:sldChg chg="modSp ord">
        <pc:chgData name="Jenni Schorpp" userId="S::jenni.schorpp@edu.lempaala.fi::9180befb-5a08-496e-b8e4-4313294abbdb" providerId="AD" clId="Web-{7AAB257A-17D0-AC44-8044-520E88579A18}" dt="2020-03-08T15:26:07.954" v="1200" actId="14100"/>
        <pc:sldMkLst>
          <pc:docMk/>
          <pc:sldMk cId="506662526" sldId="257"/>
        </pc:sldMkLst>
        <pc:spChg chg="mod">
          <ac:chgData name="Jenni Schorpp" userId="S::jenni.schorpp@edu.lempaala.fi::9180befb-5a08-496e-b8e4-4313294abbdb" providerId="AD" clId="Web-{7AAB257A-17D0-AC44-8044-520E88579A18}" dt="2020-03-08T15:26:07.954" v="1200" actId="14100"/>
          <ac:spMkLst>
            <pc:docMk/>
            <pc:sldMk cId="506662526" sldId="257"/>
            <ac:spMk id="2" creationId="{00000000-0000-0000-0000-000000000000}"/>
          </ac:spMkLst>
        </pc:spChg>
      </pc:sldChg>
      <pc:sldChg chg="modSp ord">
        <pc:chgData name="Jenni Schorpp" userId="S::jenni.schorpp@edu.lempaala.fi::9180befb-5a08-496e-b8e4-4313294abbdb" providerId="AD" clId="Web-{7AAB257A-17D0-AC44-8044-520E88579A18}" dt="2020-03-08T15:14:52.923" v="333" actId="20577"/>
        <pc:sldMkLst>
          <pc:docMk/>
          <pc:sldMk cId="845848577" sldId="258"/>
        </pc:sldMkLst>
        <pc:spChg chg="mod">
          <ac:chgData name="Jenni Schorpp" userId="S::jenni.schorpp@edu.lempaala.fi::9180befb-5a08-496e-b8e4-4313294abbdb" providerId="AD" clId="Web-{7AAB257A-17D0-AC44-8044-520E88579A18}" dt="2020-03-08T15:14:52.923" v="333" actId="20577"/>
          <ac:spMkLst>
            <pc:docMk/>
            <pc:sldMk cId="845848577" sldId="258"/>
            <ac:spMk id="2" creationId="{5780477C-0ABE-40C9-B569-C685ADE56BD8}"/>
          </ac:spMkLst>
        </pc:spChg>
      </pc:sldChg>
      <pc:sldChg chg="modSp">
        <pc:chgData name="Jenni Schorpp" userId="S::jenni.schorpp@edu.lempaala.fi::9180befb-5a08-496e-b8e4-4313294abbdb" providerId="AD" clId="Web-{7AAB257A-17D0-AC44-8044-520E88579A18}" dt="2020-03-08T15:11:30.267" v="227" actId="20577"/>
        <pc:sldMkLst>
          <pc:docMk/>
          <pc:sldMk cId="1087228276" sldId="259"/>
        </pc:sldMkLst>
        <pc:spChg chg="mod">
          <ac:chgData name="Jenni Schorpp" userId="S::jenni.schorpp@edu.lempaala.fi::9180befb-5a08-496e-b8e4-4313294abbdb" providerId="AD" clId="Web-{7AAB257A-17D0-AC44-8044-520E88579A18}" dt="2020-03-08T15:11:30.267" v="227" actId="20577"/>
          <ac:spMkLst>
            <pc:docMk/>
            <pc:sldMk cId="1087228276" sldId="259"/>
            <ac:spMk id="3" creationId="{EBC473B2-BAE0-428A-B04D-059CD8EAB4C1}"/>
          </ac:spMkLst>
        </pc:spChg>
      </pc:sldChg>
      <pc:sldChg chg="modSp">
        <pc:chgData name="Jenni Schorpp" userId="S::jenni.schorpp@edu.lempaala.fi::9180befb-5a08-496e-b8e4-4313294abbdb" providerId="AD" clId="Web-{7AAB257A-17D0-AC44-8044-520E88579A18}" dt="2020-03-08T15:13:47.985" v="323" actId="20577"/>
        <pc:sldMkLst>
          <pc:docMk/>
          <pc:sldMk cId="2832049660" sldId="261"/>
        </pc:sldMkLst>
        <pc:spChg chg="mod">
          <ac:chgData name="Jenni Schorpp" userId="S::jenni.schorpp@edu.lempaala.fi::9180befb-5a08-496e-b8e4-4313294abbdb" providerId="AD" clId="Web-{7AAB257A-17D0-AC44-8044-520E88579A18}" dt="2020-03-08T15:12:31.111" v="253" actId="20577"/>
          <ac:spMkLst>
            <pc:docMk/>
            <pc:sldMk cId="2832049660" sldId="261"/>
            <ac:spMk id="2" creationId="{2ECD3D88-1464-4DA9-871E-DB381EFAD3CA}"/>
          </ac:spMkLst>
        </pc:spChg>
        <pc:spChg chg="mod">
          <ac:chgData name="Jenni Schorpp" userId="S::jenni.schorpp@edu.lempaala.fi::9180befb-5a08-496e-b8e4-4313294abbdb" providerId="AD" clId="Web-{7AAB257A-17D0-AC44-8044-520E88579A18}" dt="2020-03-08T15:13:47.985" v="323" actId="20577"/>
          <ac:spMkLst>
            <pc:docMk/>
            <pc:sldMk cId="2832049660" sldId="261"/>
            <ac:spMk id="3" creationId="{67B65B11-92C5-49B5-826F-27A9E1DF93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939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18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81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36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86521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5942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5798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6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527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5122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39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8C70CB-8F48-4D31-BB7F-6F1C68568E04}" type="datetimeFigureOut">
              <a:rPr lang="fi-FI" smtClean="0"/>
              <a:t>2.4.2020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311610-F02C-4567-BD7E-3E9DB5AFBCC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999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Das</a:t>
            </a:r>
            <a:r>
              <a:rPr lang="fi-FI" dirty="0"/>
              <a:t> </a:t>
            </a:r>
            <a:r>
              <a:rPr lang="fi-FI" dirty="0" err="1"/>
              <a:t>Perfekte</a:t>
            </a:r>
            <a:r>
              <a:rPr lang="fi-FI" dirty="0"/>
              <a:t> </a:t>
            </a:r>
            <a:r>
              <a:rPr lang="fi-FI" dirty="0" err="1">
                <a:solidFill>
                  <a:srgbClr val="7030A0"/>
                </a:solidFill>
              </a:rPr>
              <a:t>ErBe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Näin siirrytään vahvasti yläkouluun</a:t>
            </a:r>
          </a:p>
        </p:txBody>
      </p:sp>
    </p:spTree>
    <p:extLst>
      <p:ext uri="{BB962C8B-B14F-4D97-AF65-F5344CB8AC3E}">
        <p14:creationId xmlns:p14="http://schemas.microsoft.com/office/powerpoint/2010/main" val="1833771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CD3D88-1464-4DA9-871E-DB381EFA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Verbi- &amp; prepositiokoe + lyhyt kertomus perfektissä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B65B11-92C5-49B5-826F-27A9E1DF9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Valittavana:</a:t>
            </a:r>
          </a:p>
          <a:p>
            <a:pPr marL="0" indent="0">
              <a:buNone/>
            </a:pPr>
            <a:r>
              <a:rPr lang="fi-FI" dirty="0"/>
              <a:t>A) koe, johon luetaan </a:t>
            </a:r>
            <a:r>
              <a:rPr lang="fi-FI" dirty="0" smtClean="0"/>
              <a:t>prepositiot ”</a:t>
            </a:r>
            <a:r>
              <a:rPr lang="fi-FI" dirty="0" err="1" smtClean="0"/>
              <a:t>durch</a:t>
            </a:r>
            <a:r>
              <a:rPr lang="fi-FI" dirty="0" smtClean="0"/>
              <a:t>, </a:t>
            </a:r>
            <a:r>
              <a:rPr lang="fi-FI" dirty="0" err="1" smtClean="0"/>
              <a:t>für</a:t>
            </a:r>
            <a:r>
              <a:rPr lang="fi-FI" dirty="0" smtClean="0"/>
              <a:t>, </a:t>
            </a:r>
            <a:r>
              <a:rPr lang="fi-FI" dirty="0" err="1" smtClean="0"/>
              <a:t>gegen</a:t>
            </a:r>
            <a:r>
              <a:rPr lang="fi-FI" dirty="0" smtClean="0"/>
              <a:t>, </a:t>
            </a:r>
            <a:r>
              <a:rPr lang="fi-FI" dirty="0" err="1" smtClean="0"/>
              <a:t>ohne</a:t>
            </a:r>
            <a:r>
              <a:rPr lang="fi-FI" dirty="0" smtClean="0"/>
              <a:t> &amp; </a:t>
            </a:r>
            <a:r>
              <a:rPr lang="fi-FI" dirty="0" err="1" smtClean="0"/>
              <a:t>um</a:t>
            </a:r>
            <a:r>
              <a:rPr lang="fi-FI" dirty="0" smtClean="0"/>
              <a:t>” </a:t>
            </a:r>
            <a:r>
              <a:rPr lang="fi-FI" dirty="0"/>
              <a:t>ja pallolliset epäsäännölliset verbit  s. 97-98. Kokeen saat tehdä sinulle sopivana maanantaina 20.4., 27.4. tai 4.5.</a:t>
            </a:r>
          </a:p>
          <a:p>
            <a:pPr marL="0" indent="0">
              <a:buNone/>
            </a:pPr>
            <a:endParaRPr lang="fi-FI" dirty="0">
              <a:solidFill>
                <a:srgbClr val="595959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rgbClr val="595959"/>
                </a:solidFill>
              </a:rPr>
              <a:t>B) Opettajan antamiin kuviin kotona kirjoitettu kuvakertomus perfektissä. Palautus viimeistään ma 18.5.</a:t>
            </a:r>
          </a:p>
        </p:txBody>
      </p:sp>
    </p:spTree>
    <p:extLst>
      <p:ext uri="{BB962C8B-B14F-4D97-AF65-F5344CB8AC3E}">
        <p14:creationId xmlns:p14="http://schemas.microsoft.com/office/powerpoint/2010/main" val="283204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5022" y="316089"/>
            <a:ext cx="10452544" cy="1042448"/>
          </a:xfrm>
        </p:spPr>
        <p:txBody>
          <a:bodyPr>
            <a:normAutofit fontScale="90000"/>
          </a:bodyPr>
          <a:lstStyle/>
          <a:p>
            <a:r>
              <a:rPr lang="fi-FI" sz="1800" dirty="0" smtClean="0"/>
              <a:t>Perfektin muodostaminen:</a:t>
            </a:r>
            <a:br>
              <a:rPr lang="fi-FI" sz="18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smtClean="0"/>
              <a:t>säännölliset ja epäsäännölliset verbit (</a:t>
            </a:r>
            <a:r>
              <a:rPr lang="fi-FI" sz="1800" dirty="0" err="1" smtClean="0"/>
              <a:t>epäsäännöLliset</a:t>
            </a:r>
            <a:r>
              <a:rPr lang="fi-FI" sz="1800" dirty="0" smtClean="0"/>
              <a:t> jakautuvat </a:t>
            </a:r>
            <a:r>
              <a:rPr lang="fi-FI" sz="1800" dirty="0" err="1" smtClean="0"/>
              <a:t>liikkumis</a:t>
            </a:r>
            <a:r>
              <a:rPr lang="fi-FI" sz="1800" dirty="0" smtClean="0"/>
              <a:t>- ja ”</a:t>
            </a:r>
            <a:r>
              <a:rPr lang="fi-FI" sz="1800" dirty="0" err="1" smtClean="0"/>
              <a:t>paikallaanpysymis”verbeihin</a:t>
            </a:r>
            <a:r>
              <a:rPr lang="fi-FI" sz="2200" dirty="0" smtClean="0"/>
              <a:t/>
            </a:r>
            <a:br>
              <a:rPr lang="fi-FI" sz="22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93422" y="1873955"/>
            <a:ext cx="4388475" cy="44092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 smtClean="0"/>
              <a:t>SÄÄNNÖLLISET VERBIT, KUTEN:</a:t>
            </a:r>
          </a:p>
          <a:p>
            <a:pPr marL="0" indent="0">
              <a:buNone/>
            </a:pPr>
            <a:r>
              <a:rPr lang="fi-FI" sz="1600" dirty="0" smtClean="0"/>
              <a:t>KOCHEN, SPIELEN, LACHEN, WEINEN, PUTZEN, MACHEN, KAUFEN, HÖREN…</a:t>
            </a:r>
            <a:br>
              <a:rPr lang="fi-FI" sz="1600" dirty="0" smtClean="0"/>
            </a:br>
            <a:r>
              <a:rPr lang="fi-FI" sz="1600" dirty="0" smtClean="0">
                <a:solidFill>
                  <a:srgbClr val="FF0000"/>
                </a:solidFill>
              </a:rPr>
              <a:t>apuverbi HABEN + GE-ETULIITE + kanta + T     Muista, että </a:t>
            </a:r>
            <a:r>
              <a:rPr lang="fi-FI" sz="1600" dirty="0" err="1" smtClean="0">
                <a:solidFill>
                  <a:srgbClr val="FF0000"/>
                </a:solidFill>
              </a:rPr>
              <a:t>haben</a:t>
            </a:r>
            <a:r>
              <a:rPr lang="fi-FI" sz="1600" dirty="0" smtClean="0">
                <a:solidFill>
                  <a:srgbClr val="FF0000"/>
                </a:solidFill>
              </a:rPr>
              <a:t>-verbi taipuu persoonamuodon (tekijän) mukaan!</a:t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smtClean="0">
                <a:solidFill>
                  <a:srgbClr val="FF0000"/>
                </a:solidFill>
              </a:rPr>
              <a:t/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err="1" smtClean="0">
                <a:solidFill>
                  <a:srgbClr val="0070C0"/>
                </a:solidFill>
              </a:rPr>
              <a:t>Ich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FF0000"/>
                </a:solidFill>
              </a:rPr>
              <a:t>habe</a:t>
            </a:r>
            <a:r>
              <a:rPr lang="fi-FI" sz="1600" u="sng" dirty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Klarinette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0070C0"/>
                </a:solidFill>
              </a:rPr>
              <a:t>ge</a:t>
            </a:r>
            <a:r>
              <a:rPr lang="fi-FI" sz="1600" dirty="0" err="1" smtClean="0">
                <a:solidFill>
                  <a:srgbClr val="0070C0"/>
                </a:solidFill>
              </a:rPr>
              <a:t>spiel</a:t>
            </a:r>
            <a:r>
              <a:rPr lang="fi-FI" sz="1600" u="sng" dirty="0" err="1" smtClean="0">
                <a:solidFill>
                  <a:srgbClr val="0070C0"/>
                </a:solidFill>
              </a:rPr>
              <a:t>t</a:t>
            </a:r>
            <a:r>
              <a:rPr lang="fi-FI" sz="1600" dirty="0" smtClean="0">
                <a:solidFill>
                  <a:srgbClr val="0070C0"/>
                </a:solidFill>
              </a:rPr>
              <a:t>. = Minä olen soittanut klarinettia./Minä soitin klarinettia.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rgbClr val="0070C0"/>
                </a:solidFill>
              </a:rPr>
              <a:t>Du </a:t>
            </a:r>
            <a:r>
              <a:rPr lang="fi-FI" sz="1600" dirty="0" err="1" smtClean="0">
                <a:solidFill>
                  <a:srgbClr val="FF0000"/>
                </a:solidFill>
              </a:rPr>
              <a:t>hast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dein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Zimmer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gut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0070C0"/>
                </a:solidFill>
              </a:rPr>
              <a:t>ge</a:t>
            </a:r>
            <a:r>
              <a:rPr lang="fi-FI" sz="1600" dirty="0" err="1" smtClean="0">
                <a:solidFill>
                  <a:srgbClr val="0070C0"/>
                </a:solidFill>
              </a:rPr>
              <a:t>putz</a:t>
            </a:r>
            <a:r>
              <a:rPr lang="fi-FI" sz="1600" u="sng" dirty="0" err="1" smtClean="0">
                <a:solidFill>
                  <a:srgbClr val="0070C0"/>
                </a:solidFill>
              </a:rPr>
              <a:t>t</a:t>
            </a:r>
            <a:r>
              <a:rPr lang="fi-FI" sz="1600" dirty="0" smtClean="0">
                <a:solidFill>
                  <a:srgbClr val="0070C0"/>
                </a:solidFill>
              </a:rPr>
              <a:t>. = Olet siivonnut huoneesi hyvin./Siivosit huoneesi hyvin.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70C0"/>
                </a:solidFill>
              </a:rPr>
              <a:t>Er</a:t>
            </a:r>
            <a:r>
              <a:rPr lang="fi-FI" sz="1600" dirty="0" smtClean="0">
                <a:solidFill>
                  <a:srgbClr val="0070C0"/>
                </a:solidFill>
              </a:rPr>
              <a:t>/</a:t>
            </a:r>
            <a:r>
              <a:rPr lang="fi-FI" sz="1600" dirty="0" err="1" smtClean="0">
                <a:solidFill>
                  <a:srgbClr val="0070C0"/>
                </a:solidFill>
              </a:rPr>
              <a:t>Sie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FF0000"/>
                </a:solidFill>
              </a:rPr>
              <a:t>hat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dirty="0" err="1" smtClean="0">
                <a:solidFill>
                  <a:srgbClr val="0070C0"/>
                </a:solidFill>
              </a:rPr>
              <a:t>Brei</a:t>
            </a:r>
            <a:r>
              <a:rPr lang="fi-FI" sz="1600" dirty="0" smtClean="0">
                <a:solidFill>
                  <a:srgbClr val="0070C0"/>
                </a:solidFill>
              </a:rPr>
              <a:t> </a:t>
            </a:r>
            <a:r>
              <a:rPr lang="fi-FI" sz="1600" u="sng" dirty="0" err="1" smtClean="0">
                <a:solidFill>
                  <a:srgbClr val="0070C0"/>
                </a:solidFill>
              </a:rPr>
              <a:t>ge</a:t>
            </a:r>
            <a:r>
              <a:rPr lang="fi-FI" sz="1600" dirty="0" err="1" smtClean="0">
                <a:solidFill>
                  <a:srgbClr val="0070C0"/>
                </a:solidFill>
              </a:rPr>
              <a:t>koch</a:t>
            </a:r>
            <a:r>
              <a:rPr lang="fi-FI" sz="1600" u="sng" dirty="0" err="1" smtClean="0">
                <a:solidFill>
                  <a:srgbClr val="0070C0"/>
                </a:solidFill>
              </a:rPr>
              <a:t>t</a:t>
            </a:r>
            <a:r>
              <a:rPr lang="fi-FI" sz="1600" dirty="0" smtClean="0">
                <a:solidFill>
                  <a:srgbClr val="0070C0"/>
                </a:solidFill>
              </a:rPr>
              <a:t>. = Hän on keittänyt puuroa./Hän keitti puuroa.</a:t>
            </a:r>
          </a:p>
          <a:p>
            <a:pPr marL="0" indent="0">
              <a:buNone/>
            </a:pPr>
            <a:endParaRPr lang="fi-FI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6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6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i-FI" sz="1600" u="sng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721532" y="1541417"/>
            <a:ext cx="5930537" cy="531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 smtClean="0"/>
              <a:t>EPÄSÄÄNNÖLLISET VERBIT on OPETELTAVA ULKOA (tekstikirjan tähtisivut)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rgbClr val="FF0000"/>
                </a:solidFill>
              </a:rPr>
              <a:t>LIIKKUMISVERBEISSÄ APUVERBINÄ OLLA-VERBI (SEIN)</a:t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err="1" smtClean="0">
                <a:solidFill>
                  <a:srgbClr val="00B050"/>
                </a:solidFill>
              </a:rPr>
              <a:t>Ich</a:t>
            </a:r>
            <a:r>
              <a:rPr lang="fi-FI" sz="1600" dirty="0" smtClean="0">
                <a:solidFill>
                  <a:srgbClr val="00B050"/>
                </a:solidFill>
              </a:rPr>
              <a:t> bin </a:t>
            </a:r>
            <a:r>
              <a:rPr lang="fi-FI" sz="1600" dirty="0" err="1" smtClean="0">
                <a:solidFill>
                  <a:srgbClr val="00B050"/>
                </a:solidFill>
              </a:rPr>
              <a:t>mit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dem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Zug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nach</a:t>
            </a:r>
            <a:r>
              <a:rPr lang="fi-FI" sz="1600" dirty="0" smtClean="0">
                <a:solidFill>
                  <a:srgbClr val="00B050"/>
                </a:solidFill>
              </a:rPr>
              <a:t> Rovaniemi </a:t>
            </a:r>
            <a:r>
              <a:rPr lang="fi-FI" sz="1600" dirty="0" err="1" smtClean="0">
                <a:solidFill>
                  <a:srgbClr val="00B050"/>
                </a:solidFill>
              </a:rPr>
              <a:t>gefahren</a:t>
            </a:r>
            <a:r>
              <a:rPr lang="fi-FI" sz="1600" dirty="0" smtClean="0">
                <a:solidFill>
                  <a:srgbClr val="00B050"/>
                </a:solidFill>
              </a:rPr>
              <a:t>. = Olen matkustanut junalla Rovaniemelle./ Matkustin junalla Rovaniemelle.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Bist</a:t>
            </a:r>
            <a:r>
              <a:rPr lang="fi-FI" sz="1600" dirty="0" smtClean="0">
                <a:solidFill>
                  <a:srgbClr val="00B050"/>
                </a:solidFill>
              </a:rPr>
              <a:t> du </a:t>
            </a:r>
            <a:r>
              <a:rPr lang="fi-FI" sz="1600" dirty="0" err="1" smtClean="0">
                <a:solidFill>
                  <a:srgbClr val="00B050"/>
                </a:solidFill>
              </a:rPr>
              <a:t>vom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Fünfmeterbrett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gesprungen</a:t>
            </a:r>
            <a:r>
              <a:rPr lang="fi-FI" sz="1600" dirty="0" smtClean="0">
                <a:solidFill>
                  <a:srgbClr val="00B050"/>
                </a:solidFill>
              </a:rPr>
              <a:t>? = Oletko hypännyt viidestä metristä?/Hyppäsitkö viidestä metristä? 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Er</a:t>
            </a:r>
            <a:r>
              <a:rPr lang="fi-FI" sz="1600" dirty="0" smtClean="0">
                <a:solidFill>
                  <a:srgbClr val="00B050"/>
                </a:solidFill>
              </a:rPr>
              <a:t>/</a:t>
            </a:r>
            <a:r>
              <a:rPr lang="fi-FI" sz="1600" dirty="0" err="1" smtClean="0">
                <a:solidFill>
                  <a:srgbClr val="00B050"/>
                </a:solidFill>
              </a:rPr>
              <a:t>Sie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ist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gestern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nach</a:t>
            </a:r>
            <a:r>
              <a:rPr lang="fi-FI" sz="1600" dirty="0" smtClean="0">
                <a:solidFill>
                  <a:srgbClr val="00B050"/>
                </a:solidFill>
              </a:rPr>
              <a:t> Deutschland </a:t>
            </a:r>
            <a:r>
              <a:rPr lang="fi-FI" sz="1600" dirty="0" err="1" smtClean="0">
                <a:solidFill>
                  <a:srgbClr val="00B050"/>
                </a:solidFill>
              </a:rPr>
              <a:t>geflogen</a:t>
            </a:r>
            <a:r>
              <a:rPr lang="fi-FI" sz="1600" dirty="0" smtClean="0">
                <a:solidFill>
                  <a:srgbClr val="00B050"/>
                </a:solidFill>
              </a:rPr>
              <a:t>. = Hän lensi eilen Saksaan. (Hän on eilen lentänyt Saksaan.)</a:t>
            </a:r>
            <a:endParaRPr lang="fi-FI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600" dirty="0" smtClean="0">
                <a:solidFill>
                  <a:srgbClr val="FF0000"/>
                </a:solidFill>
              </a:rPr>
              <a:t>MUISSA VERBEISSÄ APUVERBINÄ HABEN-VERBI</a:t>
            </a:r>
            <a:br>
              <a:rPr lang="fi-FI" sz="1600" dirty="0" smtClean="0">
                <a:solidFill>
                  <a:srgbClr val="FF0000"/>
                </a:solidFill>
              </a:rPr>
            </a:br>
            <a:r>
              <a:rPr lang="fi-FI" sz="1600" dirty="0" err="1" smtClean="0">
                <a:solidFill>
                  <a:srgbClr val="00B050"/>
                </a:solidFill>
              </a:rPr>
              <a:t>Wir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haben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das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Buch</a:t>
            </a:r>
            <a:r>
              <a:rPr lang="fi-FI" sz="1600" dirty="0" smtClean="0">
                <a:solidFill>
                  <a:srgbClr val="00B050"/>
                </a:solidFill>
              </a:rPr>
              <a:t> in </a:t>
            </a:r>
            <a:r>
              <a:rPr lang="fi-FI" sz="1600" dirty="0" err="1" smtClean="0">
                <a:solidFill>
                  <a:srgbClr val="00B050"/>
                </a:solidFill>
              </a:rPr>
              <a:t>zwei</a:t>
            </a:r>
            <a:r>
              <a:rPr lang="fi-FI" sz="1600" dirty="0" smtClean="0">
                <a:solidFill>
                  <a:srgbClr val="00B050"/>
                </a:solidFill>
              </a:rPr>
              <a:t> Tagen </a:t>
            </a:r>
            <a:r>
              <a:rPr lang="fi-FI" sz="1600" dirty="0" err="1" smtClean="0">
                <a:solidFill>
                  <a:srgbClr val="00B050"/>
                </a:solidFill>
              </a:rPr>
              <a:t>gelesen</a:t>
            </a:r>
            <a:r>
              <a:rPr lang="fi-FI" sz="1600" dirty="0" smtClean="0">
                <a:solidFill>
                  <a:srgbClr val="00B050"/>
                </a:solidFill>
              </a:rPr>
              <a:t>. = Luimme (sen) kirjan kahdessa päivässä.</a:t>
            </a: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Habt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ihr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unsere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Lehrerin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gesehen</a:t>
            </a:r>
            <a:r>
              <a:rPr lang="fi-FI" sz="1600" dirty="0" smtClean="0">
                <a:solidFill>
                  <a:srgbClr val="00B050"/>
                </a:solidFill>
              </a:rPr>
              <a:t>? = Oletteko nähneet opettajaamme?</a:t>
            </a:r>
            <a:endParaRPr lang="fi-FI" sz="1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i-FI" sz="1600" dirty="0" err="1" smtClean="0">
                <a:solidFill>
                  <a:srgbClr val="00B050"/>
                </a:solidFill>
              </a:rPr>
              <a:t>Sie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haben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die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Lösung</a:t>
            </a:r>
            <a:r>
              <a:rPr lang="fi-FI" sz="1600" dirty="0" smtClean="0">
                <a:solidFill>
                  <a:srgbClr val="00B050"/>
                </a:solidFill>
              </a:rPr>
              <a:t> </a:t>
            </a:r>
            <a:r>
              <a:rPr lang="fi-FI" sz="1600" dirty="0" err="1" smtClean="0">
                <a:solidFill>
                  <a:srgbClr val="00B050"/>
                </a:solidFill>
              </a:rPr>
              <a:t>gefunden</a:t>
            </a:r>
            <a:r>
              <a:rPr lang="fi-FI" sz="1600" dirty="0" smtClean="0">
                <a:solidFill>
                  <a:srgbClr val="00B050"/>
                </a:solidFill>
              </a:rPr>
              <a:t>. = He ovat löytäneet ratkaisun./He löysivät ratkaisun.</a:t>
            </a:r>
          </a:p>
          <a:p>
            <a:pPr marL="0" indent="0">
              <a:buNone/>
            </a:pPr>
            <a:endParaRPr lang="fi-FI" sz="1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i-FI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600" dirty="0" smtClean="0"/>
              <a:t/>
            </a:r>
            <a:br>
              <a:rPr lang="fi-FI" sz="1600" dirty="0" smtClean="0"/>
            </a:b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/>
            </a:r>
            <a:br>
              <a:rPr lang="fi-FI" sz="1600" dirty="0" smtClean="0"/>
            </a:br>
            <a:r>
              <a:rPr lang="fi-FI" sz="1600" dirty="0" smtClean="0"/>
              <a:t/>
            </a:r>
            <a:br>
              <a:rPr lang="fi-FI" sz="1600" dirty="0" smtClean="0"/>
            </a:b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037301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ER-, BE- ja </a:t>
            </a:r>
            <a:r>
              <a:rPr lang="fi-FI" dirty="0" err="1" smtClean="0"/>
              <a:t>Ver</a:t>
            </a:r>
            <a:r>
              <a:rPr lang="fi-FI" dirty="0" smtClean="0"/>
              <a:t>-alkuiset ja –</a:t>
            </a:r>
            <a:r>
              <a:rPr lang="fi-FI" dirty="0" err="1" smtClean="0"/>
              <a:t>ieren</a:t>
            </a:r>
            <a:r>
              <a:rPr lang="fi-FI" dirty="0" smtClean="0"/>
              <a:t>-loppuiset verbit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2381955"/>
            <a:ext cx="10178322" cy="431235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Muutama saksan verbi alkaa </a:t>
            </a:r>
            <a:r>
              <a:rPr lang="fi-FI" dirty="0" err="1" smtClean="0"/>
              <a:t>er</a:t>
            </a:r>
            <a:r>
              <a:rPr lang="fi-FI" dirty="0" smtClean="0"/>
              <a:t>-, </a:t>
            </a:r>
            <a:r>
              <a:rPr lang="fi-FI" dirty="0" err="1" smtClean="0"/>
              <a:t>be</a:t>
            </a:r>
            <a:r>
              <a:rPr lang="fi-FI" dirty="0" smtClean="0"/>
              <a:t>- tai </a:t>
            </a:r>
            <a:r>
              <a:rPr lang="fi-FI" dirty="0" err="1" smtClean="0"/>
              <a:t>ver</a:t>
            </a:r>
            <a:r>
              <a:rPr lang="fi-FI" dirty="0" smtClean="0"/>
              <a:t>-etuliitteellä. Näiden verbien perfektimuotoon ei lisätä </a:t>
            </a:r>
            <a:r>
              <a:rPr lang="fi-FI" dirty="0" err="1" smtClean="0"/>
              <a:t>ge</a:t>
            </a:r>
            <a:r>
              <a:rPr lang="fi-FI" dirty="0" smtClean="0"/>
              <a:t>-alkutavua! Näitä mielenkiintoisia verbejä ovat esim. </a:t>
            </a:r>
            <a:r>
              <a:rPr lang="fi-FI" dirty="0" err="1" smtClean="0"/>
              <a:t>erlauben</a:t>
            </a:r>
            <a:r>
              <a:rPr lang="fi-FI" dirty="0" smtClean="0"/>
              <a:t> = antaa lupa,  </a:t>
            </a:r>
            <a:r>
              <a:rPr lang="fi-FI" dirty="0" err="1" smtClean="0"/>
              <a:t>bestehen</a:t>
            </a:r>
            <a:r>
              <a:rPr lang="fi-FI" dirty="0" smtClean="0"/>
              <a:t> = päästä läpi esim. kokeesta , </a:t>
            </a:r>
            <a:r>
              <a:rPr lang="fi-FI" dirty="0" err="1" smtClean="0"/>
              <a:t>verstehen</a:t>
            </a:r>
            <a:r>
              <a:rPr lang="fi-FI" dirty="0" smtClean="0"/>
              <a:t> = ymmärtää,  </a:t>
            </a:r>
            <a:r>
              <a:rPr lang="fi-FI" dirty="0" err="1" smtClean="0"/>
              <a:t>erzählen</a:t>
            </a:r>
            <a:r>
              <a:rPr lang="fi-FI" dirty="0" smtClean="0"/>
              <a:t> = kertoa,  </a:t>
            </a:r>
            <a:r>
              <a:rPr lang="fi-FI" dirty="0" err="1" smtClean="0"/>
              <a:t>erklären</a:t>
            </a:r>
            <a:r>
              <a:rPr lang="fi-FI" dirty="0" smtClean="0"/>
              <a:t> = selittää,  </a:t>
            </a:r>
            <a:r>
              <a:rPr lang="fi-FI" dirty="0" err="1" smtClean="0"/>
              <a:t>jonglieren</a:t>
            </a:r>
            <a:r>
              <a:rPr lang="fi-FI" dirty="0" smtClean="0"/>
              <a:t> =</a:t>
            </a:r>
            <a:r>
              <a:rPr lang="fi-FI" dirty="0" err="1" smtClean="0"/>
              <a:t>jonglöörata</a:t>
            </a:r>
            <a:r>
              <a:rPr lang="fi-FI" dirty="0" smtClean="0"/>
              <a:t>, </a:t>
            </a:r>
            <a:r>
              <a:rPr lang="fi-FI" dirty="0" err="1" smtClean="0"/>
              <a:t>manipulieren</a:t>
            </a:r>
            <a:r>
              <a:rPr lang="fi-FI" dirty="0" smtClean="0"/>
              <a:t> = manipuloida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Tässä vaiheessa riittää, jos opiskelet sanat  VERSTEHEN ja ERZÄHLEN.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habe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/>
              <a:t>alles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50"/>
                </a:solidFill>
              </a:rPr>
              <a:t>ver</a:t>
            </a:r>
            <a:r>
              <a:rPr lang="fi-FI" dirty="0" err="1" smtClean="0"/>
              <a:t>standen</a:t>
            </a:r>
            <a:r>
              <a:rPr lang="fi-FI" dirty="0" smtClean="0"/>
              <a:t>. = En ole ymmärtänyt kaikkea./En ymmärtänyt kaikkea.</a:t>
            </a:r>
          </a:p>
          <a:p>
            <a:pPr marL="0" indent="0">
              <a:buNone/>
            </a:pPr>
            <a:r>
              <a:rPr lang="fi-FI" dirty="0" err="1" smtClean="0"/>
              <a:t>Unser</a:t>
            </a:r>
            <a:r>
              <a:rPr lang="fi-FI" dirty="0" smtClean="0"/>
              <a:t> </a:t>
            </a:r>
            <a:r>
              <a:rPr lang="fi-FI" dirty="0" err="1" smtClean="0"/>
              <a:t>Opa</a:t>
            </a:r>
            <a:r>
              <a:rPr lang="fi-FI" dirty="0" smtClean="0"/>
              <a:t> </a:t>
            </a:r>
            <a:r>
              <a:rPr lang="fi-FI" dirty="0" err="1" smtClean="0"/>
              <a:t>hat</a:t>
            </a:r>
            <a:r>
              <a:rPr lang="fi-FI" dirty="0" smtClean="0"/>
              <a:t> eine </a:t>
            </a:r>
            <a:r>
              <a:rPr lang="fi-FI" dirty="0" err="1" smtClean="0"/>
              <a:t>spannende</a:t>
            </a:r>
            <a:r>
              <a:rPr lang="fi-FI" dirty="0" smtClean="0"/>
              <a:t> </a:t>
            </a:r>
            <a:r>
              <a:rPr lang="fi-FI" dirty="0" err="1" smtClean="0"/>
              <a:t>Geschichte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50"/>
                </a:solidFill>
              </a:rPr>
              <a:t>er</a:t>
            </a:r>
            <a:r>
              <a:rPr lang="fi-FI" dirty="0" err="1" smtClean="0"/>
              <a:t>zählt</a:t>
            </a:r>
            <a:r>
              <a:rPr lang="fi-FI" dirty="0" smtClean="0"/>
              <a:t>. = Isoisä kertoi jännittävän tarinan.</a:t>
            </a:r>
          </a:p>
          <a:p>
            <a:pPr marL="0" indent="0">
              <a:buNone/>
            </a:pPr>
            <a:r>
              <a:rPr lang="fi-FI" dirty="0" err="1" smtClean="0"/>
              <a:t>Ich</a:t>
            </a:r>
            <a:r>
              <a:rPr lang="fi-FI" dirty="0" smtClean="0"/>
              <a:t> </a:t>
            </a:r>
            <a:r>
              <a:rPr lang="fi-FI" dirty="0" err="1" smtClean="0"/>
              <a:t>habe</a:t>
            </a:r>
            <a:r>
              <a:rPr lang="fi-FI" dirty="0" smtClean="0"/>
              <a:t> es </a:t>
            </a:r>
            <a:r>
              <a:rPr lang="fi-FI" dirty="0" err="1" smtClean="0"/>
              <a:t>euch</a:t>
            </a:r>
            <a:r>
              <a:rPr lang="fi-FI" dirty="0" smtClean="0"/>
              <a:t> </a:t>
            </a:r>
            <a:r>
              <a:rPr lang="fi-FI" dirty="0" err="1" smtClean="0"/>
              <a:t>nicht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rgbClr val="00B050"/>
                </a:solidFill>
              </a:rPr>
              <a:t>er</a:t>
            </a:r>
            <a:r>
              <a:rPr lang="fi-FI" dirty="0" err="1" smtClean="0"/>
              <a:t>laubt</a:t>
            </a:r>
            <a:r>
              <a:rPr lang="fi-FI" dirty="0" smtClean="0"/>
              <a:t>. = En ole antanut teille siihen lupaa./En antanut teille siihen lupaa.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006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9D911-CAA5-45B6-B98B-DB8513F9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Urakkahommia </a:t>
            </a:r>
            <a:r>
              <a:rPr lang="fi-FI" dirty="0" smtClean="0"/>
              <a:t>parin</a:t>
            </a:r>
            <a:r>
              <a:rPr lang="fi-FI" dirty="0"/>
              <a:t> </a:t>
            </a:r>
            <a:r>
              <a:rPr lang="fi-FI" dirty="0" smtClean="0"/>
              <a:t>kanssa/yksin etänä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C473B2-BAE0-428A-B04D-059CD8EA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Kuuntele kirjan kappaleet </a:t>
            </a:r>
            <a:r>
              <a:rPr lang="fi-FI" dirty="0" smtClean="0"/>
              <a:t>10-15. (Kaksi kappaletta/viikko)</a:t>
            </a:r>
            <a:endParaRPr lang="fi-FI" dirty="0"/>
          </a:p>
          <a:p>
            <a:r>
              <a:rPr lang="fi-FI" dirty="0"/>
              <a:t>Suomenna yksi näistä kappaleista </a:t>
            </a:r>
            <a:r>
              <a:rPr lang="fi-FI" dirty="0" smtClean="0"/>
              <a:t>vihkoon.</a:t>
            </a:r>
            <a:endParaRPr lang="fi-FI" dirty="0"/>
          </a:p>
          <a:p>
            <a:r>
              <a:rPr lang="fi-FI" dirty="0"/>
              <a:t>Tee kuvasanakirja eläimistä (10 eläintä) ja puista &amp; marjoista (3 puuta ja 5 marjaa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/>
              <a:t>Tee kappaleisiin 10-13 </a:t>
            </a:r>
            <a:r>
              <a:rPr lang="fi-FI" dirty="0" smtClean="0"/>
              <a:t>työvihkotehtävät. Saat vastaukset myöhemmin Lempoisten </a:t>
            </a:r>
            <a:r>
              <a:rPr lang="fi-FI" dirty="0" err="1" smtClean="0"/>
              <a:t>PedaNetissä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Tee sähköisiä </a:t>
            </a:r>
            <a:r>
              <a:rPr lang="fi-FI" dirty="0" smtClean="0"/>
              <a:t>tehtäviä (</a:t>
            </a:r>
            <a:r>
              <a:rPr lang="fi-FI" dirty="0" err="1" smtClean="0"/>
              <a:t>So</a:t>
            </a:r>
            <a:r>
              <a:rPr lang="fi-FI" dirty="0" smtClean="0"/>
              <a:t> </a:t>
            </a:r>
            <a:r>
              <a:rPr lang="fi-FI" dirty="0" err="1" smtClean="0"/>
              <a:t>ein</a:t>
            </a:r>
            <a:r>
              <a:rPr lang="fi-FI" dirty="0" smtClean="0"/>
              <a:t> </a:t>
            </a:r>
            <a:r>
              <a:rPr lang="fi-FI" dirty="0" err="1" smtClean="0"/>
              <a:t>Zufall</a:t>
            </a:r>
            <a:r>
              <a:rPr lang="fi-FI" dirty="0" smtClean="0"/>
              <a:t> 2, </a:t>
            </a:r>
            <a:r>
              <a:rPr lang="fi-FI" dirty="0" err="1" smtClean="0"/>
              <a:t>PedaNet</a:t>
            </a:r>
            <a:r>
              <a:rPr lang="fi-FI" dirty="0" smtClean="0"/>
              <a:t>)</a:t>
            </a:r>
            <a:r>
              <a:rPr lang="fi-FI" dirty="0"/>
              <a:t> kappaleisiin 10-15 (15-20 min/kappale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 smtClean="0"/>
              <a:t>Saat </a:t>
            </a:r>
            <a:r>
              <a:rPr lang="fi-FI" dirty="0"/>
              <a:t>opettajalta </a:t>
            </a:r>
            <a:r>
              <a:rPr lang="fi-FI" dirty="0" smtClean="0"/>
              <a:t>lisää perfektiharjoituksia sähköisesti </a:t>
            </a:r>
            <a:r>
              <a:rPr lang="fi-FI" dirty="0"/>
              <a:t>urakan edetessä.</a:t>
            </a:r>
          </a:p>
        </p:txBody>
      </p:sp>
    </p:spTree>
    <p:extLst>
      <p:ext uri="{BB962C8B-B14F-4D97-AF65-F5344CB8AC3E}">
        <p14:creationId xmlns:p14="http://schemas.microsoft.com/office/powerpoint/2010/main" val="108722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207353" y="303765"/>
            <a:ext cx="10367620" cy="535531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dirty="0">
                <a:solidFill>
                  <a:srgbClr val="00B050"/>
                </a:solidFill>
              </a:rPr>
              <a:t>LUE PARISI </a:t>
            </a:r>
            <a:r>
              <a:rPr lang="fi-FI" dirty="0" smtClean="0">
                <a:solidFill>
                  <a:srgbClr val="00B050"/>
                </a:solidFill>
              </a:rPr>
              <a:t>KANSSA TAI ITSENÄISESTI </a:t>
            </a:r>
            <a:r>
              <a:rPr lang="fi-FI" dirty="0">
                <a:solidFill>
                  <a:srgbClr val="00B050"/>
                </a:solidFill>
              </a:rPr>
              <a:t>SEURAAVAT LAUSEET SAKSAKSI JA KÄÄNNÄ SUOMEKSI IMPERFEKTIT JA PERFEKTIT</a:t>
            </a:r>
            <a:r>
              <a:rPr lang="fi-FI" dirty="0" smtClean="0">
                <a:solidFill>
                  <a:srgbClr val="00B050"/>
                </a:solidFill>
              </a:rPr>
              <a:t>! </a:t>
            </a:r>
            <a:r>
              <a:rPr lang="fi-FI" dirty="0" err="1">
                <a:solidFill>
                  <a:srgbClr val="00B050"/>
                </a:solidFill>
              </a:rPr>
              <a:t>i</a:t>
            </a:r>
            <a:r>
              <a:rPr lang="fi-FI" dirty="0" err="1" smtClean="0">
                <a:solidFill>
                  <a:srgbClr val="00B050"/>
                </a:solidFill>
              </a:rPr>
              <a:t>ch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  <a:r>
              <a:rPr lang="fi-FI" dirty="0" err="1" smtClean="0">
                <a:solidFill>
                  <a:srgbClr val="00B050"/>
                </a:solidFill>
              </a:rPr>
              <a:t>war</a:t>
            </a:r>
            <a:r>
              <a:rPr lang="fi-FI" dirty="0" smtClean="0">
                <a:solidFill>
                  <a:srgbClr val="00B050"/>
                </a:solidFill>
              </a:rPr>
              <a:t> = minä olin,  du </a:t>
            </a:r>
            <a:r>
              <a:rPr lang="fi-FI" dirty="0" err="1" smtClean="0">
                <a:solidFill>
                  <a:srgbClr val="00B050"/>
                </a:solidFill>
              </a:rPr>
              <a:t>warst</a:t>
            </a:r>
            <a:r>
              <a:rPr lang="fi-FI" dirty="0" smtClean="0">
                <a:solidFill>
                  <a:srgbClr val="00B050"/>
                </a:solidFill>
              </a:rPr>
              <a:t> =sinä olit, </a:t>
            </a:r>
            <a:r>
              <a:rPr lang="fi-FI" dirty="0" err="1" smtClean="0">
                <a:solidFill>
                  <a:srgbClr val="00B050"/>
                </a:solidFill>
              </a:rPr>
              <a:t>er</a:t>
            </a:r>
            <a:r>
              <a:rPr lang="fi-FI" dirty="0" smtClean="0">
                <a:solidFill>
                  <a:srgbClr val="00B050"/>
                </a:solidFill>
              </a:rPr>
              <a:t>/</a:t>
            </a:r>
            <a:r>
              <a:rPr lang="fi-FI" dirty="0" err="1">
                <a:solidFill>
                  <a:srgbClr val="00B050"/>
                </a:solidFill>
              </a:rPr>
              <a:t>s</a:t>
            </a:r>
            <a:r>
              <a:rPr lang="fi-FI" dirty="0" err="1" smtClean="0">
                <a:solidFill>
                  <a:srgbClr val="00B050"/>
                </a:solidFill>
              </a:rPr>
              <a:t>ie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  <a:r>
              <a:rPr lang="fi-FI" dirty="0" err="1" smtClean="0">
                <a:solidFill>
                  <a:srgbClr val="00B050"/>
                </a:solidFill>
              </a:rPr>
              <a:t>war</a:t>
            </a:r>
            <a:r>
              <a:rPr lang="fi-FI" dirty="0" smtClean="0">
                <a:solidFill>
                  <a:srgbClr val="00B050"/>
                </a:solidFill>
              </a:rPr>
              <a:t> = hän oli, </a:t>
            </a:r>
            <a:r>
              <a:rPr lang="fi-FI" dirty="0" err="1" smtClean="0">
                <a:solidFill>
                  <a:srgbClr val="00B050"/>
                </a:solidFill>
              </a:rPr>
              <a:t>wir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  <a:r>
              <a:rPr lang="fi-FI" dirty="0" err="1" smtClean="0">
                <a:solidFill>
                  <a:srgbClr val="00B050"/>
                </a:solidFill>
              </a:rPr>
              <a:t>waren</a:t>
            </a:r>
            <a:r>
              <a:rPr lang="fi-FI" dirty="0" smtClean="0">
                <a:solidFill>
                  <a:srgbClr val="00B050"/>
                </a:solidFill>
              </a:rPr>
              <a:t> = me olimme jne.</a:t>
            </a:r>
            <a:endParaRPr lang="fi-FI" dirty="0">
              <a:solidFill>
                <a:srgbClr val="00B050"/>
              </a:solidFill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Am </a:t>
            </a:r>
            <a:r>
              <a:rPr lang="fi-FI" dirty="0" err="1"/>
              <a:t>Freitag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waren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 err="1"/>
              <a:t>wir</a:t>
            </a:r>
            <a:r>
              <a:rPr lang="fi-FI" dirty="0"/>
              <a:t> in Helsinki.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>
                <a:solidFill>
                  <a:srgbClr val="FF0000"/>
                </a:solidFill>
              </a:rPr>
              <a:t>sind</a:t>
            </a:r>
            <a:r>
              <a:rPr lang="fi-FI" dirty="0">
                <a:solidFill>
                  <a:srgbClr val="FF0000"/>
                </a:solidFill>
              </a:rPr>
              <a:t> </a:t>
            </a:r>
            <a:r>
              <a:rPr lang="fi-FI" dirty="0" err="1"/>
              <a:t>nach</a:t>
            </a:r>
            <a:r>
              <a:rPr lang="fi-FI" dirty="0"/>
              <a:t> Helsinki </a:t>
            </a:r>
            <a:r>
              <a:rPr lang="fi-FI" dirty="0" err="1"/>
              <a:t>mit</a:t>
            </a:r>
            <a:r>
              <a:rPr lang="fi-FI" dirty="0"/>
              <a:t> </a:t>
            </a:r>
            <a:r>
              <a:rPr lang="fi-FI" dirty="0" err="1"/>
              <a:t>dem</a:t>
            </a:r>
            <a:r>
              <a:rPr lang="fi-FI" dirty="0"/>
              <a:t> </a:t>
            </a:r>
            <a:r>
              <a:rPr lang="fi-FI" dirty="0" err="1"/>
              <a:t>Zug</a:t>
            </a:r>
            <a:r>
              <a:rPr lang="fi-FI" dirty="0"/>
              <a:t> </a:t>
            </a:r>
            <a:r>
              <a:rPr lang="fi-FI" dirty="0" err="1"/>
              <a:t>gefahren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 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dirty="0" err="1"/>
              <a:t>Stadtbibliothek</a:t>
            </a:r>
            <a:r>
              <a:rPr lang="fi-FI" dirty="0"/>
              <a:t> </a:t>
            </a:r>
            <a:r>
              <a:rPr lang="fi-FI" dirty="0" err="1" smtClean="0"/>
              <a:t>und</a:t>
            </a:r>
            <a:r>
              <a:rPr lang="fi-FI" dirty="0" smtClean="0"/>
              <a:t> </a:t>
            </a:r>
            <a:r>
              <a:rPr lang="fi-FI" dirty="0" err="1" smtClean="0"/>
              <a:t>das</a:t>
            </a:r>
            <a:r>
              <a:rPr lang="fi-FI" dirty="0" smtClean="0"/>
              <a:t> </a:t>
            </a:r>
            <a:r>
              <a:rPr lang="fi-FI" dirty="0" err="1" smtClean="0"/>
              <a:t>Kunstmuseum</a:t>
            </a:r>
            <a:r>
              <a:rPr lang="fi-FI" smtClean="0"/>
              <a:t> ”Ateneum”</a:t>
            </a:r>
            <a:r>
              <a:rPr lang="fi-FI" dirty="0"/>
              <a:t> </a:t>
            </a:r>
            <a:r>
              <a:rPr lang="fi-FI" dirty="0" err="1">
                <a:solidFill>
                  <a:srgbClr val="7030A0"/>
                </a:solidFill>
              </a:rPr>
              <a:t>be</a:t>
            </a:r>
            <a:r>
              <a:rPr lang="fi-FI" dirty="0" err="1"/>
              <a:t>sucht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 </a:t>
            </a:r>
            <a:r>
              <a:rPr lang="fi-FI" dirty="0" err="1"/>
              <a:t>unterwegs</a:t>
            </a:r>
            <a:r>
              <a:rPr lang="fi-FI" dirty="0"/>
              <a:t> </a:t>
            </a:r>
            <a:r>
              <a:rPr lang="fi-FI" dirty="0" err="1"/>
              <a:t>viele</a:t>
            </a:r>
            <a:r>
              <a:rPr lang="fi-FI" dirty="0"/>
              <a:t> </a:t>
            </a:r>
            <a:r>
              <a:rPr lang="fi-FI" dirty="0" err="1"/>
              <a:t>Sprachen</a:t>
            </a:r>
            <a:r>
              <a:rPr lang="fi-FI" dirty="0"/>
              <a:t> </a:t>
            </a:r>
            <a:r>
              <a:rPr lang="fi-FI" dirty="0" err="1"/>
              <a:t>gehört</a:t>
            </a:r>
            <a:r>
              <a:rPr lang="fi-FI" dirty="0"/>
              <a:t>: </a:t>
            </a:r>
            <a:r>
              <a:rPr lang="fi-FI" dirty="0" err="1"/>
              <a:t>Englisch</a:t>
            </a:r>
            <a:r>
              <a:rPr lang="fi-FI" dirty="0"/>
              <a:t>, </a:t>
            </a:r>
            <a:r>
              <a:rPr lang="fi-FI" dirty="0" err="1"/>
              <a:t>Schwedisch</a:t>
            </a:r>
            <a:r>
              <a:rPr lang="fi-FI" dirty="0"/>
              <a:t>, Deutsch, </a:t>
            </a:r>
            <a:r>
              <a:rPr lang="fi-FI" dirty="0" err="1"/>
              <a:t>Russisch</a:t>
            </a:r>
            <a:r>
              <a:rPr lang="fi-FI" dirty="0"/>
              <a:t> </a:t>
            </a:r>
            <a:r>
              <a:rPr lang="fi-FI" dirty="0" err="1"/>
              <a:t>und</a:t>
            </a:r>
            <a:r>
              <a:rPr lang="fi-FI" dirty="0"/>
              <a:t> </a:t>
            </a:r>
            <a:r>
              <a:rPr lang="fi-FI" dirty="0" err="1"/>
              <a:t>Japanisch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 </a:t>
            </a:r>
            <a:r>
              <a:rPr lang="fi-FI" dirty="0" err="1"/>
              <a:t>auch</a:t>
            </a:r>
            <a:r>
              <a:rPr lang="fi-FI" dirty="0"/>
              <a:t> </a:t>
            </a:r>
            <a:r>
              <a:rPr lang="fi-FI" dirty="0" err="1"/>
              <a:t>einen</a:t>
            </a:r>
            <a:r>
              <a:rPr lang="fi-FI" dirty="0"/>
              <a:t> </a:t>
            </a:r>
            <a:r>
              <a:rPr lang="fi-FI" dirty="0" err="1"/>
              <a:t>Clown</a:t>
            </a:r>
            <a:r>
              <a:rPr lang="fi-FI" dirty="0"/>
              <a:t> </a:t>
            </a:r>
            <a:r>
              <a:rPr lang="fi-FI" dirty="0" err="1"/>
              <a:t>auf</a:t>
            </a:r>
            <a:r>
              <a:rPr lang="fi-FI" dirty="0"/>
              <a:t>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Strasse</a:t>
            </a:r>
            <a:r>
              <a:rPr lang="fi-FI" dirty="0"/>
              <a:t> </a:t>
            </a:r>
            <a:r>
              <a:rPr lang="fi-FI" dirty="0" err="1"/>
              <a:t>gesehen</a:t>
            </a:r>
            <a:r>
              <a:rPr lang="fi-FI" dirty="0"/>
              <a:t>. </a:t>
            </a:r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dirty="0" err="1"/>
              <a:t>Clown</a:t>
            </a:r>
            <a:r>
              <a:rPr lang="fi-FI" dirty="0"/>
              <a:t> </a:t>
            </a:r>
            <a:r>
              <a:rPr lang="fi-FI" dirty="0" err="1"/>
              <a:t>hat</a:t>
            </a:r>
            <a:r>
              <a:rPr lang="fi-FI" dirty="0"/>
              <a:t> </a:t>
            </a:r>
            <a:r>
              <a:rPr lang="fi-FI" dirty="0" err="1"/>
              <a:t>jongl</a:t>
            </a:r>
            <a:r>
              <a:rPr lang="fi-FI" dirty="0" err="1">
                <a:solidFill>
                  <a:srgbClr val="00B0F0"/>
                </a:solidFill>
              </a:rPr>
              <a:t>iert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dirty="0" err="1"/>
              <a:t>und</a:t>
            </a:r>
            <a:r>
              <a:rPr lang="fi-FI" dirty="0"/>
              <a:t> </a:t>
            </a:r>
            <a:r>
              <a:rPr lang="fi-FI" dirty="0" err="1"/>
              <a:t>Witze</a:t>
            </a:r>
            <a:r>
              <a:rPr lang="fi-FI" dirty="0">
                <a:solidFill>
                  <a:srgbClr val="00B0F0"/>
                </a:solidFill>
              </a:rPr>
              <a:t> </a:t>
            </a:r>
            <a:r>
              <a:rPr lang="fi-FI" dirty="0" err="1">
                <a:solidFill>
                  <a:srgbClr val="00B0F0"/>
                </a:solidFill>
              </a:rPr>
              <a:t>er</a:t>
            </a:r>
            <a:r>
              <a:rPr lang="fi-FI" dirty="0" err="1"/>
              <a:t>zählt</a:t>
            </a:r>
            <a:r>
              <a:rPr lang="fi-FI" dirty="0"/>
              <a:t>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Beim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Mittagessen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haben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viel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gelacht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das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Essen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super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geschmeckt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Nach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dem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Essen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sind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dem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"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Wasserbus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"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auf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die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Insel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Suomenlinna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gefahren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wunderschön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dort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Die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Sonne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geschienen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haben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sogar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im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Meer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gebadet</a:t>
            </a: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6662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780477C-0ABE-40C9-B569-C685ADE56BD8}"/>
              </a:ext>
            </a:extLst>
          </p:cNvPr>
          <p:cNvSpPr txBox="1"/>
          <p:nvPr/>
        </p:nvSpPr>
        <p:spPr>
          <a:xfrm>
            <a:off x="1216325" y="1338532"/>
            <a:ext cx="10032521" cy="464742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fi-FI" sz="2000" dirty="0"/>
          </a:p>
          <a:p>
            <a:pPr algn="ctr"/>
            <a:r>
              <a:rPr lang="fi-FI" sz="2000" dirty="0"/>
              <a:t>1. </a:t>
            </a:r>
            <a:r>
              <a:rPr lang="fi-FI" sz="2000" dirty="0">
                <a:solidFill>
                  <a:srgbClr val="00B0F0"/>
                </a:solidFill>
              </a:rPr>
              <a:t>Kerron Suomesta </a:t>
            </a:r>
            <a:r>
              <a:rPr lang="fi-FI" sz="2000" dirty="0"/>
              <a:t>(tietoisku/matkaesite turisteille)</a:t>
            </a:r>
            <a:r>
              <a:rPr lang="fi-FI" sz="2000" dirty="0">
                <a:ea typeface="+mn-lt"/>
                <a:cs typeface="+mn-lt"/>
              </a:rPr>
              <a:t/>
            </a:r>
            <a:br>
              <a:rPr lang="fi-FI" sz="2000" dirty="0">
                <a:ea typeface="+mn-lt"/>
                <a:cs typeface="+mn-lt"/>
              </a:rPr>
            </a:br>
            <a:r>
              <a:rPr lang="fi-FI" sz="2000" i="1" dirty="0"/>
              <a:t>Tähän työhön saat apua kirjan kappaleista 8 ja 13-15. Voit halutessasi valita yhden Suomen kaupungeista tai kirjoittaa yleisesti koko Suomesta (Lappi, metsät, järvet, eläinpuistot, huvipuistot jne.).</a:t>
            </a:r>
            <a:endParaRPr lang="fi-FI" sz="2000" dirty="0"/>
          </a:p>
          <a:p>
            <a:pPr algn="ctr"/>
            <a:endParaRPr lang="fi-FI" sz="2000" i="1" dirty="0"/>
          </a:p>
          <a:p>
            <a:pPr algn="ctr"/>
            <a:r>
              <a:rPr lang="fi-FI" sz="2000" dirty="0"/>
              <a:t>2. </a:t>
            </a:r>
            <a:r>
              <a:rPr lang="fi-FI" sz="2000" dirty="0">
                <a:solidFill>
                  <a:srgbClr val="FEA515"/>
                </a:solidFill>
              </a:rPr>
              <a:t>Lempäälän-Vesilahden sanomien ekstrajulkaisu saksankielisille kesäturisteille</a:t>
            </a:r>
            <a:r>
              <a:rPr lang="fi-FI" sz="2000" dirty="0"/>
              <a:t> (Sanomalehden uutis-. mainos- ja sääsivut, jossa yksi aihe voisi olla luonnonsuojelu-/kierrätysvinkkejä  kesämökkiläisille/lomalaisille)</a:t>
            </a:r>
          </a:p>
          <a:p>
            <a:pPr algn="ctr"/>
            <a:r>
              <a:rPr lang="fi-FI" sz="2000" i="1" dirty="0"/>
              <a:t>Tähän työhön saat apua kirjan kappaleista 8, 14, 15 ja 17 + ykköskirjan sääikkunoista.</a:t>
            </a:r>
            <a:endParaRPr lang="fi-FI" sz="2000" dirty="0"/>
          </a:p>
          <a:p>
            <a:pPr algn="ctr"/>
            <a:endParaRPr lang="fi-FI" sz="2000" i="1" dirty="0"/>
          </a:p>
          <a:p>
            <a:pPr algn="ctr"/>
            <a:r>
              <a:rPr lang="fi-FI" sz="2000" dirty="0"/>
              <a:t>3. </a:t>
            </a:r>
            <a:r>
              <a:rPr lang="fi-FI" sz="2000" dirty="0">
                <a:solidFill>
                  <a:srgbClr val="00B050"/>
                </a:solidFill>
              </a:rPr>
              <a:t>Eläinten maailma </a:t>
            </a:r>
            <a:r>
              <a:rPr lang="fi-FI" sz="2000" dirty="0">
                <a:solidFill>
                  <a:srgbClr val="000000"/>
                </a:solidFill>
              </a:rPr>
              <a:t>(ihmeitä ja eläimellisiä ennätyksiä)</a:t>
            </a:r>
            <a:endParaRPr lang="fi-FI" sz="2000">
              <a:solidFill>
                <a:srgbClr val="8ED1D3"/>
              </a:solidFill>
            </a:endParaRPr>
          </a:p>
          <a:p>
            <a:pPr algn="ctr"/>
            <a:r>
              <a:rPr lang="fi-FI" sz="2000" i="1" dirty="0"/>
              <a:t>Tähän työhön saat apua kirjan kappaleista 10 ja 13.</a:t>
            </a:r>
            <a:endParaRPr lang="fi-FI" sz="2000" dirty="0"/>
          </a:p>
          <a:p>
            <a:pPr algn="ctr"/>
            <a:endParaRPr lang="fi-FI" sz="2000" dirty="0"/>
          </a:p>
          <a:p>
            <a:pPr algn="ctr"/>
            <a:endParaRPr lang="fi-FI" dirty="0"/>
          </a:p>
          <a:p>
            <a:pPr algn="ctr"/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C0ED3CBD-9A1A-41D5-9C93-B99C61781681}"/>
              </a:ext>
            </a:extLst>
          </p:cNvPr>
          <p:cNvSpPr txBox="1"/>
          <p:nvPr/>
        </p:nvSpPr>
        <p:spPr>
          <a:xfrm flipV="1">
            <a:off x="5083832" y="5747901"/>
            <a:ext cx="51471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fi-FI" dirty="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B339771-3C80-4751-AD2D-7075BFC95DF5}"/>
              </a:ext>
            </a:extLst>
          </p:cNvPr>
          <p:cNvSpPr txBox="1"/>
          <p:nvPr/>
        </p:nvSpPr>
        <p:spPr>
          <a:xfrm>
            <a:off x="2035834" y="389626"/>
            <a:ext cx="7329576" cy="83099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2400" dirty="0" smtClean="0">
                <a:solidFill>
                  <a:srgbClr val="23585A"/>
                </a:solidFill>
              </a:rPr>
              <a:t>Koulussa </a:t>
            </a:r>
            <a:r>
              <a:rPr lang="fi-FI" sz="2400" dirty="0" err="1" smtClean="0">
                <a:solidFill>
                  <a:srgbClr val="23585A"/>
                </a:solidFill>
              </a:rPr>
              <a:t>huhti</a:t>
            </a:r>
            <a:r>
              <a:rPr lang="fi-FI" sz="2400" dirty="0" smtClean="0">
                <a:solidFill>
                  <a:srgbClr val="23585A"/>
                </a:solidFill>
              </a:rPr>
              <a:t>-toukokuussa </a:t>
            </a:r>
            <a:r>
              <a:rPr lang="fi-FI" sz="2400" dirty="0">
                <a:solidFill>
                  <a:srgbClr val="23585A"/>
                </a:solidFill>
              </a:rPr>
              <a:t>tehtävän projektityön aihevaihtoehdot:</a:t>
            </a:r>
            <a:endParaRPr lang="en-US" sz="2400" dirty="0">
              <a:solidFill>
                <a:srgbClr val="2358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48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3825D67D-169D-44D4-B26E-50D1C6BFA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8518"/>
            <a:ext cx="10178322" cy="1051304"/>
          </a:xfrm>
        </p:spPr>
        <p:txBody>
          <a:bodyPr/>
          <a:lstStyle/>
          <a:p>
            <a:r>
              <a:rPr lang="fi-FI" dirty="0"/>
              <a:t>Suullinen ja kuuntelu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227D3E6-387C-41DA-832A-9F371890C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30400"/>
            <a:ext cx="10178322" cy="394919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457200" indent="-457200">
              <a:buAutoNum type="arabicPeriod"/>
            </a:pPr>
            <a:r>
              <a:rPr lang="fi-FI" dirty="0" smtClean="0"/>
              <a:t>Parikeskusteluna </a:t>
            </a:r>
            <a:r>
              <a:rPr lang="fi-FI" dirty="0"/>
              <a:t>joko "sairauskeskustelu" tai henkilöhaastattelu (nimi, ikä, harrastukset, lempijuttuja: koulu, ruoka, väri, perheenjäsenet)</a:t>
            </a:r>
          </a:p>
          <a:p>
            <a:pPr marL="457200" indent="-457200">
              <a:buAutoNum type="arabicPeriod"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dirty="0" smtClean="0"/>
              <a:t>Yksin tai työparin kanssa juttelu </a:t>
            </a:r>
            <a:r>
              <a:rPr lang="fi-FI" dirty="0"/>
              <a:t>opettajan kanssa open valitsemasta/valitsemista kuvista. Tämä keskustelu on vähän haastavampi. Kysytään esim. tekemisistä kuvassa. Esimerkkejä: "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hat</a:t>
            </a:r>
            <a:r>
              <a:rPr lang="fi-FI" dirty="0"/>
              <a:t> </a:t>
            </a:r>
            <a:r>
              <a:rPr lang="fi-FI" dirty="0" err="1"/>
              <a:t>der</a:t>
            </a:r>
            <a:r>
              <a:rPr lang="fi-FI" dirty="0"/>
              <a:t> </a:t>
            </a:r>
            <a:r>
              <a:rPr lang="fi-FI" dirty="0" err="1"/>
              <a:t>Junge</a:t>
            </a:r>
            <a:r>
              <a:rPr lang="fi-FI" dirty="0"/>
              <a:t> am </a:t>
            </a:r>
            <a:r>
              <a:rPr lang="fi-FI" dirty="0" err="1"/>
              <a:t>Freitag</a:t>
            </a:r>
            <a:r>
              <a:rPr lang="fi-FI" dirty="0"/>
              <a:t> </a:t>
            </a:r>
            <a:r>
              <a:rPr lang="fi-FI" dirty="0" err="1"/>
              <a:t>gemacht</a:t>
            </a:r>
            <a:r>
              <a:rPr lang="fi-FI" dirty="0"/>
              <a:t>?"  "</a:t>
            </a:r>
            <a:r>
              <a:rPr lang="fi-FI" dirty="0" err="1"/>
              <a:t>Welche</a:t>
            </a:r>
            <a:r>
              <a:rPr lang="fi-FI" dirty="0"/>
              <a:t> </a:t>
            </a:r>
            <a:r>
              <a:rPr lang="fi-FI" dirty="0" err="1"/>
              <a:t>Tiere</a:t>
            </a:r>
            <a:r>
              <a:rPr lang="fi-FI" dirty="0"/>
              <a:t> </a:t>
            </a:r>
            <a:r>
              <a:rPr lang="fi-FI" dirty="0" err="1"/>
              <a:t>siehst</a:t>
            </a:r>
            <a:r>
              <a:rPr lang="fi-FI" dirty="0"/>
              <a:t> du im Bild?" Jne.</a:t>
            </a:r>
            <a:r>
              <a:rPr lang="fi-FI" dirty="0">
                <a:solidFill>
                  <a:srgbClr val="595959"/>
                </a:solidFill>
                <a:ea typeface="+mn-lt"/>
                <a:cs typeface="+mn-lt"/>
              </a:rPr>
              <a:t> </a:t>
            </a:r>
            <a:br>
              <a:rPr lang="fi-FI" dirty="0">
                <a:solidFill>
                  <a:srgbClr val="595959"/>
                </a:solidFill>
                <a:ea typeface="+mn-lt"/>
                <a:cs typeface="+mn-lt"/>
              </a:rPr>
            </a:br>
            <a:endParaRPr lang="fi-FI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fi-FI" dirty="0">
                <a:solidFill>
                  <a:srgbClr val="595959"/>
                </a:solidFill>
                <a:ea typeface="+mn-lt"/>
                <a:cs typeface="+mn-lt"/>
              </a:rPr>
              <a:t>Kuuntelutehtävä</a:t>
            </a:r>
            <a: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  <a:t>.</a:t>
            </a:r>
            <a:b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</a:br>
            <a: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  <a:t/>
            </a:r>
            <a:b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</a:br>
            <a:r>
              <a:rPr lang="fi-FI" dirty="0" smtClean="0">
                <a:solidFill>
                  <a:srgbClr val="595959"/>
                </a:solidFill>
                <a:ea typeface="+mn-lt"/>
                <a:cs typeface="+mn-lt"/>
              </a:rPr>
              <a:t>Suullinen osuus tehdään huhtikuun lopussa/toukokuun alussa koulussa tai videokonferenssina, mutta harjoitella voi etukäteen kotona. Seuraavissa dioissa apua harjoitteluun.</a:t>
            </a:r>
            <a:endParaRPr lang="fi-FI" dirty="0">
              <a:solidFill>
                <a:srgbClr val="595959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7788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12431"/>
          </a:xfrm>
        </p:spPr>
        <p:txBody>
          <a:bodyPr/>
          <a:lstStyle/>
          <a:p>
            <a:r>
              <a:rPr lang="fi-FI" dirty="0"/>
              <a:t>Parikeskustelu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636890"/>
            <a:ext cx="10178322" cy="512967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A: Hei! Mikä hätänä?/Mikä sinulla on?		B: Hei! Päätäni särkee ja minulla on nuha.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Onko sinulla myös kuumetta?			B: Kyllä. Minua palelee kovasti.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Oi, olen pahoillani. Pitäisikö sinun mennä lääkäriin?	B: Ostan ensin (särky)lääkettä.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Pikaista paranemista!				B: Kiitos. Heippa!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A: … on kipeä/sairaana. Hänen täytyy mennä kotiin.	</a:t>
            </a:r>
          </a:p>
        </p:txBody>
      </p:sp>
    </p:spTree>
    <p:extLst>
      <p:ext uri="{BB962C8B-B14F-4D97-AF65-F5344CB8AC3E}">
        <p14:creationId xmlns:p14="http://schemas.microsoft.com/office/powerpoint/2010/main" val="174603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8229"/>
          </a:xfrm>
        </p:spPr>
        <p:txBody>
          <a:bodyPr/>
          <a:lstStyle/>
          <a:p>
            <a:r>
              <a:rPr lang="fi-FI" dirty="0"/>
              <a:t>Parikeskustelu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390919"/>
            <a:ext cx="10178322" cy="448867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A: Hei!						B: Hei!</a:t>
            </a:r>
          </a:p>
          <a:p>
            <a:pPr marL="0" indent="0">
              <a:buNone/>
            </a:pPr>
            <a:r>
              <a:rPr lang="fi-FI" dirty="0"/>
              <a:t>A: Sinä olet uusi täällä. Kuka sinä olet?		B: Olen… Ja kuka sinä olet?</a:t>
            </a:r>
          </a:p>
          <a:p>
            <a:pPr marL="0" indent="0">
              <a:buNone/>
            </a:pPr>
            <a:r>
              <a:rPr lang="fi-FI" dirty="0"/>
              <a:t>A: Olen…					B:  Ok. Kuinka vanha olet?</a:t>
            </a:r>
          </a:p>
          <a:p>
            <a:pPr marL="0" indent="0">
              <a:buNone/>
            </a:pPr>
            <a:r>
              <a:rPr lang="fi-FI" dirty="0"/>
              <a:t>A: Olen  … vuotias. Entä sinä?			B: Olen …</a:t>
            </a:r>
          </a:p>
          <a:p>
            <a:pPr marL="0" indent="0">
              <a:buNone/>
            </a:pPr>
            <a:r>
              <a:rPr lang="fi-FI" dirty="0"/>
              <a:t>A: Mikä on sinun lempiaineesi koulussa?		B: … Entä sinun?</a:t>
            </a:r>
          </a:p>
          <a:p>
            <a:pPr marL="0" indent="0">
              <a:buNone/>
            </a:pPr>
            <a:r>
              <a:rPr lang="fi-FI" dirty="0"/>
              <a:t>A: … Tykkäätkö sinä musiikista?			B:  Kyllä. Tykkäätkö sinä urheilusta?</a:t>
            </a:r>
          </a:p>
          <a:p>
            <a:pPr marL="0" indent="0">
              <a:buNone/>
            </a:pPr>
            <a:r>
              <a:rPr lang="fi-FI" dirty="0"/>
              <a:t>A: Joo. Onko sinulla harrastuksia?			B: Juu… Onko sinulla?</a:t>
            </a:r>
          </a:p>
          <a:p>
            <a:pPr marL="0" indent="0">
              <a:buNone/>
            </a:pPr>
            <a:r>
              <a:rPr lang="fi-FI" dirty="0"/>
              <a:t>A: Kyllä…					B: Mennäänkö yhdessä syömään?</a:t>
            </a:r>
          </a:p>
          <a:p>
            <a:pPr marL="0" indent="0">
              <a:buNone/>
            </a:pPr>
            <a:r>
              <a:rPr lang="fi-FI" dirty="0"/>
              <a:t>A: Joo, mielellään!					B: Kiva (</a:t>
            </a:r>
            <a:r>
              <a:rPr lang="fi-FI" dirty="0" err="1"/>
              <a:t>Schön</a:t>
            </a:r>
            <a:r>
              <a:rPr lang="fi-FI" dirty="0"/>
              <a:t>!). Olet kiva.</a:t>
            </a:r>
          </a:p>
          <a:p>
            <a:pPr marL="0" indent="0">
              <a:buNone/>
            </a:pPr>
            <a:r>
              <a:rPr lang="fi-FI" dirty="0"/>
              <a:t>A: Kiitos! </a:t>
            </a:r>
            <a:r>
              <a:rPr lang="fi-FI"/>
              <a:t>Niin sinäkin!/Sinä myös!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750588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190861B7DF7A74C845BFC79C779F80F" ma:contentTypeVersion="13" ma:contentTypeDescription="Luo uusi asiakirja." ma:contentTypeScope="" ma:versionID="5ca5886527135fed614ebc268ae62346">
  <xsd:schema xmlns:xsd="http://www.w3.org/2001/XMLSchema" xmlns:xs="http://www.w3.org/2001/XMLSchema" xmlns:p="http://schemas.microsoft.com/office/2006/metadata/properties" xmlns:ns3="5f13dff8-f94b-4261-a989-f508c30413ce" xmlns:ns4="95385b66-9904-432c-98af-3ddd472784e2" targetNamespace="http://schemas.microsoft.com/office/2006/metadata/properties" ma:root="true" ma:fieldsID="c0910d0490bf5de99c9c011003beafbb" ns3:_="" ns4:_="">
    <xsd:import namespace="5f13dff8-f94b-4261-a989-f508c30413ce"/>
    <xsd:import namespace="95385b66-9904-432c-98af-3ddd472784e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3dff8-f94b-4261-a989-f508c30413c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85b66-9904-432c-98af-3ddd472784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F698EE-3792-4681-8F4B-40BB20DEB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13dff8-f94b-4261-a989-f508c30413ce"/>
    <ds:schemaRef ds:uri="95385b66-9904-432c-98af-3ddd472784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3BF837-A201-4CE4-B1EF-7835A28AAD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7A1F6A-B6F2-4DF0-99ED-D924A50D33F0}">
  <ds:schemaRefs>
    <ds:schemaRef ds:uri="http://schemas.microsoft.com/office/2006/documentManagement/types"/>
    <ds:schemaRef ds:uri="http://schemas.openxmlformats.org/package/2006/metadata/core-properties"/>
    <ds:schemaRef ds:uri="5f13dff8-f94b-4261-a989-f508c30413ce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95385b66-9904-432c-98af-3ddd472784e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195</TotalTime>
  <Words>1200</Words>
  <Application>Microsoft Office PowerPoint</Application>
  <PresentationFormat>Laajakuva</PresentationFormat>
  <Paragraphs>95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Das Perfekte ErBe</vt:lpstr>
      <vt:lpstr>Perfektin muodostaminen:  säännölliset ja epäsäännölliset verbit (epäsäännöLliset jakautuvat liikkumis- ja ”paikallaanpysymis”verbeihin  </vt:lpstr>
      <vt:lpstr>ER-, BE- ja Ver-alkuiset ja –ieren-loppuiset verbit</vt:lpstr>
      <vt:lpstr>Urakkahommia parin kanssa/yksin etänä</vt:lpstr>
      <vt:lpstr>PowerPoint-esitys</vt:lpstr>
      <vt:lpstr>PowerPoint-esitys</vt:lpstr>
      <vt:lpstr>Suullinen ja kuuntelu</vt:lpstr>
      <vt:lpstr>Parikeskustelu 1</vt:lpstr>
      <vt:lpstr>Parikeskustelu 2</vt:lpstr>
      <vt:lpstr>Verbi- &amp; prepositiokoe + lyhyt kertomus perfektissä </vt:lpstr>
    </vt:vector>
  </TitlesOfParts>
  <Company>Sivistysosasto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Perfekte ErBe</dc:title>
  <dc:creator>Schorpp Jenni</dc:creator>
  <cp:lastModifiedBy>Jenni Schorpp</cp:lastModifiedBy>
  <cp:revision>288</cp:revision>
  <dcterms:created xsi:type="dcterms:W3CDTF">2018-04-10T05:01:44Z</dcterms:created>
  <dcterms:modified xsi:type="dcterms:W3CDTF">2020-04-02T16:40:11Z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0x0101004190861B7DF7A74C845BFC79C779F80F</vt:lpwstr>
  </property>
</Properties>
</file>