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87" d="100"/>
          <a:sy n="87" d="100"/>
        </p:scale>
        <p:origin x="69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9BCCAC-E1B9-4FCD-A941-AF6F390BBA7D}" type="datetimeFigureOut">
              <a:rPr lang="fi-FI" smtClean="0"/>
              <a:t>1.5.2018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0B1038-192D-41C4-A437-8BBA4E1A390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62510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smtClean="0"/>
              <a:t>Albert </a:t>
            </a:r>
            <a:r>
              <a:rPr lang="fi-FI" smtClean="0"/>
              <a:t>Edelfelt </a:t>
            </a:r>
            <a:r>
              <a:rPr lang="fi-FI" dirty="0" smtClean="0"/>
              <a:t>1878 Turun linnan Sture kirkko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B1038-192D-41C4-A437-8BBA4E1A390C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0120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536A9-A47D-4436-9117-30FDE6144CE0}" type="datetimeFigureOut">
              <a:rPr lang="fi-FI" smtClean="0"/>
              <a:t>1.5.2018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0736-E9AA-401B-A3B4-C723768D859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4331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536A9-A47D-4436-9117-30FDE6144CE0}" type="datetimeFigureOut">
              <a:rPr lang="fi-FI" smtClean="0"/>
              <a:t>1.5.2018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0736-E9AA-401B-A3B4-C723768D859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6707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536A9-A47D-4436-9117-30FDE6144CE0}" type="datetimeFigureOut">
              <a:rPr lang="fi-FI" smtClean="0"/>
              <a:t>1.5.2018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0736-E9AA-401B-A3B4-C723768D859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0217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536A9-A47D-4436-9117-30FDE6144CE0}" type="datetimeFigureOut">
              <a:rPr lang="fi-FI" smtClean="0"/>
              <a:t>1.5.2018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0736-E9AA-401B-A3B4-C723768D859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8533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536A9-A47D-4436-9117-30FDE6144CE0}" type="datetimeFigureOut">
              <a:rPr lang="fi-FI" smtClean="0"/>
              <a:t>1.5.2018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0736-E9AA-401B-A3B4-C723768D859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7311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536A9-A47D-4436-9117-30FDE6144CE0}" type="datetimeFigureOut">
              <a:rPr lang="fi-FI" smtClean="0"/>
              <a:t>1.5.2018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0736-E9AA-401B-A3B4-C723768D859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0206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536A9-A47D-4436-9117-30FDE6144CE0}" type="datetimeFigureOut">
              <a:rPr lang="fi-FI" smtClean="0"/>
              <a:t>1.5.2018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0736-E9AA-401B-A3B4-C723768D859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0469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536A9-A47D-4436-9117-30FDE6144CE0}" type="datetimeFigureOut">
              <a:rPr lang="fi-FI" smtClean="0"/>
              <a:t>1.5.2018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0736-E9AA-401B-A3B4-C723768D859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4231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536A9-A47D-4436-9117-30FDE6144CE0}" type="datetimeFigureOut">
              <a:rPr lang="fi-FI" smtClean="0"/>
              <a:t>1.5.2018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0736-E9AA-401B-A3B4-C723768D859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7120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536A9-A47D-4436-9117-30FDE6144CE0}" type="datetimeFigureOut">
              <a:rPr lang="fi-FI" smtClean="0"/>
              <a:t>1.5.2018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0736-E9AA-401B-A3B4-C723768D859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416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536A9-A47D-4436-9117-30FDE6144CE0}" type="datetimeFigureOut">
              <a:rPr lang="fi-FI" smtClean="0"/>
              <a:t>1.5.2018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0736-E9AA-401B-A3B4-C723768D859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287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B536A9-A47D-4436-9117-30FDE6144CE0}" type="datetimeFigureOut">
              <a:rPr lang="fi-FI" smtClean="0"/>
              <a:t>1.5.2018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00736-E9AA-401B-A3B4-C723768D859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2769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blogs.helsinki.fi/hylikang/2014/08/25/nuijasodan-syyt/" TargetMode="External"/><Relationship Id="rId2" Type="http://schemas.openxmlformats.org/officeDocument/2006/relationships/hyperlink" Target="http://maailmanhistoria.net/artikkelit/talonpojat-nousivat-kapinaan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Vaasan perintömonarkia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742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Eerik XIV 1560-68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 smtClean="0"/>
              <a:t>Sota Puolan kanssa</a:t>
            </a:r>
          </a:p>
          <a:p>
            <a:r>
              <a:rPr lang="fi-FI" dirty="0" smtClean="0"/>
              <a:t>Nai Kaarina </a:t>
            </a:r>
            <a:r>
              <a:rPr lang="fi-FI" dirty="0" err="1" smtClean="0"/>
              <a:t>Maununtyttären</a:t>
            </a:r>
            <a:endParaRPr lang="fi-FI" dirty="0" smtClean="0"/>
          </a:p>
          <a:p>
            <a:r>
              <a:rPr lang="fi-FI" dirty="0" smtClean="0"/>
              <a:t>Vangitsi Juhanan 1563</a:t>
            </a:r>
          </a:p>
          <a:p>
            <a:r>
              <a:rPr lang="fi-FI" dirty="0" smtClean="0"/>
              <a:t> ns. Sture –murhat </a:t>
            </a:r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dirty="0">
                <a:sym typeface="Wingdings" panose="05000000000000000000" pitchFamily="2" charset="2"/>
              </a:rPr>
              <a:t>m</a:t>
            </a:r>
            <a:r>
              <a:rPr lang="fi-FI" dirty="0" smtClean="0"/>
              <a:t>ielisairas </a:t>
            </a:r>
            <a:r>
              <a:rPr lang="fi-FI" dirty="0" smtClean="0">
                <a:sym typeface="Wingdings" panose="05000000000000000000" pitchFamily="2" charset="2"/>
              </a:rPr>
              <a:t> syöstiin vallasta</a:t>
            </a:r>
            <a:endParaRPr lang="fi-FI" dirty="0"/>
          </a:p>
        </p:txBody>
      </p:sp>
      <p:pic>
        <p:nvPicPr>
          <p:cNvPr id="2" name="Sisällön paikkamerkki 1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71850"/>
            <a:ext cx="2505423" cy="4020064"/>
          </a:xfrm>
        </p:spPr>
      </p:pic>
      <p:pic>
        <p:nvPicPr>
          <p:cNvPr id="3" name="Kuva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3024" y="271850"/>
            <a:ext cx="3027203" cy="3847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822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Juhana III 1568-92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 smtClean="0"/>
              <a:t>Turun linnan renessanssihovi (1556-63)</a:t>
            </a:r>
          </a:p>
          <a:p>
            <a:r>
              <a:rPr lang="fi-FI" dirty="0" smtClean="0"/>
              <a:t>Nai </a:t>
            </a:r>
            <a:r>
              <a:rPr lang="fi-FI" dirty="0" err="1" smtClean="0"/>
              <a:t>puolal</a:t>
            </a:r>
            <a:r>
              <a:rPr lang="fi-FI" dirty="0" smtClean="0"/>
              <a:t>. Katariina </a:t>
            </a:r>
            <a:r>
              <a:rPr lang="fi-FI" dirty="0" err="1" smtClean="0"/>
              <a:t>Jagellonican</a:t>
            </a:r>
            <a:r>
              <a:rPr lang="fi-FI" dirty="0" smtClean="0"/>
              <a:t> (kilpailija Iivana Julma Venäjällä)</a:t>
            </a:r>
          </a:p>
          <a:p>
            <a:r>
              <a:rPr lang="fi-FI" dirty="0" smtClean="0"/>
              <a:t> 	      pitkä viha (1570-95): </a:t>
            </a:r>
            <a:r>
              <a:rPr lang="fi-FI" dirty="0" err="1" smtClean="0"/>
              <a:t>Täyssinän</a:t>
            </a:r>
            <a:r>
              <a:rPr lang="fi-FI" dirty="0" smtClean="0"/>
              <a:t> rauha, Suomen itäraja Jäämerelle (+ </a:t>
            </a:r>
            <a:r>
              <a:rPr lang="fi-FI" dirty="0" err="1" smtClean="0"/>
              <a:t>Pohjois</a:t>
            </a:r>
            <a:r>
              <a:rPr lang="fi-FI" dirty="0" smtClean="0"/>
              <a:t>-Viro ja Narva jäi Ruotsille)</a:t>
            </a:r>
            <a:endParaRPr lang="fi-FI" dirty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9611" y="1390105"/>
            <a:ext cx="2864708" cy="3348127"/>
          </a:xfrm>
        </p:spPr>
      </p:pic>
      <p:cxnSp>
        <p:nvCxnSpPr>
          <p:cNvPr id="7" name="Kulmayhdysviiva 6"/>
          <p:cNvCxnSpPr/>
          <p:nvPr/>
        </p:nvCxnSpPr>
        <p:spPr>
          <a:xfrm>
            <a:off x="1484861" y="3804905"/>
            <a:ext cx="779318" cy="187037"/>
          </a:xfrm>
          <a:prstGeom prst="bentConnector3">
            <a:avLst/>
          </a:prstGeom>
          <a:ln w="762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Kuva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3593" y="1390105"/>
            <a:ext cx="2828407" cy="3348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4896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Sigismund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 smtClean="0"/>
              <a:t>Juhanan ja Katariinan poika</a:t>
            </a:r>
          </a:p>
          <a:p>
            <a:r>
              <a:rPr lang="fi-FI" dirty="0" smtClean="0"/>
              <a:t>Katolinen, Puolan &amp; Ruotsin hallitsija, Suomessa käskynhaltija Klaus Fleming</a:t>
            </a:r>
          </a:p>
          <a:p>
            <a:endParaRPr lang="fi-FI" dirty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4075" y="614662"/>
            <a:ext cx="2996789" cy="4351338"/>
          </a:xfrm>
        </p:spPr>
      </p:pic>
    </p:spTree>
    <p:extLst>
      <p:ext uri="{BB962C8B-B14F-4D97-AF65-F5344CB8AC3E}">
        <p14:creationId xmlns:p14="http://schemas.microsoft.com/office/powerpoint/2010/main" val="889586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Nuijasota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 smtClean="0"/>
              <a:t>Rauha</a:t>
            </a:r>
            <a:r>
              <a:rPr lang="fi-FI" dirty="0" smtClean="0">
                <a:sym typeface="Wingdings" panose="05000000000000000000" pitchFamily="2" charset="2"/>
              </a:rPr>
              <a:t> linnaleirit jatkuivat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Aatelin kasvanut valta( tuloerot)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Kaarle –herttuan yllytys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i-FI" dirty="0" smtClean="0">
                <a:sym typeface="Wingdings" panose="05000000000000000000" pitchFamily="2" charset="2"/>
                <a:hlinkClick r:id="rId2"/>
              </a:rPr>
              <a:t>Talonpoikaiskapina</a:t>
            </a:r>
            <a:endParaRPr lang="fi-FI" dirty="0" smtClean="0">
              <a:sym typeface="Wingdings" panose="05000000000000000000" pitchFamily="2" charset="2"/>
            </a:endParaRPr>
          </a:p>
          <a:p>
            <a:pPr lvl="1">
              <a:buFont typeface="Wingdings" panose="05000000000000000000" pitchFamily="2" charset="2"/>
              <a:buChar char="à"/>
            </a:pPr>
            <a:r>
              <a:rPr lang="fi-FI" dirty="0" smtClean="0">
                <a:sym typeface="Wingdings" panose="05000000000000000000" pitchFamily="2" charset="2"/>
              </a:rPr>
              <a:t>Johtajana Jaakko Ilkka Etelä-Pohjanmaalla (suurtilallinen Ilmajoelta)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fi-FI" dirty="0" err="1" smtClean="0">
                <a:sym typeface="Wingdings" panose="05000000000000000000" pitchFamily="2" charset="2"/>
              </a:rPr>
              <a:t>Pohjois</a:t>
            </a:r>
            <a:r>
              <a:rPr lang="fi-FI" dirty="0" smtClean="0">
                <a:sym typeface="Wingdings" panose="05000000000000000000" pitchFamily="2" charset="2"/>
              </a:rPr>
              <a:t>-Pohjanmaa, Häme, Savo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fi-FI" dirty="0" smtClean="0">
                <a:sym typeface="Wingdings" panose="05000000000000000000" pitchFamily="2" charset="2"/>
              </a:rPr>
              <a:t>(Nokia 1596, Ilmajoki 1597)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fi-FI" dirty="0" smtClean="0">
                <a:sym typeface="Wingdings" panose="05000000000000000000" pitchFamily="2" charset="2"/>
              </a:rPr>
              <a:t>Fleming kukisti (</a:t>
            </a:r>
            <a:r>
              <a:rPr lang="fi-FI" dirty="0" smtClean="0">
                <a:sym typeface="Wingdings" panose="05000000000000000000" pitchFamily="2" charset="2"/>
                <a:hlinkClick r:id="rId3"/>
              </a:rPr>
              <a:t>3000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tp</a:t>
            </a:r>
            <a:r>
              <a:rPr lang="fi-FI" dirty="0" smtClean="0">
                <a:sym typeface="Wingdings" panose="05000000000000000000" pitchFamily="2" charset="2"/>
              </a:rPr>
              <a:t> kuoli)</a:t>
            </a:r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9795" y="1285103"/>
            <a:ext cx="4867240" cy="4250723"/>
          </a:xfrm>
        </p:spPr>
      </p:pic>
    </p:spTree>
    <p:extLst>
      <p:ext uri="{BB962C8B-B14F-4D97-AF65-F5344CB8AC3E}">
        <p14:creationId xmlns:p14="http://schemas.microsoft.com/office/powerpoint/2010/main" val="324265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Kaarle –herttua valtaan = Kaarle IX (1599-1611)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 smtClean="0"/>
              <a:t>Suomen erityisasema pois</a:t>
            </a:r>
            <a:r>
              <a:rPr lang="fi-FI" smtClean="0"/>
              <a:t>, kiinteämmin </a:t>
            </a:r>
            <a:r>
              <a:rPr lang="fi-FI" dirty="0" smtClean="0"/>
              <a:t>emämaan yhteyteen.</a:t>
            </a:r>
          </a:p>
          <a:p>
            <a:r>
              <a:rPr lang="fi-FI" dirty="0" smtClean="0"/>
              <a:t>N. 50 Suomen johtomiestä mestattiin </a:t>
            </a:r>
          </a:p>
          <a:p>
            <a:r>
              <a:rPr lang="fi-FI" dirty="0" err="1" smtClean="0"/>
              <a:t>Sigismund</a:t>
            </a:r>
            <a:r>
              <a:rPr lang="fi-FI" dirty="0" smtClean="0"/>
              <a:t> jatkoi Puolan hallisijana</a:t>
            </a:r>
            <a:endParaRPr lang="fi-FI" dirty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3149" y="1573427"/>
            <a:ext cx="5730670" cy="4530811"/>
          </a:xfrm>
        </p:spPr>
      </p:pic>
    </p:spTree>
    <p:extLst>
      <p:ext uri="{BB962C8B-B14F-4D97-AF65-F5344CB8AC3E}">
        <p14:creationId xmlns:p14="http://schemas.microsoft.com/office/powerpoint/2010/main" val="2597331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141</Words>
  <Application>Microsoft Office PowerPoint</Application>
  <PresentationFormat>Laajakuva</PresentationFormat>
  <Paragraphs>28</Paragraphs>
  <Slides>6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Office-teema</vt:lpstr>
      <vt:lpstr>Vaasan perintömonarkia</vt:lpstr>
      <vt:lpstr>Eerik XIV 1560-68</vt:lpstr>
      <vt:lpstr>Juhana III 1568-92</vt:lpstr>
      <vt:lpstr>Sigismund</vt:lpstr>
      <vt:lpstr>Nuijasota</vt:lpstr>
      <vt:lpstr>Kaarle –herttua valtaan = Kaarle IX (1599-1611)</vt:lpstr>
    </vt:vector>
  </TitlesOfParts>
  <Company>Rauman kaupunki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Vaasan perintömonarkia</dc:title>
  <dc:creator>Koivusalo Ilkka</dc:creator>
  <cp:lastModifiedBy>Koivusalo Ilkka</cp:lastModifiedBy>
  <cp:revision>8</cp:revision>
  <dcterms:created xsi:type="dcterms:W3CDTF">2017-05-02T08:10:18Z</dcterms:created>
  <dcterms:modified xsi:type="dcterms:W3CDTF">2018-05-01T11:33:07Z</dcterms:modified>
</cp:coreProperties>
</file>