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Robot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f523080ae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f523080ae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f523080ae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f523080a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f523080ae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f523080ae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f7f60b58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f7f60b58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i"/>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5FD454"/>
            </a:gs>
            <a:gs pos="100000">
              <a:srgbClr val="93BC81"/>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i"/>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metsalehti.fi/uutiset/tutkimus-puut-keskustelevat-toistensa-kanssa/#64e5d6cb" TargetMode="External"/><Relationship Id="rId4" Type="http://schemas.openxmlformats.org/officeDocument/2006/relationships/hyperlink" Target="https://www.iltalehti.fi/uutiset/a/2016051821584207" TargetMode="External"/><Relationship Id="rId5" Type="http://schemas.openxmlformats.org/officeDocument/2006/relationships/hyperlink" Target="https://www.dw.com/en/when-plants-say-ouch/a-510552" TargetMode="External"/><Relationship Id="rId6" Type="http://schemas.openxmlformats.org/officeDocument/2006/relationships/hyperlink" Target="https://ihmeellinenluonto.wordpress.com/2015/12/23/oi-kuusipuu-ja-lehvas-uskolliset/" TargetMode="External"/><Relationship Id="rId7" Type="http://schemas.openxmlformats.org/officeDocument/2006/relationships/image" Target="../media/image4.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yle.fi/a/3-1258774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575" y="1150325"/>
            <a:ext cx="39819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fi"/>
              <a:t>Puunhalaus-paja</a:t>
            </a:r>
            <a:endParaRPr/>
          </a:p>
        </p:txBody>
      </p:sp>
      <p:pic>
        <p:nvPicPr>
          <p:cNvPr id="55" name="Google Shape;55;p13"/>
          <p:cNvPicPr preferRelativeResize="0"/>
          <p:nvPr/>
        </p:nvPicPr>
        <p:blipFill>
          <a:blip r:embed="rId3">
            <a:alphaModFix/>
          </a:blip>
          <a:stretch>
            <a:fillRect/>
          </a:stretch>
        </p:blipFill>
        <p:spPr>
          <a:xfrm>
            <a:off x="4293481" y="0"/>
            <a:ext cx="4757738"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87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sz="3600"/>
              <a:t>Puun valinta</a:t>
            </a:r>
            <a:endParaRPr sz="3600"/>
          </a:p>
        </p:txBody>
      </p:sp>
      <p:sp>
        <p:nvSpPr>
          <p:cNvPr id="61" name="Google Shape;61;p14"/>
          <p:cNvSpPr txBox="1"/>
          <p:nvPr>
            <p:ph idx="1" type="body"/>
          </p:nvPr>
        </p:nvSpPr>
        <p:spPr>
          <a:xfrm>
            <a:off x="-180225" y="501225"/>
            <a:ext cx="5630100" cy="4546800"/>
          </a:xfrm>
          <a:prstGeom prst="rect">
            <a:avLst/>
          </a:prstGeom>
        </p:spPr>
        <p:txBody>
          <a:bodyPr anchorCtr="0" anchor="t" bIns="91425" lIns="91425" spcFirstLastPara="1" rIns="91425" wrap="square" tIns="91425">
            <a:normAutofit fontScale="92500" lnSpcReduction="20000"/>
          </a:bodyPr>
          <a:lstStyle/>
          <a:p>
            <a:pPr indent="0" lvl="0" marL="0" rtl="0" algn="l">
              <a:lnSpc>
                <a:spcPct val="140000"/>
              </a:lnSpc>
              <a:spcBef>
                <a:spcPts val="0"/>
              </a:spcBef>
              <a:spcAft>
                <a:spcPts val="0"/>
              </a:spcAft>
              <a:buClr>
                <a:schemeClr val="dk1"/>
              </a:buClr>
              <a:buSzPct val="100000"/>
              <a:buFont typeface="Arial"/>
              <a:buNone/>
            </a:pPr>
            <a:r>
              <a:t/>
            </a:r>
            <a:endParaRPr sz="1100">
              <a:solidFill>
                <a:srgbClr val="0A0A0A"/>
              </a:solidFill>
              <a:highlight>
                <a:srgbClr val="FEFEFE"/>
              </a:highlight>
              <a:latin typeface="Roboto"/>
              <a:ea typeface="Roboto"/>
              <a:cs typeface="Roboto"/>
              <a:sym typeface="Roboto"/>
            </a:endParaRPr>
          </a:p>
          <a:p>
            <a:pPr indent="-334327" lvl="0" marL="457200" rtl="0" algn="l">
              <a:spcBef>
                <a:spcPts val="200"/>
              </a:spcBef>
              <a:spcAft>
                <a:spcPts val="0"/>
              </a:spcAft>
              <a:buSzPct val="100000"/>
              <a:buChar char="-"/>
            </a:pPr>
            <a:r>
              <a:rPr lang="fi">
                <a:solidFill>
                  <a:schemeClr val="dk1"/>
                </a:solidFill>
              </a:rPr>
              <a:t>etsi itsellesi mieluinen puu: voit tutkia, otatko kohteeksi isomman “äiti”puun, joka metsäekologian professori Suzanne Simardin mukaan voi jopa auttaa lähellä kasvavia nuorempia taimia tarjoamalla näille hiilidioksia juurten kautta tai rajoittamalla omien juurten kasvua, jotta taimille jäisi tilaa vai jonkun pienemmän </a:t>
            </a:r>
            <a:r>
              <a:rPr lang="fi"/>
              <a:t> (</a:t>
            </a:r>
            <a:r>
              <a:rPr lang="fi" sz="1100" u="sng">
                <a:solidFill>
                  <a:schemeClr val="accent5"/>
                </a:solidFill>
                <a:hlinkClick r:id="rId3">
                  <a:extLst>
                    <a:ext uri="{A12FA001-AC4F-418D-AE19-62706E023703}">
                      <ahyp:hlinkClr val="tx"/>
                    </a:ext>
                  </a:extLst>
                </a:hlinkClick>
              </a:rPr>
              <a:t>Tutkimus: puut keskustelevat toistensa kanssa - Metsälehti (metsalehti.fi)</a:t>
            </a:r>
            <a:r>
              <a:rPr lang="fi"/>
              <a:t>) </a:t>
            </a:r>
            <a:endParaRPr>
              <a:solidFill>
                <a:schemeClr val="dk1"/>
              </a:solidFill>
            </a:endParaRPr>
          </a:p>
          <a:p>
            <a:pPr indent="-334327" lvl="0" marL="457200" rtl="0" algn="l">
              <a:spcBef>
                <a:spcPts val="0"/>
              </a:spcBef>
              <a:spcAft>
                <a:spcPts val="0"/>
              </a:spcAft>
              <a:buSzPct val="100000"/>
              <a:buChar char="-"/>
            </a:pPr>
            <a:r>
              <a:rPr lang="fi">
                <a:solidFill>
                  <a:schemeClr val="dk1"/>
                </a:solidFill>
              </a:rPr>
              <a:t>tarkista kuitenkin ennen halaamista, että puu ei ole vielä unessa, sillä nekin nukkuvat</a:t>
            </a:r>
            <a:r>
              <a:rPr lang="fi"/>
              <a:t> (</a:t>
            </a:r>
            <a:r>
              <a:rPr lang="fi" sz="1100" u="sng">
                <a:solidFill>
                  <a:schemeClr val="hlink"/>
                </a:solidFill>
                <a:hlinkClick r:id="rId4"/>
              </a:rPr>
              <a:t>Tuore tutkimus: Puutkin nukkuvat öisin - katso animaatio (iltalehti.fi)</a:t>
            </a:r>
            <a:r>
              <a:rPr lang="fi"/>
              <a:t>)</a:t>
            </a:r>
            <a:endParaRPr/>
          </a:p>
          <a:p>
            <a:pPr indent="-334327" lvl="0" marL="457200" rtl="0" algn="l">
              <a:spcBef>
                <a:spcPts val="0"/>
              </a:spcBef>
              <a:spcAft>
                <a:spcPts val="0"/>
              </a:spcAft>
              <a:buSzPct val="100000"/>
              <a:buChar char="-"/>
            </a:pPr>
            <a:r>
              <a:rPr lang="fi">
                <a:solidFill>
                  <a:schemeClr val="dk1"/>
                </a:solidFill>
              </a:rPr>
              <a:t>älä myöskään halaa liian lujasti tai vahingoita puuta, sillä kasvitkin voivat “itkeä” - tosin se tapahtuu vapauttamalla kemikaaleja ilmaan </a:t>
            </a:r>
            <a:r>
              <a:rPr lang="fi"/>
              <a:t>(</a:t>
            </a:r>
            <a:r>
              <a:rPr lang="fi" sz="1100" u="sng">
                <a:solidFill>
                  <a:schemeClr val="hlink"/>
                </a:solidFill>
                <a:hlinkClick r:id="rId5"/>
              </a:rPr>
              <a:t>When Plants Say "Ouch" – DW – 05/02/2002</a:t>
            </a:r>
            <a:r>
              <a:rPr lang="fi"/>
              <a:t>; </a:t>
            </a:r>
            <a:r>
              <a:rPr lang="fi" sz="1100" u="sng">
                <a:solidFill>
                  <a:schemeClr val="hlink"/>
                </a:solidFill>
                <a:hlinkClick r:id="rId6"/>
              </a:rPr>
              <a:t>Oi kuusipuu, ja lehväs uskolliset | Ihmeellinen luonto (wordpress.com)</a:t>
            </a:r>
            <a:r>
              <a:rPr lang="fi"/>
              <a:t>)</a:t>
            </a:r>
            <a:endParaRPr/>
          </a:p>
        </p:txBody>
      </p:sp>
      <p:pic>
        <p:nvPicPr>
          <p:cNvPr id="62" name="Google Shape;62;p14"/>
          <p:cNvPicPr preferRelativeResize="0"/>
          <p:nvPr/>
        </p:nvPicPr>
        <p:blipFill>
          <a:blip r:embed="rId7">
            <a:alphaModFix/>
          </a:blip>
          <a:stretch>
            <a:fillRect/>
          </a:stretch>
        </p:blipFill>
        <p:spPr>
          <a:xfrm>
            <a:off x="5522525" y="2824422"/>
            <a:ext cx="3332800" cy="2223602"/>
          </a:xfrm>
          <a:prstGeom prst="rect">
            <a:avLst/>
          </a:prstGeom>
          <a:noFill/>
          <a:ln>
            <a:noFill/>
          </a:ln>
        </p:spPr>
      </p:pic>
      <p:pic>
        <p:nvPicPr>
          <p:cNvPr id="63" name="Google Shape;63;p14"/>
          <p:cNvPicPr preferRelativeResize="0"/>
          <p:nvPr/>
        </p:nvPicPr>
        <p:blipFill>
          <a:blip r:embed="rId8">
            <a:alphaModFix/>
          </a:blip>
          <a:stretch>
            <a:fillRect/>
          </a:stretch>
        </p:blipFill>
        <p:spPr>
          <a:xfrm>
            <a:off x="5449875" y="334750"/>
            <a:ext cx="3251149" cy="21666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anim calcmode="lin" valueType="num">
                                      <p:cBhvr additive="base">
                                        <p:cTn dur="1000"/>
                                        <p:tgtEl>
                                          <p:spTgt spid="6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anim calcmode="lin" valueType="num">
                                      <p:cBhvr additive="base">
                                        <p:cTn dur="1000"/>
                                        <p:tgtEl>
                                          <p:spTgt spid="6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
                                            <p:txEl>
                                              <p:pRg end="2" st="2"/>
                                            </p:txEl>
                                          </p:spTgt>
                                        </p:tgtEl>
                                        <p:attrNameLst>
                                          <p:attrName>style.visibility</p:attrName>
                                        </p:attrNameLst>
                                      </p:cBhvr>
                                      <p:to>
                                        <p:strVal val="visible"/>
                                      </p:to>
                                    </p:set>
                                    <p:anim calcmode="lin" valueType="num">
                                      <p:cBhvr additive="base">
                                        <p:cTn dur="1000"/>
                                        <p:tgtEl>
                                          <p:spTgt spid="6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
                                            <p:txEl>
                                              <p:pRg end="3" st="3"/>
                                            </p:txEl>
                                          </p:spTgt>
                                        </p:tgtEl>
                                        <p:attrNameLst>
                                          <p:attrName>style.visibility</p:attrName>
                                        </p:attrNameLst>
                                      </p:cBhvr>
                                      <p:to>
                                        <p:strVal val="visible"/>
                                      </p:to>
                                    </p:set>
                                    <p:anim calcmode="lin" valueType="num">
                                      <p:cBhvr additive="base">
                                        <p:cTn dur="1000"/>
                                        <p:tgtEl>
                                          <p:spTgt spid="6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body"/>
          </p:nvPr>
        </p:nvSpPr>
        <p:spPr>
          <a:xfrm>
            <a:off x="311700" y="436800"/>
            <a:ext cx="3470100" cy="44442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fi">
                <a:solidFill>
                  <a:schemeClr val="dk1"/>
                </a:solidFill>
              </a:rPr>
              <a:t>Kun mieluinen puu on löytynyt, halaa sitä!</a:t>
            </a:r>
            <a:endParaRPr>
              <a:solidFill>
                <a:schemeClr val="dk1"/>
              </a:solidFill>
            </a:endParaRPr>
          </a:p>
          <a:p>
            <a:pPr indent="0" lvl="0" marL="0" rtl="0" algn="l">
              <a:spcBef>
                <a:spcPts val="1200"/>
              </a:spcBef>
              <a:spcAft>
                <a:spcPts val="0"/>
              </a:spcAft>
              <a:buNone/>
            </a:pPr>
            <a:r>
              <a:rPr lang="fi">
                <a:solidFill>
                  <a:schemeClr val="dk1"/>
                </a:solidFill>
              </a:rPr>
              <a:t>Hengitä rauhallisesti 10 kertaa ja saat samalla: </a:t>
            </a:r>
            <a:endParaRPr>
              <a:solidFill>
                <a:schemeClr val="dk1"/>
              </a:solidFill>
            </a:endParaRPr>
          </a:p>
          <a:p>
            <a:pPr indent="-342900" lvl="0" marL="457200" rtl="0" algn="l">
              <a:spcBef>
                <a:spcPts val="1200"/>
              </a:spcBef>
              <a:spcAft>
                <a:spcPts val="0"/>
              </a:spcAft>
              <a:buClr>
                <a:schemeClr val="dk1"/>
              </a:buClr>
              <a:buSzPts val="1800"/>
              <a:buChar char="-"/>
            </a:pPr>
            <a:r>
              <a:rPr lang="fi">
                <a:solidFill>
                  <a:schemeClr val="dk1"/>
                </a:solidFill>
              </a:rPr>
              <a:t>paljon mikrobeja, jotka auttavat mm. puolustusjärjestelmääsi</a:t>
            </a:r>
            <a:endParaRPr>
              <a:solidFill>
                <a:schemeClr val="dk1"/>
              </a:solidFill>
            </a:endParaRPr>
          </a:p>
          <a:p>
            <a:pPr indent="-342900" lvl="0" marL="457200" rtl="0" algn="l">
              <a:spcBef>
                <a:spcPts val="0"/>
              </a:spcBef>
              <a:spcAft>
                <a:spcPts val="0"/>
              </a:spcAft>
              <a:buClr>
                <a:schemeClr val="dk1"/>
              </a:buClr>
              <a:buSzPts val="1800"/>
              <a:buChar char="-"/>
            </a:pPr>
            <a:r>
              <a:rPr lang="fi">
                <a:solidFill>
                  <a:schemeClr val="dk1"/>
                </a:solidFill>
              </a:rPr>
              <a:t>nollattua stressitasoja</a:t>
            </a:r>
            <a:endParaRPr>
              <a:solidFill>
                <a:schemeClr val="dk1"/>
              </a:solidFill>
            </a:endParaRPr>
          </a:p>
          <a:p>
            <a:pPr indent="-342900" lvl="0" marL="457200" rtl="0" algn="l">
              <a:spcBef>
                <a:spcPts val="0"/>
              </a:spcBef>
              <a:spcAft>
                <a:spcPts val="0"/>
              </a:spcAft>
              <a:buClr>
                <a:schemeClr val="dk1"/>
              </a:buClr>
              <a:buSzPts val="1800"/>
              <a:buChar char="-"/>
            </a:pPr>
            <a:r>
              <a:rPr lang="fi">
                <a:solidFill>
                  <a:schemeClr val="dk1"/>
                </a:solidFill>
              </a:rPr>
              <a:t>verenpaineesi laskemaan</a:t>
            </a:r>
            <a:endParaRPr>
              <a:solidFill>
                <a:schemeClr val="dk1"/>
              </a:solidFill>
            </a:endParaRPr>
          </a:p>
          <a:p>
            <a:pPr indent="-342900" lvl="0" marL="457200" rtl="0" algn="l">
              <a:spcBef>
                <a:spcPts val="0"/>
              </a:spcBef>
              <a:spcAft>
                <a:spcPts val="0"/>
              </a:spcAft>
              <a:buClr>
                <a:schemeClr val="dk1"/>
              </a:buClr>
              <a:buSzPts val="1800"/>
              <a:buChar char="-"/>
            </a:pPr>
            <a:r>
              <a:rPr lang="fi">
                <a:solidFill>
                  <a:schemeClr val="dk1"/>
                </a:solidFill>
              </a:rPr>
              <a:t>rauhoittuminen antaa tilaa kokonaisvaltaiselle ja luovalle ajattelulle</a:t>
            </a:r>
            <a:endParaRPr>
              <a:solidFill>
                <a:schemeClr val="dk1"/>
              </a:solidFill>
            </a:endParaRPr>
          </a:p>
          <a:p>
            <a:pPr indent="-342900" lvl="0" marL="457200" rtl="0" algn="l">
              <a:spcBef>
                <a:spcPts val="0"/>
              </a:spcBef>
              <a:spcAft>
                <a:spcPts val="0"/>
              </a:spcAft>
              <a:buClr>
                <a:schemeClr val="dk1"/>
              </a:buClr>
              <a:buSzPts val="1800"/>
              <a:buChar char="-"/>
            </a:pPr>
            <a:r>
              <a:rPr lang="fi">
                <a:solidFill>
                  <a:schemeClr val="dk1"/>
                </a:solidFill>
              </a:rPr>
              <a:t>hauskan elämyksen!</a:t>
            </a:r>
            <a:endParaRPr>
              <a:solidFill>
                <a:schemeClr val="dk1"/>
              </a:solidFill>
            </a:endParaRPr>
          </a:p>
          <a:p>
            <a:pPr indent="0" lvl="0" marL="457200" rtl="0" algn="l">
              <a:spcBef>
                <a:spcPts val="1200"/>
              </a:spcBef>
              <a:spcAft>
                <a:spcPts val="1200"/>
              </a:spcAft>
              <a:buNone/>
            </a:pPr>
            <a:r>
              <a:t/>
            </a:r>
            <a:endParaRPr/>
          </a:p>
        </p:txBody>
      </p:sp>
      <p:pic>
        <p:nvPicPr>
          <p:cNvPr id="69" name="Google Shape;69;p15"/>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0" st="0"/>
                                            </p:txEl>
                                          </p:spTgt>
                                        </p:tgtEl>
                                        <p:attrNameLst>
                                          <p:attrName>style.visibility</p:attrName>
                                        </p:attrNameLst>
                                      </p:cBhvr>
                                      <p:to>
                                        <p:strVal val="visible"/>
                                      </p:to>
                                    </p:set>
                                    <p:anim calcmode="lin" valueType="num">
                                      <p:cBhvr additive="base">
                                        <p:cTn dur="1000"/>
                                        <p:tgtEl>
                                          <p:spTgt spid="68">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1" st="1"/>
                                            </p:txEl>
                                          </p:spTgt>
                                        </p:tgtEl>
                                        <p:attrNameLst>
                                          <p:attrName>style.visibility</p:attrName>
                                        </p:attrNameLst>
                                      </p:cBhvr>
                                      <p:to>
                                        <p:strVal val="visible"/>
                                      </p:to>
                                    </p:set>
                                    <p:anim calcmode="lin" valueType="num">
                                      <p:cBhvr additive="base">
                                        <p:cTn dur="1000"/>
                                        <p:tgtEl>
                                          <p:spTgt spid="68">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2" st="2"/>
                                            </p:txEl>
                                          </p:spTgt>
                                        </p:tgtEl>
                                        <p:attrNameLst>
                                          <p:attrName>style.visibility</p:attrName>
                                        </p:attrNameLst>
                                      </p:cBhvr>
                                      <p:to>
                                        <p:strVal val="visible"/>
                                      </p:to>
                                    </p:set>
                                    <p:anim calcmode="lin" valueType="num">
                                      <p:cBhvr additive="base">
                                        <p:cTn dur="1000"/>
                                        <p:tgtEl>
                                          <p:spTgt spid="68">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3" st="3"/>
                                            </p:txEl>
                                          </p:spTgt>
                                        </p:tgtEl>
                                        <p:attrNameLst>
                                          <p:attrName>style.visibility</p:attrName>
                                        </p:attrNameLst>
                                      </p:cBhvr>
                                      <p:to>
                                        <p:strVal val="visible"/>
                                      </p:to>
                                    </p:set>
                                    <p:anim calcmode="lin" valueType="num">
                                      <p:cBhvr additive="base">
                                        <p:cTn dur="1000"/>
                                        <p:tgtEl>
                                          <p:spTgt spid="68">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4" st="4"/>
                                            </p:txEl>
                                          </p:spTgt>
                                        </p:tgtEl>
                                        <p:attrNameLst>
                                          <p:attrName>style.visibility</p:attrName>
                                        </p:attrNameLst>
                                      </p:cBhvr>
                                      <p:to>
                                        <p:strVal val="visible"/>
                                      </p:to>
                                    </p:set>
                                    <p:anim calcmode="lin" valueType="num">
                                      <p:cBhvr additive="base">
                                        <p:cTn dur="1000"/>
                                        <p:tgtEl>
                                          <p:spTgt spid="68">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5" st="5"/>
                                            </p:txEl>
                                          </p:spTgt>
                                        </p:tgtEl>
                                        <p:attrNameLst>
                                          <p:attrName>style.visibility</p:attrName>
                                        </p:attrNameLst>
                                      </p:cBhvr>
                                      <p:to>
                                        <p:strVal val="visible"/>
                                      </p:to>
                                    </p:set>
                                    <p:anim calcmode="lin" valueType="num">
                                      <p:cBhvr additive="base">
                                        <p:cTn dur="1000"/>
                                        <p:tgtEl>
                                          <p:spTgt spid="68">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6" st="6"/>
                                            </p:txEl>
                                          </p:spTgt>
                                        </p:tgtEl>
                                        <p:attrNameLst>
                                          <p:attrName>style.visibility</p:attrName>
                                        </p:attrNameLst>
                                      </p:cBhvr>
                                      <p:to>
                                        <p:strVal val="visible"/>
                                      </p:to>
                                    </p:set>
                                    <p:anim calcmode="lin" valueType="num">
                                      <p:cBhvr additive="base">
                                        <p:cTn dur="1000"/>
                                        <p:tgtEl>
                                          <p:spTgt spid="68">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
                                            <p:txEl>
                                              <p:pRg end="7" st="7"/>
                                            </p:txEl>
                                          </p:spTgt>
                                        </p:tgtEl>
                                        <p:attrNameLst>
                                          <p:attrName>style.visibility</p:attrName>
                                        </p:attrNameLst>
                                      </p:cBhvr>
                                      <p:to>
                                        <p:strVal val="visible"/>
                                      </p:to>
                                    </p:set>
                                    <p:anim calcmode="lin" valueType="num">
                                      <p:cBhvr additive="base">
                                        <p:cTn dur="1000"/>
                                        <p:tgtEl>
                                          <p:spTgt spid="68">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i"/>
              <a:t>Halausvinkkejä</a:t>
            </a:r>
            <a:endParaRPr/>
          </a:p>
        </p:txBody>
      </p:sp>
      <p:sp>
        <p:nvSpPr>
          <p:cNvPr id="75" name="Google Shape;75;p16"/>
          <p:cNvSpPr txBox="1"/>
          <p:nvPr>
            <p:ph idx="1" type="body"/>
          </p:nvPr>
        </p:nvSpPr>
        <p:spPr>
          <a:xfrm>
            <a:off x="311700" y="1152475"/>
            <a:ext cx="44130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fi">
                <a:solidFill>
                  <a:schemeClr val="dk1"/>
                </a:solidFill>
              </a:rPr>
              <a:t>Voit tehdä kokonaisvaltaisen halauksen kädet ja jalat puun ympärille!</a:t>
            </a:r>
            <a:endParaRPr>
              <a:solidFill>
                <a:schemeClr val="dk1"/>
              </a:solidFill>
            </a:endParaRPr>
          </a:p>
          <a:p>
            <a:pPr indent="0" lvl="0" marL="0" rtl="0" algn="l">
              <a:spcBef>
                <a:spcPts val="1200"/>
              </a:spcBef>
              <a:spcAft>
                <a:spcPts val="0"/>
              </a:spcAft>
              <a:buNone/>
            </a:pPr>
            <a:r>
              <a:rPr lang="fi">
                <a:solidFill>
                  <a:schemeClr val="dk1"/>
                </a:solidFill>
              </a:rPr>
              <a:t>Voit toki vain nojailla puuhun tai istua sen vahvalla oksalla! Älä kuitenkaan vahingoita puuta!</a:t>
            </a:r>
            <a:endParaRPr>
              <a:solidFill>
                <a:schemeClr val="dk1"/>
              </a:solidFill>
            </a:endParaRPr>
          </a:p>
          <a:p>
            <a:pPr indent="0" lvl="0" marL="0" rtl="0" algn="l">
              <a:spcBef>
                <a:spcPts val="1200"/>
              </a:spcBef>
              <a:spcAft>
                <a:spcPts val="0"/>
              </a:spcAft>
              <a:buNone/>
            </a:pPr>
            <a:r>
              <a:rPr lang="fi">
                <a:solidFill>
                  <a:schemeClr val="dk1"/>
                </a:solidFill>
              </a:rPr>
              <a:t>Rohkeimmat voivat tehdä halauksen nurinpäin - nojaa puuhun kädet maassa ja jalat puun runkoa vasten! </a:t>
            </a:r>
            <a:endParaRPr>
              <a:solidFill>
                <a:schemeClr val="dk1"/>
              </a:solidFill>
            </a:endParaRPr>
          </a:p>
          <a:p>
            <a:pPr indent="0" lvl="0" marL="0" rtl="0" algn="l">
              <a:spcBef>
                <a:spcPts val="1200"/>
              </a:spcBef>
              <a:spcAft>
                <a:spcPts val="0"/>
              </a:spcAft>
              <a:buNone/>
            </a:pPr>
            <a:r>
              <a:rPr lang="fi">
                <a:solidFill>
                  <a:schemeClr val="dk1"/>
                </a:solidFill>
              </a:rPr>
              <a:t>Voit ottaa mallia puunhalauksen maailmanmestarilta (video): </a:t>
            </a:r>
            <a:endParaRPr>
              <a:solidFill>
                <a:schemeClr val="dk1"/>
              </a:solidFill>
            </a:endParaRPr>
          </a:p>
          <a:p>
            <a:pPr indent="0" lvl="0" marL="0" rtl="0" algn="l">
              <a:spcBef>
                <a:spcPts val="1200"/>
              </a:spcBef>
              <a:spcAft>
                <a:spcPts val="1200"/>
              </a:spcAft>
              <a:buNone/>
            </a:pPr>
            <a:r>
              <a:rPr lang="fi" sz="1300" u="sng">
                <a:solidFill>
                  <a:schemeClr val="hlink"/>
                </a:solidFill>
                <a:hlinkClick r:id="rId3"/>
              </a:rPr>
              <a:t>Vapise suofutis, nyt tulee puunhalaus – kansainvälistä mediaa ruokitaan uudella Suomi-erikoisuudella | Yle</a:t>
            </a:r>
            <a:endParaRPr sz="2000"/>
          </a:p>
        </p:txBody>
      </p:sp>
      <p:pic>
        <p:nvPicPr>
          <p:cNvPr id="76" name="Google Shape;76;p16"/>
          <p:cNvPicPr preferRelativeResize="0"/>
          <p:nvPr/>
        </p:nvPicPr>
        <p:blipFill>
          <a:blip r:embed="rId4">
            <a:alphaModFix/>
          </a:blip>
          <a:stretch>
            <a:fillRect/>
          </a:stretch>
        </p:blipFill>
        <p:spPr>
          <a:xfrm>
            <a:off x="4886300" y="1468475"/>
            <a:ext cx="4003974" cy="2464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152400" y="1433313"/>
            <a:ext cx="8839198" cy="227687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