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669088"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p:scale>
          <a:sx n="96" d="100"/>
          <a:sy n="96" d="100"/>
        </p:scale>
        <p:origin x="-1830" y="221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fi-FI" smtClean="0"/>
              <a:t>Muokkaa perustyyl. napsautt.</a:t>
            </a:r>
            <a:endParaRPr lang="fi-FI"/>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6893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70347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428692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18555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8061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911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ate Placeholder 6"/>
          <p:cNvSpPr>
            <a:spLocks noGrp="1"/>
          </p:cNvSpPr>
          <p:nvPr>
            <p:ph type="dt" sz="half" idx="10"/>
          </p:nvPr>
        </p:nvSpPr>
        <p:spPr/>
        <p:txBody>
          <a:bodyPr/>
          <a:lstStyle/>
          <a:p>
            <a:fld id="{B13ED9EB-B609-4954-B3E5-7ACBC7B75736}" type="datetimeFigureOut">
              <a:rPr lang="fi-FI" smtClean="0"/>
              <a:t>11.4.2019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4657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Date Placeholder 2"/>
          <p:cNvSpPr>
            <a:spLocks noGrp="1"/>
          </p:cNvSpPr>
          <p:nvPr>
            <p:ph type="dt" sz="half" idx="10"/>
          </p:nvPr>
        </p:nvSpPr>
        <p:spPr/>
        <p:txBody>
          <a:bodyPr/>
          <a:lstStyle/>
          <a:p>
            <a:fld id="{B13ED9EB-B609-4954-B3E5-7ACBC7B75736}" type="datetimeFigureOut">
              <a:rPr lang="fi-FI" smtClean="0"/>
              <a:t>11.4.2019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56657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ED9EB-B609-4954-B3E5-7ACBC7B75736}" type="datetimeFigureOut">
              <a:rPr lang="fi-FI" smtClean="0"/>
              <a:t>11.4.2019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29708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7232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06862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13ED9EB-B609-4954-B3E5-7ACBC7B75736}" type="datetimeFigureOut">
              <a:rPr lang="fi-FI" smtClean="0"/>
              <a:t>11.4.2019</a:t>
            </a:fld>
            <a:endParaRPr lang="fi-FI"/>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EBE4C88-C832-4E34-879B-CA327BC1B922}" type="slidenum">
              <a:rPr lang="fi-FI" smtClean="0"/>
              <a:t>‹#›</a:t>
            </a:fld>
            <a:endParaRPr lang="fi-FI"/>
          </a:p>
        </p:txBody>
      </p:sp>
    </p:spTree>
    <p:extLst>
      <p:ext uri="{BB962C8B-B14F-4D97-AF65-F5344CB8AC3E}">
        <p14:creationId xmlns:p14="http://schemas.microsoft.com/office/powerpoint/2010/main" val="286867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p:cNvGraphicFramePr>
            <a:graphicFrameLocks noGrp="1"/>
          </p:cNvGraphicFramePr>
          <p:nvPr>
            <p:extLst>
              <p:ext uri="{D42A27DB-BD31-4B8C-83A1-F6EECF244321}">
                <p14:modId xmlns:p14="http://schemas.microsoft.com/office/powerpoint/2010/main" val="1808722804"/>
              </p:ext>
            </p:extLst>
          </p:nvPr>
        </p:nvGraphicFramePr>
        <p:xfrm>
          <a:off x="0" y="1806485"/>
          <a:ext cx="6858000" cy="7224520"/>
        </p:xfrm>
        <a:graphic>
          <a:graphicData uri="http://schemas.openxmlformats.org/drawingml/2006/table">
            <a:tbl>
              <a:tblPr firstRow="1" bandRow="1">
                <a:tableStyleId>{5C22544A-7EE6-4342-B048-85BDC9FD1C3A}</a:tableStyleId>
              </a:tblPr>
              <a:tblGrid>
                <a:gridCol w="3415362"/>
                <a:gridCol w="3442638"/>
              </a:tblGrid>
              <a:tr h="2278432">
                <a:tc>
                  <a:txBody>
                    <a:bodyPr/>
                    <a:lstStyle/>
                    <a:p>
                      <a:endParaRPr lang="fi-FI"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i="1" kern="1200" baseline="0" dirty="0" smtClean="0">
                        <a:solidFill>
                          <a:schemeClr val="tx1"/>
                        </a:solidFill>
                        <a:effectLst/>
                        <a:latin typeface="Calibri" panose="020F0502020204030204" pitchFamily="34"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b="1" i="1" kern="1200" baseline="0" dirty="0" smtClean="0">
                          <a:solidFill>
                            <a:schemeClr val="tx1"/>
                          </a:solidFill>
                          <a:effectLst/>
                          <a:latin typeface="Calibri" panose="020F0502020204030204" pitchFamily="34" charset="0"/>
                          <a:ea typeface="+mn-ea"/>
                          <a:cs typeface="Times New Roman" panose="02020603050405020304" pitchFamily="18" charset="0"/>
                        </a:rPr>
                        <a:t>Suomenlammas</a:t>
                      </a:r>
                      <a:r>
                        <a:rPr lang="fi-FI" sz="1200" b="0" i="1" kern="1200" baseline="0" dirty="0" smtClean="0">
                          <a:solidFill>
                            <a:schemeClr val="tx1"/>
                          </a:solidFill>
                          <a:effectLst/>
                          <a:latin typeface="Calibri" panose="020F0502020204030204" pitchFamily="34" charset="0"/>
                          <a:ea typeface="+mn-ea"/>
                          <a:cs typeface="Times New Roman" panose="02020603050405020304" pitchFamily="18" charset="0"/>
                        </a:rPr>
                        <a:t> </a:t>
                      </a:r>
                      <a:r>
                        <a:rPr lang="fi-FI" sz="1200" b="0" kern="1200" baseline="0" dirty="0" smtClean="0">
                          <a:solidFill>
                            <a:schemeClr val="tx1"/>
                          </a:solidFill>
                          <a:effectLst/>
                          <a:latin typeface="Calibri" panose="020F0502020204030204" pitchFamily="34" charset="0"/>
                          <a:ea typeface="+mn-ea"/>
                          <a:cs typeface="Times New Roman" panose="02020603050405020304" pitchFamily="18" charset="0"/>
                        </a:rPr>
                        <a:t>on yleisin lammasrotumme, uuhia on tällä hetkellä noin 10 000. Väriltään se voi olla valkoinen, musta tai ruskea. Sille on ominaista eloisuus, valppaus ja helppo käsiteltävyys. Myös laumavaisto on erityisen vahva. Suomenlampaan vähärasvainen liha, eriväriset villat ja taljat ovat ensiluokkaisia. Hedelmällisyydestään kuuluja suomenlampaita on viety yli 40 maahan jalostuskäyttöön.</a:t>
                      </a:r>
                    </a:p>
                    <a:p>
                      <a:endParaRPr lang="fi-FI" dirty="0"/>
                    </a:p>
                  </a:txBody>
                  <a:tcPr>
                    <a:solidFill>
                      <a:schemeClr val="bg1"/>
                    </a:solidFill>
                  </a:tcPr>
                </a:tc>
              </a:tr>
              <a:tr h="2354019">
                <a:tc>
                  <a:txBody>
                    <a:bodyPr/>
                    <a:lstStyle/>
                    <a:p>
                      <a:endParaRPr lang="fi-FI" sz="13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l"/>
                      <a:r>
                        <a:rPr lang="fi-FI" sz="1200" kern="1200" dirty="0" smtClean="0">
                          <a:solidFill>
                            <a:schemeClr val="dk1"/>
                          </a:solidFill>
                          <a:effectLst/>
                          <a:latin typeface="+mn-lt"/>
                          <a:ea typeface="+mn-ea"/>
                          <a:cs typeface="Times New Roman" panose="02020603050405020304" pitchFamily="18" charset="0"/>
                        </a:rPr>
                        <a:t>Hävinneeksi jo epäiltyjen harmaiden lampaiden tilanne on parantunut: uuhia on tällä hetkellä noin 750.  DNA-tutkimukset ovat osoittaneet lampaat omaksi</a:t>
                      </a:r>
                      <a:r>
                        <a:rPr lang="fi-FI" sz="1200" i="1" kern="1200" dirty="0" smtClean="0">
                          <a:solidFill>
                            <a:schemeClr val="dk1"/>
                          </a:solidFill>
                          <a:effectLst/>
                          <a:latin typeface="+mn-lt"/>
                          <a:ea typeface="+mn-ea"/>
                          <a:cs typeface="Times New Roman" panose="02020603050405020304" pitchFamily="18" charset="0"/>
                        </a:rPr>
                        <a:t> </a:t>
                      </a:r>
                      <a:r>
                        <a:rPr lang="fi-FI" sz="1200" b="1" i="1" kern="1200" dirty="0" err="1" smtClean="0">
                          <a:solidFill>
                            <a:schemeClr val="dk1"/>
                          </a:solidFill>
                          <a:effectLst/>
                          <a:latin typeface="+mn-lt"/>
                          <a:ea typeface="+mn-ea"/>
                          <a:cs typeface="Times New Roman" panose="02020603050405020304" pitchFamily="18" charset="0"/>
                        </a:rPr>
                        <a:t>kainuunharmas</a:t>
                      </a:r>
                      <a:r>
                        <a:rPr lang="fi-FI" sz="1200" i="1" kern="1200" dirty="0" err="1" smtClean="0">
                          <a:solidFill>
                            <a:schemeClr val="dk1"/>
                          </a:solidFill>
                          <a:effectLst/>
                          <a:latin typeface="+mn-lt"/>
                          <a:ea typeface="+mn-ea"/>
                          <a:cs typeface="Times New Roman" panose="02020603050405020304" pitchFamily="18" charset="0"/>
                        </a:rPr>
                        <a:t>-roduksi</a:t>
                      </a:r>
                      <a:r>
                        <a:rPr lang="fi-FI" sz="1200" kern="1200" dirty="0" smtClean="0">
                          <a:solidFill>
                            <a:schemeClr val="dk1"/>
                          </a:solidFill>
                          <a:effectLst/>
                          <a:latin typeface="+mn-lt"/>
                          <a:ea typeface="+mn-ea"/>
                          <a:cs typeface="Times New Roman" panose="02020603050405020304" pitchFamily="18" charset="0"/>
                        </a:rPr>
                        <a:t>. Erityistä </a:t>
                      </a:r>
                      <a:r>
                        <a:rPr lang="fi-FI" sz="1200" kern="1200" dirty="0" err="1" smtClean="0">
                          <a:solidFill>
                            <a:schemeClr val="dk1"/>
                          </a:solidFill>
                          <a:effectLst/>
                          <a:latin typeface="+mn-lt"/>
                          <a:ea typeface="+mn-ea"/>
                          <a:cs typeface="Times New Roman" panose="02020603050405020304" pitchFamily="18" charset="0"/>
                        </a:rPr>
                        <a:t>harmaksissa</a:t>
                      </a:r>
                      <a:r>
                        <a:rPr lang="fi-FI" sz="1200" kern="1200" dirty="0" smtClean="0">
                          <a:solidFill>
                            <a:schemeClr val="dk1"/>
                          </a:solidFill>
                          <a:effectLst/>
                          <a:latin typeface="+mn-lt"/>
                          <a:ea typeface="+mn-ea"/>
                          <a:cs typeface="Times New Roman" panose="02020603050405020304" pitchFamily="18" charset="0"/>
                        </a:rPr>
                        <a:t> on väri. Ne syntyvät mustina, mutta niiden värin alkaa vaalenemaan muutaman kuukauden iässä.  Vaalean harmaa aikuisväri saavutetaan muutamassa vuodessa.</a:t>
                      </a:r>
                      <a:endParaRPr lang="fi-FI" sz="1200" dirty="0">
                        <a:latin typeface="+mn-lt"/>
                        <a:cs typeface="Times New Roman" panose="02020603050405020304" pitchFamily="18" charset="0"/>
                      </a:endParaRPr>
                    </a:p>
                  </a:txBody>
                  <a:tcPr>
                    <a:solidFill>
                      <a:schemeClr val="bg1"/>
                    </a:solidFill>
                  </a:tcPr>
                </a:tc>
                <a:tc>
                  <a:txBody>
                    <a:bodyPr/>
                    <a:lstStyle/>
                    <a:p>
                      <a:endParaRPr lang="fi-FI" dirty="0"/>
                    </a:p>
                  </a:txBody>
                  <a:tcPr>
                    <a:solidFill>
                      <a:schemeClr val="bg1"/>
                    </a:solidFill>
                  </a:tcPr>
                </a:tc>
              </a:tr>
              <a:tr h="2592069">
                <a:tc>
                  <a:txBody>
                    <a:bodyPr/>
                    <a:lstStyle/>
                    <a:p>
                      <a:endParaRPr lang="fi-FI"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dk1"/>
                          </a:solidFill>
                          <a:effectLst/>
                          <a:latin typeface="+mn-lt"/>
                          <a:ea typeface="+mn-ea"/>
                          <a:cs typeface="Times New Roman" panose="02020603050405020304" pitchFamily="18" charset="0"/>
                        </a:rPr>
                        <a:t>Suomenlampaan muunnoksena aikaisemmin pidetty </a:t>
                      </a:r>
                      <a:r>
                        <a:rPr lang="fi-FI" sz="1200" b="1" i="1" kern="1200" dirty="0" err="1" smtClean="0">
                          <a:solidFill>
                            <a:schemeClr val="dk1"/>
                          </a:solidFill>
                          <a:effectLst/>
                          <a:latin typeface="+mn-lt"/>
                          <a:ea typeface="+mn-ea"/>
                          <a:cs typeface="Times New Roman" panose="02020603050405020304" pitchFamily="18" charset="0"/>
                        </a:rPr>
                        <a:t>ahvenanmaanlammas</a:t>
                      </a:r>
                      <a:r>
                        <a:rPr lang="fi-FI" sz="1200" b="1" kern="1200" dirty="0" smtClean="0">
                          <a:solidFill>
                            <a:schemeClr val="dk1"/>
                          </a:solidFill>
                          <a:effectLst/>
                          <a:latin typeface="+mn-lt"/>
                          <a:ea typeface="+mn-ea"/>
                          <a:cs typeface="Times New Roman" panose="02020603050405020304" pitchFamily="18" charset="0"/>
                        </a:rPr>
                        <a:t> </a:t>
                      </a:r>
                      <a:r>
                        <a:rPr lang="fi-FI" sz="1200" kern="1200" dirty="0" smtClean="0">
                          <a:solidFill>
                            <a:schemeClr val="dk1"/>
                          </a:solidFill>
                          <a:effectLst/>
                          <a:latin typeface="+mn-lt"/>
                          <a:ea typeface="+mn-ea"/>
                          <a:cs typeface="Times New Roman" panose="02020603050405020304" pitchFamily="18" charset="0"/>
                        </a:rPr>
                        <a:t>on oma alkukantainen rotunsa,</a:t>
                      </a:r>
                      <a:r>
                        <a:rPr lang="fi-FI" sz="1200" kern="1200" baseline="0" dirty="0" smtClean="0">
                          <a:solidFill>
                            <a:schemeClr val="dk1"/>
                          </a:solidFill>
                          <a:effectLst/>
                          <a:latin typeface="+mn-lt"/>
                          <a:ea typeface="+mn-ea"/>
                          <a:cs typeface="Times New Roman" panose="02020603050405020304" pitchFamily="18" charset="0"/>
                        </a:rPr>
                        <a:t> jota </a:t>
                      </a:r>
                      <a:r>
                        <a:rPr lang="fi-FI" sz="1200" kern="1200" dirty="0" smtClean="0">
                          <a:solidFill>
                            <a:schemeClr val="dk1"/>
                          </a:solidFill>
                          <a:effectLst/>
                          <a:latin typeface="+mn-lt"/>
                          <a:ea typeface="+mn-ea"/>
                          <a:cs typeface="Times New Roman" panose="02020603050405020304" pitchFamily="18" charset="0"/>
                        </a:rPr>
                        <a:t>on kutsuttu</a:t>
                      </a:r>
                      <a:r>
                        <a:rPr lang="fi-FI" sz="1200" kern="1200" baseline="0" dirty="0" smtClean="0">
                          <a:solidFill>
                            <a:schemeClr val="dk1"/>
                          </a:solidFill>
                          <a:effectLst/>
                          <a:latin typeface="+mn-lt"/>
                          <a:ea typeface="+mn-ea"/>
                          <a:cs typeface="Times New Roman" panose="02020603050405020304" pitchFamily="18" charset="0"/>
                        </a:rPr>
                        <a:t> myös </a:t>
                      </a:r>
                      <a:r>
                        <a:rPr lang="fi-FI" sz="1200" kern="1200" dirty="0" smtClean="0">
                          <a:solidFill>
                            <a:schemeClr val="dk1"/>
                          </a:solidFill>
                          <a:effectLst/>
                          <a:latin typeface="+mn-lt"/>
                          <a:ea typeface="+mn-ea"/>
                          <a:cs typeface="Times New Roman" panose="02020603050405020304" pitchFamily="18" charset="0"/>
                        </a:rPr>
                        <a:t>saaristolaislampaaksi. Kooltaan eläimet ovat pieniä. Puolet pässeistä ja neljännes uuhista on sarvellisia.  Eläimet selviävät ulkona ympäri vuoden, koska niillä on kaksinkertainen villa, pehmeä alusvilla ja karkea päällysvilla. </a:t>
                      </a:r>
                      <a:r>
                        <a:rPr lang="fi-FI" sz="1200" kern="1200" baseline="0" dirty="0" smtClean="0">
                          <a:solidFill>
                            <a:schemeClr val="dk1"/>
                          </a:solidFill>
                          <a:effectLst/>
                          <a:latin typeface="+mn-lt"/>
                          <a:ea typeface="+mn-ea"/>
                          <a:cs typeface="Times New Roman" panose="02020603050405020304" pitchFamily="18" charset="0"/>
                        </a:rPr>
                        <a:t> Ulkonäkönsä </a:t>
                      </a:r>
                      <a:r>
                        <a:rPr lang="fi-FI" sz="1200" kern="1200" dirty="0" smtClean="0">
                          <a:solidFill>
                            <a:schemeClr val="dk1"/>
                          </a:solidFill>
                          <a:effectLst/>
                          <a:latin typeface="+mn-lt"/>
                          <a:ea typeface="+mn-ea"/>
                          <a:cs typeface="Times New Roman" panose="02020603050405020304" pitchFamily="18" charset="0"/>
                        </a:rPr>
                        <a:t>puolesta </a:t>
                      </a:r>
                      <a:r>
                        <a:rPr lang="fi-FI" sz="1200" kern="1200" baseline="0" dirty="0" smtClean="0">
                          <a:solidFill>
                            <a:schemeClr val="dk1"/>
                          </a:solidFill>
                          <a:effectLst/>
                          <a:latin typeface="+mn-lt"/>
                          <a:ea typeface="+mn-ea"/>
                          <a:cs typeface="Times New Roman" panose="02020603050405020304" pitchFamily="18" charset="0"/>
                        </a:rPr>
                        <a:t> ne </a:t>
                      </a:r>
                      <a:r>
                        <a:rPr lang="fi-FI" sz="1200" kern="1200" dirty="0" smtClean="0">
                          <a:solidFill>
                            <a:schemeClr val="dk1"/>
                          </a:solidFill>
                          <a:effectLst/>
                          <a:latin typeface="+mn-lt"/>
                          <a:ea typeface="+mn-ea"/>
                          <a:cs typeface="Times New Roman" panose="02020603050405020304" pitchFamily="18" charset="0"/>
                        </a:rPr>
                        <a:t>muistuttavat </a:t>
                      </a:r>
                      <a:r>
                        <a:rPr lang="fi-FI" sz="1200" kern="1200" baseline="0" dirty="0" smtClean="0">
                          <a:solidFill>
                            <a:schemeClr val="dk1"/>
                          </a:solidFill>
                          <a:effectLst/>
                          <a:latin typeface="+mn-lt"/>
                          <a:ea typeface="+mn-ea"/>
                          <a:cs typeface="Times New Roman" panose="02020603050405020304" pitchFamily="18" charset="0"/>
                        </a:rPr>
                        <a:t> </a:t>
                      </a:r>
                      <a:r>
                        <a:rPr lang="fi-FI" sz="1200" kern="1200" dirty="0" smtClean="0">
                          <a:solidFill>
                            <a:schemeClr val="dk1"/>
                          </a:solidFill>
                          <a:effectLst/>
                          <a:latin typeface="+mn-lt"/>
                          <a:ea typeface="+mn-ea"/>
                          <a:cs typeface="Times New Roman" panose="02020603050405020304" pitchFamily="18" charset="0"/>
                        </a:rPr>
                        <a:t>suomalaisia muinaislampaita. Nykyään </a:t>
                      </a:r>
                      <a:r>
                        <a:rPr lang="fi-FI" sz="1200" kern="1200" baseline="0" dirty="0" smtClean="0">
                          <a:solidFill>
                            <a:schemeClr val="dk1"/>
                          </a:solidFill>
                          <a:effectLst/>
                          <a:latin typeface="+mn-lt"/>
                          <a:ea typeface="+mn-ea"/>
                          <a:cs typeface="Times New Roman" panose="02020603050405020304" pitchFamily="18" charset="0"/>
                        </a:rPr>
                        <a:t> niitä </a:t>
                      </a:r>
                      <a:r>
                        <a:rPr lang="fi-FI" sz="1200" kern="1200" dirty="0" smtClean="0">
                          <a:solidFill>
                            <a:schemeClr val="dk1"/>
                          </a:solidFill>
                          <a:effectLst/>
                          <a:latin typeface="+mn-lt"/>
                          <a:ea typeface="+mn-ea"/>
                          <a:cs typeface="Times New Roman" panose="02020603050405020304" pitchFamily="18" charset="0"/>
                        </a:rPr>
                        <a:t>kasvatetaan myös Manner-Suomessa.  Jalostusuuhia on noin 1300.</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fi-FI" sz="1000" dirty="0" smtClean="0">
                          <a:latin typeface="+mn-lt"/>
                          <a:cs typeface="Times New Roman" panose="02020603050405020304" pitchFamily="18" charset="0"/>
                        </a:rPr>
                        <a:t>Kuvat:</a:t>
                      </a:r>
                      <a:r>
                        <a:rPr lang="fi-FI" sz="1000" baseline="0" dirty="0" smtClean="0">
                          <a:latin typeface="+mn-lt"/>
                          <a:cs typeface="Times New Roman" panose="02020603050405020304" pitchFamily="18" charset="0"/>
                        </a:rPr>
                        <a:t> Miia Karja ja Maija </a:t>
                      </a:r>
                      <a:r>
                        <a:rPr lang="fi-FI" sz="1000" baseline="0" smtClean="0">
                          <a:latin typeface="+mn-lt"/>
                          <a:cs typeface="Times New Roman" panose="02020603050405020304" pitchFamily="18" charset="0"/>
                        </a:rPr>
                        <a:t>Häggblom</a:t>
                      </a:r>
                      <a:endParaRPr lang="fi-FI" sz="1000" dirty="0">
                        <a:latin typeface="+mn-lt"/>
                        <a:cs typeface="Times New Roman" panose="02020603050405020304" pitchFamily="18" charset="0"/>
                      </a:endParaRPr>
                    </a:p>
                  </a:txBody>
                  <a:tcPr>
                    <a:solidFill>
                      <a:schemeClr val="bg1"/>
                    </a:solidFill>
                  </a:tcPr>
                </a:tc>
              </a:tr>
            </a:tbl>
          </a:graphicData>
        </a:graphic>
      </p:graphicFrame>
      <p:sp>
        <p:nvSpPr>
          <p:cNvPr id="5" name="Suorakulmio 4"/>
          <p:cNvSpPr/>
          <p:nvPr/>
        </p:nvSpPr>
        <p:spPr>
          <a:xfrm>
            <a:off x="47157" y="207918"/>
            <a:ext cx="6858000" cy="1800493"/>
          </a:xfrm>
          <a:prstGeom prst="rect">
            <a:avLst/>
          </a:prstGeom>
        </p:spPr>
        <p:txBody>
          <a:bodyPr wrap="square">
            <a:spAutoFit/>
          </a:bodyPr>
          <a:lstStyle/>
          <a:p>
            <a:r>
              <a:rPr lang="fi-FI" sz="1400" dirty="0">
                <a:latin typeface="+mj-lt"/>
                <a:cs typeface="Times New Roman" panose="02020603050405020304" pitchFamily="18" charset="0"/>
              </a:rPr>
              <a:t>Monikäyttöisiä lampaita on Suomessa kasvatettu tuhansien vuosien ajan</a:t>
            </a:r>
            <a:r>
              <a:rPr lang="fi-FI" sz="1400" dirty="0" smtClean="0">
                <a:latin typeface="+mj-lt"/>
                <a:cs typeface="Times New Roman" panose="02020603050405020304" pitchFamily="18" charset="0"/>
              </a:rPr>
              <a:t>.</a:t>
            </a:r>
          </a:p>
          <a:p>
            <a:endParaRPr lang="fi-FI" sz="1300" dirty="0">
              <a:cs typeface="Times New Roman" panose="02020603050405020304" pitchFamily="18" charset="0"/>
            </a:endParaRPr>
          </a:p>
          <a:p>
            <a:r>
              <a:rPr lang="fi-FI" sz="1200" dirty="0" smtClean="0">
                <a:cs typeface="Times New Roman" panose="02020603050405020304" pitchFamily="18" charset="0"/>
              </a:rPr>
              <a:t>Monikäyttöisestä </a:t>
            </a:r>
            <a:r>
              <a:rPr lang="fi-FI" sz="1200" dirty="0">
                <a:cs typeface="Times New Roman" panose="02020603050405020304" pitchFamily="18" charset="0"/>
              </a:rPr>
              <a:t>lampaasta saatiin omavaraistaloudessa tarvittavia lihaa, villoja ja nahkoja.  Toisen maailmansodan aikaan kotimaisilla lampailla oli tärkeä rooli villateollisuuden </a:t>
            </a:r>
            <a:r>
              <a:rPr lang="fi-FI" sz="1200" dirty="0" smtClean="0">
                <a:cs typeface="Times New Roman" panose="02020603050405020304" pitchFamily="18" charset="0"/>
              </a:rPr>
              <a:t>raaka-aineen tuottajana</a:t>
            </a:r>
            <a:r>
              <a:rPr lang="fi-FI" sz="1200" dirty="0">
                <a:cs typeface="Times New Roman" panose="02020603050405020304" pitchFamily="18" charset="0"/>
              </a:rPr>
              <a:t>. Nykyaikana lampailla on käyttöä perinteisen tuotannon ohella maisemanhoidossa </a:t>
            </a:r>
            <a:r>
              <a:rPr lang="fi-FI" sz="1200" dirty="0" smtClean="0">
                <a:cs typeface="Times New Roman" panose="02020603050405020304" pitchFamily="18" charset="0"/>
              </a:rPr>
              <a:t>ja eläinavusteisessa </a:t>
            </a:r>
            <a:r>
              <a:rPr lang="fi-FI" sz="1200" dirty="0">
                <a:cs typeface="Times New Roman" panose="02020603050405020304" pitchFamily="18" charset="0"/>
              </a:rPr>
              <a:t>toiminnassa. Harvinaistuneet, mutta geneettisesti ja kulttuurihistoriallisesti arvokkaat </a:t>
            </a:r>
            <a:r>
              <a:rPr lang="fi-FI" sz="1200" b="1" i="1" dirty="0">
                <a:cs typeface="Times New Roman" panose="02020603050405020304" pitchFamily="18" charset="0"/>
              </a:rPr>
              <a:t>alkuperäis- eli maatiaislammasrodut </a:t>
            </a:r>
            <a:r>
              <a:rPr lang="fi-FI" sz="1200" dirty="0">
                <a:cs typeface="Times New Roman" panose="02020603050405020304" pitchFamily="18" charset="0"/>
              </a:rPr>
              <a:t>ovat saaneet alkunsa ensimmäisten maassamme kasvatettujen lampaiden jälkeläisistä</a:t>
            </a:r>
            <a:r>
              <a:rPr lang="fi-FI" sz="1200" dirty="0">
                <a:latin typeface="Times New Roman" panose="02020603050405020304" pitchFamily="18" charset="0"/>
                <a:cs typeface="Times New Roman" panose="02020603050405020304" pitchFamily="18" charset="0"/>
              </a:rPr>
              <a:t>. </a:t>
            </a:r>
            <a:endParaRPr lang="fi-FI" sz="1200" dirty="0" smtClean="0">
              <a:latin typeface="Times New Roman" panose="02020603050405020304" pitchFamily="18" charset="0"/>
              <a:cs typeface="Times New Roman" panose="02020603050405020304" pitchFamily="18" charset="0"/>
            </a:endParaRPr>
          </a:p>
          <a:p>
            <a:endParaRPr lang="fi-FI" sz="1200" dirty="0">
              <a:latin typeface="Times New Roman" panose="02020603050405020304" pitchFamily="18" charset="0"/>
              <a:cs typeface="Times New Roman" panose="02020603050405020304" pitchFamily="18" charset="0"/>
            </a:endParaRPr>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73" y="1907704"/>
            <a:ext cx="3095812" cy="2321859"/>
          </a:xfrm>
          <a:prstGeom prst="rect">
            <a:avLst/>
          </a:prstGeom>
        </p:spPr>
      </p:pic>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676" y="3923928"/>
            <a:ext cx="3075357" cy="2306518"/>
          </a:xfrm>
          <a:prstGeom prst="rect">
            <a:avLst/>
          </a:prstGeom>
        </p:spPr>
      </p:pic>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61" y="5940152"/>
            <a:ext cx="3095812" cy="2321859"/>
          </a:xfrm>
          <a:prstGeom prst="rect">
            <a:avLst/>
          </a:prstGeom>
        </p:spPr>
      </p:pic>
      <p:pic>
        <p:nvPicPr>
          <p:cNvPr id="2" name="Kuv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656" y="8388424"/>
            <a:ext cx="694944" cy="566928"/>
          </a:xfrm>
          <a:prstGeom prst="rect">
            <a:avLst/>
          </a:prstGeom>
        </p:spPr>
      </p:pic>
      <p:pic>
        <p:nvPicPr>
          <p:cNvPr id="3" name="Kuva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171" y="8410382"/>
            <a:ext cx="1363580" cy="544970"/>
          </a:xfrm>
          <a:prstGeom prst="rect">
            <a:avLst/>
          </a:prstGeom>
        </p:spPr>
      </p:pic>
    </p:spTree>
    <p:extLst>
      <p:ext uri="{BB962C8B-B14F-4D97-AF65-F5344CB8AC3E}">
        <p14:creationId xmlns:p14="http://schemas.microsoft.com/office/powerpoint/2010/main" val="380523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714500" y="93851"/>
            <a:ext cx="5026868" cy="6463308"/>
          </a:xfrm>
          <a:prstGeom prst="rect">
            <a:avLst/>
          </a:prstGeom>
        </p:spPr>
        <p:txBody>
          <a:bodyPr wrap="square">
            <a:spAutoFit/>
          </a:bodyPr>
          <a:lstStyle/>
          <a:p>
            <a:r>
              <a:rPr lang="fi-FI" dirty="0"/>
              <a:t>Tähän voit lisätä tietoja / kuvauksen / tarinan oman</a:t>
            </a:r>
          </a:p>
          <a:p>
            <a:r>
              <a:rPr lang="fi-FI" dirty="0" smtClean="0"/>
              <a:t>yrityksesi </a:t>
            </a:r>
            <a:r>
              <a:rPr lang="fi-FI" dirty="0"/>
              <a:t>/ tilasi </a:t>
            </a:r>
            <a:r>
              <a:rPr lang="fi-FI" dirty="0" smtClean="0"/>
              <a:t>alkuperäisrotuisista lampaista</a:t>
            </a:r>
            <a:endParaRPr lang="fi-FI" dirty="0"/>
          </a:p>
          <a:p>
            <a:r>
              <a:rPr lang="fi-FI" dirty="0"/>
              <a:t> valokuvien kera. </a:t>
            </a:r>
          </a:p>
          <a:p>
            <a:r>
              <a:rPr lang="fi-FI" b="1" dirty="0"/>
              <a:t>Tässä muutama kysymys osviitaksi: </a:t>
            </a:r>
          </a:p>
          <a:p>
            <a:r>
              <a:rPr lang="fi-FI" dirty="0"/>
              <a:t>Minkälaisia </a:t>
            </a:r>
            <a:r>
              <a:rPr lang="fi-FI" dirty="0" smtClean="0"/>
              <a:t>lampaita </a:t>
            </a:r>
            <a:r>
              <a:rPr lang="fi-FI" dirty="0"/>
              <a:t>teillä? Esim. ulkonäkö / luonne?</a:t>
            </a:r>
          </a:p>
          <a:p>
            <a:r>
              <a:rPr lang="fi-FI" dirty="0"/>
              <a:t>Mitä </a:t>
            </a:r>
            <a:r>
              <a:rPr lang="fi-FI" dirty="0" smtClean="0"/>
              <a:t>alkuperäisrotua </a:t>
            </a:r>
            <a:r>
              <a:rPr lang="fi-FI" dirty="0"/>
              <a:t>ne ovat?</a:t>
            </a:r>
          </a:p>
          <a:p>
            <a:r>
              <a:rPr lang="fi-FI" dirty="0"/>
              <a:t>Minkä nimisiä </a:t>
            </a:r>
            <a:r>
              <a:rPr lang="fi-FI" dirty="0" smtClean="0"/>
              <a:t>lampaita </a:t>
            </a:r>
            <a:r>
              <a:rPr lang="fi-FI" dirty="0"/>
              <a:t>teillä on? </a:t>
            </a:r>
          </a:p>
          <a:p>
            <a:r>
              <a:rPr lang="fi-FI" dirty="0"/>
              <a:t>Kuinka kauan teillä on </a:t>
            </a:r>
            <a:r>
              <a:rPr lang="fi-FI" dirty="0" smtClean="0"/>
              <a:t>lampaita </a:t>
            </a:r>
            <a:r>
              <a:rPr lang="fi-FI" dirty="0"/>
              <a:t>ollut?</a:t>
            </a:r>
          </a:p>
          <a:p>
            <a:r>
              <a:rPr lang="fi-FI" dirty="0"/>
              <a:t>Miksi ryhdyitte </a:t>
            </a:r>
            <a:r>
              <a:rPr lang="fi-FI" dirty="0" smtClean="0"/>
              <a:t>lampaita kasvattamaan?</a:t>
            </a:r>
            <a:endParaRPr lang="fi-FI" dirty="0"/>
          </a:p>
          <a:p>
            <a:r>
              <a:rPr lang="fi-FI" dirty="0"/>
              <a:t>Miten </a:t>
            </a:r>
            <a:r>
              <a:rPr lang="fi-FI" dirty="0" smtClean="0"/>
              <a:t>hoidatte /ruokitte lampaita?</a:t>
            </a:r>
            <a:endParaRPr lang="fi-FI" dirty="0"/>
          </a:p>
          <a:p>
            <a:r>
              <a:rPr lang="fi-FI" dirty="0"/>
              <a:t>Mikä niiden merkitys teillä / tilalle/ yritykselle on? esim. </a:t>
            </a:r>
          </a:p>
          <a:p>
            <a:pPr marL="285750" indent="-285750">
              <a:buFontTx/>
              <a:buChar char="-"/>
            </a:pPr>
            <a:r>
              <a:rPr lang="fi-FI" dirty="0"/>
              <a:t>tuloja?</a:t>
            </a:r>
          </a:p>
          <a:p>
            <a:pPr marL="285750" indent="-285750">
              <a:buFontTx/>
              <a:buChar char="-"/>
            </a:pPr>
            <a:r>
              <a:rPr lang="fi-FI" dirty="0"/>
              <a:t>mielihyvää?</a:t>
            </a:r>
          </a:p>
          <a:p>
            <a:pPr marL="285750" indent="-285750">
              <a:buFontTx/>
              <a:buChar char="-"/>
            </a:pPr>
            <a:r>
              <a:rPr lang="fi-FI" dirty="0"/>
              <a:t>kauniita katsella?</a:t>
            </a:r>
          </a:p>
          <a:p>
            <a:pPr marL="285750" indent="-285750">
              <a:buFontTx/>
              <a:buChar char="-"/>
            </a:pPr>
            <a:r>
              <a:rPr lang="fi-FI" dirty="0"/>
              <a:t>elävöittävät ympäristöä?</a:t>
            </a:r>
          </a:p>
          <a:p>
            <a:pPr marL="285750" indent="-285750">
              <a:buFontTx/>
              <a:buChar char="-"/>
            </a:pPr>
            <a:r>
              <a:rPr lang="fi-FI" dirty="0"/>
              <a:t>hoitavat ympäristöä?</a:t>
            </a:r>
          </a:p>
          <a:p>
            <a:pPr marL="285750" indent="-285750">
              <a:buFontTx/>
              <a:buChar char="-"/>
            </a:pPr>
            <a:r>
              <a:rPr lang="fi-FI" dirty="0"/>
              <a:t>ovat osa omavaraista taloutta?</a:t>
            </a:r>
          </a:p>
          <a:p>
            <a:pPr marL="285750" indent="-285750">
              <a:buFontTx/>
              <a:buChar char="-"/>
            </a:pPr>
            <a:r>
              <a:rPr lang="fi-FI" dirty="0"/>
              <a:t>tuottavat erinomaista </a:t>
            </a:r>
            <a:r>
              <a:rPr lang="fi-FI" dirty="0" smtClean="0"/>
              <a:t>lihaa /villoja /vuotia </a:t>
            </a:r>
            <a:r>
              <a:rPr lang="fi-FI" dirty="0"/>
              <a:t>oman käyttöön  </a:t>
            </a:r>
            <a:r>
              <a:rPr lang="fi-FI" dirty="0" smtClean="0"/>
              <a:t>tai </a:t>
            </a:r>
            <a:r>
              <a:rPr lang="fi-FI" dirty="0"/>
              <a:t>myyntiin?</a:t>
            </a:r>
          </a:p>
          <a:p>
            <a:pPr marL="285750" indent="-285750">
              <a:buFontTx/>
              <a:buChar char="-"/>
            </a:pPr>
            <a:r>
              <a:rPr lang="fi-FI" dirty="0"/>
              <a:t>j</a:t>
            </a:r>
            <a:r>
              <a:rPr lang="fi-FI" dirty="0" smtClean="0"/>
              <a:t>atkojalostatte villoja / vuotia?</a:t>
            </a:r>
            <a:endParaRPr lang="fi-FI" dirty="0"/>
          </a:p>
          <a:p>
            <a:pPr marL="285750" indent="-285750">
              <a:buFontTx/>
              <a:buChar char="-"/>
            </a:pPr>
            <a:r>
              <a:rPr lang="fi-FI" dirty="0"/>
              <a:t>osa ohjelma-/hyvinvointipalveluja?</a:t>
            </a:r>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176" y="8552326"/>
            <a:ext cx="694944" cy="566928"/>
          </a:xfrm>
          <a:prstGeom prst="rect">
            <a:avLst/>
          </a:prstGeom>
        </p:spPr>
      </p:pic>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361" y="8595348"/>
            <a:ext cx="1182943" cy="472777"/>
          </a:xfrm>
          <a:prstGeom prst="rect">
            <a:avLst/>
          </a:prstGeom>
        </p:spPr>
      </p:pic>
    </p:spTree>
    <p:extLst>
      <p:ext uri="{BB962C8B-B14F-4D97-AF65-F5344CB8AC3E}">
        <p14:creationId xmlns:p14="http://schemas.microsoft.com/office/powerpoint/2010/main" val="376200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355</TotalTime>
  <Words>220</Words>
  <Application>Microsoft Office PowerPoint</Application>
  <PresentationFormat>Näytössä katseltava diaesitys (4:3)</PresentationFormat>
  <Paragraphs>30</Paragraphs>
  <Slides>2</Slides>
  <Notes>0</Notes>
  <HiddenSlides>0</HiddenSlides>
  <MMClips>0</MMClips>
  <ScaleCrop>false</ScaleCrop>
  <HeadingPairs>
    <vt:vector size="4" baseType="variant">
      <vt:variant>
        <vt:lpstr>Teema</vt:lpstr>
      </vt:variant>
      <vt:variant>
        <vt:i4>1</vt:i4>
      </vt:variant>
      <vt:variant>
        <vt:lpstr>Dian otsikot</vt:lpstr>
      </vt:variant>
      <vt:variant>
        <vt:i4>2</vt:i4>
      </vt:variant>
    </vt:vector>
  </HeadingPairs>
  <TitlesOfParts>
    <vt:vector size="3" baseType="lpstr">
      <vt:lpstr>blank</vt:lpstr>
      <vt:lpstr>PowerPoint-esitys</vt:lpstr>
      <vt:lpstr>PowerPoint-esitys</vt:lpstr>
    </vt:vector>
  </TitlesOfParts>
  <Company>MTT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mto22</dc:creator>
  <cp:lastModifiedBy>mto22</cp:lastModifiedBy>
  <cp:revision>37</cp:revision>
  <cp:lastPrinted>2019-04-10T08:03:44Z</cp:lastPrinted>
  <dcterms:created xsi:type="dcterms:W3CDTF">2019-03-06T09:00:48Z</dcterms:created>
  <dcterms:modified xsi:type="dcterms:W3CDTF">2019-04-11T11:20:53Z</dcterms:modified>
</cp:coreProperties>
</file>