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15"/>
  </p:notesMasterIdLst>
  <p:sldIdLst>
    <p:sldId id="256" r:id="rId2"/>
    <p:sldId id="263" r:id="rId3"/>
    <p:sldId id="289" r:id="rId4"/>
    <p:sldId id="294" r:id="rId5"/>
    <p:sldId id="307" r:id="rId6"/>
    <p:sldId id="297" r:id="rId7"/>
    <p:sldId id="298" r:id="rId8"/>
    <p:sldId id="304" r:id="rId9"/>
    <p:sldId id="306" r:id="rId10"/>
    <p:sldId id="308" r:id="rId11"/>
    <p:sldId id="309" r:id="rId12"/>
    <p:sldId id="312" r:id="rId13"/>
    <p:sldId id="313" r:id="rId1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EEDC4A-E399-4723-8229-7DEA2345E8A3}" v="3" dt="2023-08-29T07:06:27.8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E9E991-A75A-4FED-ABEF-DBBEDA33D48D}" type="datetimeFigureOut">
              <a:rPr lang="fi-FI" smtClean="0"/>
              <a:t>2.4.2024</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699534-EDF9-465A-98C5-834D857369B7}" type="slidenum">
              <a:rPr lang="fi-FI" smtClean="0"/>
              <a:t>‹#›</a:t>
            </a:fld>
            <a:endParaRPr lang="fi-FI"/>
          </a:p>
        </p:txBody>
      </p:sp>
    </p:spTree>
    <p:extLst>
      <p:ext uri="{BB962C8B-B14F-4D97-AF65-F5344CB8AC3E}">
        <p14:creationId xmlns:p14="http://schemas.microsoft.com/office/powerpoint/2010/main" val="4003546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ian kuvan paikkamerkki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3315" name="Huomautusten paikkamerkki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i-FI" altLang="fi-FI"/>
          </a:p>
        </p:txBody>
      </p:sp>
      <p:sp>
        <p:nvSpPr>
          <p:cNvPr id="13316" name="Dian numeron paikkamerkki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84225" indent="-301625">
              <a:defRPr>
                <a:solidFill>
                  <a:schemeClr val="tx1"/>
                </a:solidFill>
                <a:latin typeface="Arial" panose="020B0604020202020204" pitchFamily="34" charset="0"/>
              </a:defRPr>
            </a:lvl2pPr>
            <a:lvl3pPr marL="1208088" indent="-241300">
              <a:defRPr>
                <a:solidFill>
                  <a:schemeClr val="tx1"/>
                </a:solidFill>
                <a:latin typeface="Arial" panose="020B0604020202020204" pitchFamily="34" charset="0"/>
              </a:defRPr>
            </a:lvl3pPr>
            <a:lvl4pPr marL="1690688" indent="-241300">
              <a:defRPr>
                <a:solidFill>
                  <a:schemeClr val="tx1"/>
                </a:solidFill>
                <a:latin typeface="Arial" panose="020B0604020202020204" pitchFamily="34" charset="0"/>
              </a:defRPr>
            </a:lvl4pPr>
            <a:lvl5pPr marL="2174875" indent="-241300">
              <a:defRPr>
                <a:solidFill>
                  <a:schemeClr val="tx1"/>
                </a:solidFill>
                <a:latin typeface="Arial" panose="020B0604020202020204" pitchFamily="34" charset="0"/>
              </a:defRPr>
            </a:lvl5pPr>
            <a:lvl6pPr marL="2632075" indent="-241300" eaLnBrk="0" fontAlgn="base" hangingPunct="0">
              <a:spcBef>
                <a:spcPct val="0"/>
              </a:spcBef>
              <a:spcAft>
                <a:spcPct val="0"/>
              </a:spcAft>
              <a:defRPr>
                <a:solidFill>
                  <a:schemeClr val="tx1"/>
                </a:solidFill>
                <a:latin typeface="Arial" panose="020B0604020202020204" pitchFamily="34" charset="0"/>
              </a:defRPr>
            </a:lvl6pPr>
            <a:lvl7pPr marL="3089275" indent="-241300" eaLnBrk="0" fontAlgn="base" hangingPunct="0">
              <a:spcBef>
                <a:spcPct val="0"/>
              </a:spcBef>
              <a:spcAft>
                <a:spcPct val="0"/>
              </a:spcAft>
              <a:defRPr>
                <a:solidFill>
                  <a:schemeClr val="tx1"/>
                </a:solidFill>
                <a:latin typeface="Arial" panose="020B0604020202020204" pitchFamily="34" charset="0"/>
              </a:defRPr>
            </a:lvl7pPr>
            <a:lvl8pPr marL="3546475" indent="-241300" eaLnBrk="0" fontAlgn="base" hangingPunct="0">
              <a:spcBef>
                <a:spcPct val="0"/>
              </a:spcBef>
              <a:spcAft>
                <a:spcPct val="0"/>
              </a:spcAft>
              <a:defRPr>
                <a:solidFill>
                  <a:schemeClr val="tx1"/>
                </a:solidFill>
                <a:latin typeface="Arial" panose="020B0604020202020204" pitchFamily="34" charset="0"/>
              </a:defRPr>
            </a:lvl8pPr>
            <a:lvl9pPr marL="4003675" indent="-241300" eaLnBrk="0" fontAlgn="base" hangingPunct="0">
              <a:spcBef>
                <a:spcPct val="0"/>
              </a:spcBef>
              <a:spcAft>
                <a:spcPct val="0"/>
              </a:spcAft>
              <a:defRPr>
                <a:solidFill>
                  <a:schemeClr val="tx1"/>
                </a:solidFill>
                <a:latin typeface="Arial" panose="020B0604020202020204" pitchFamily="34" charset="0"/>
              </a:defRPr>
            </a:lvl9pPr>
          </a:lstStyle>
          <a:p>
            <a:fld id="{D67E6B61-4F28-4F7E-B7FE-ABC6C9A41CD7}" type="slidenum">
              <a:rPr lang="fi-FI" altLang="fi-FI" smtClean="0"/>
              <a:pPr/>
              <a:t>2</a:t>
            </a:fld>
            <a:endParaRPr lang="fi-FI" altLang="fi-F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8D7368D-31D9-8101-473D-CD39E706FD22}"/>
              </a:ext>
              <a:ext uri="{C183D7F6-B498-43B3-948B-1728B52AA6E4}">
                <adec:decorative xmlns:adec="http://schemas.microsoft.com/office/drawing/2017/decorative" val="1"/>
              </a:ext>
            </a:extLst>
          </p:cNvPr>
          <p:cNvSpPr/>
          <p:nvPr/>
        </p:nvSpPr>
        <p:spPr>
          <a:xfrm>
            <a:off x="5796401" y="3378954"/>
            <a:ext cx="6394567" cy="3479046"/>
          </a:xfrm>
          <a:custGeom>
            <a:avLst/>
            <a:gdLst>
              <a:gd name="connsiteX0" fmla="*/ 5171297 w 6394567"/>
              <a:gd name="connsiteY0" fmla="*/ 284 h 3479046"/>
              <a:gd name="connsiteX1" fmla="*/ 6394290 w 6394567"/>
              <a:gd name="connsiteY1" fmla="*/ 430072 h 3479046"/>
              <a:gd name="connsiteX2" fmla="*/ 6394567 w 6394567"/>
              <a:gd name="connsiteY2" fmla="*/ 430316 h 3479046"/>
              <a:gd name="connsiteX3" fmla="*/ 6394567 w 6394567"/>
              <a:gd name="connsiteY3" fmla="*/ 3479046 h 3479046"/>
              <a:gd name="connsiteX4" fmla="*/ 0 w 6394567"/>
              <a:gd name="connsiteY4" fmla="*/ 3479046 h 3479046"/>
              <a:gd name="connsiteX5" fmla="*/ 3916974 w 6394567"/>
              <a:gd name="connsiteY5" fmla="*/ 405504 h 3479046"/>
              <a:gd name="connsiteX6" fmla="*/ 3959456 w 6394567"/>
              <a:gd name="connsiteY6" fmla="*/ 373857 h 3479046"/>
              <a:gd name="connsiteX7" fmla="*/ 5052215 w 6394567"/>
              <a:gd name="connsiteY7" fmla="*/ 1756 h 3479046"/>
              <a:gd name="connsiteX8" fmla="*/ 5171297 w 6394567"/>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94567" h="3479046">
                <a:moveTo>
                  <a:pt x="5171297" y="284"/>
                </a:moveTo>
                <a:cubicBezTo>
                  <a:pt x="5607674" y="7531"/>
                  <a:pt x="6039042" y="153650"/>
                  <a:pt x="6394290" y="430072"/>
                </a:cubicBezTo>
                <a:lnTo>
                  <a:pt x="6394567" y="430316"/>
                </a:lnTo>
                <a:lnTo>
                  <a:pt x="6394567"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39000">
                <a:schemeClr val="bg2"/>
              </a:gs>
              <a:gs pos="100000">
                <a:schemeClr val="accent1">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FF32C74-82F4-2A29-889B-EF23CEE6AA4F}"/>
              </a:ext>
            </a:extLst>
          </p:cNvPr>
          <p:cNvSpPr>
            <a:spLocks noGrp="1"/>
          </p:cNvSpPr>
          <p:nvPr>
            <p:ph type="ctrTitle"/>
          </p:nvPr>
        </p:nvSpPr>
        <p:spPr>
          <a:xfrm>
            <a:off x="1066801" y="1122363"/>
            <a:ext cx="6211185" cy="2305246"/>
          </a:xfrm>
        </p:spPr>
        <p:txBody>
          <a:bodyPr anchor="b">
            <a:normAutofit/>
          </a:bodyPr>
          <a:lstStyle>
            <a:lvl1pPr algn="l">
              <a:lnSpc>
                <a:spcPct val="100000"/>
              </a:lnSpc>
              <a:defRPr sz="3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4ACADD6-278F-604C-8A38-BBBAFC6754E8}"/>
              </a:ext>
            </a:extLst>
          </p:cNvPr>
          <p:cNvSpPr>
            <a:spLocks noGrp="1"/>
          </p:cNvSpPr>
          <p:nvPr>
            <p:ph type="subTitle" idx="1"/>
          </p:nvPr>
        </p:nvSpPr>
        <p:spPr>
          <a:xfrm>
            <a:off x="1066802" y="3549048"/>
            <a:ext cx="5029198" cy="1956278"/>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C43946B-3F5A-C916-B62B-8D5938EA8285}"/>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5" name="Footer Placeholder 4">
            <a:extLst>
              <a:ext uri="{FF2B5EF4-FFF2-40B4-BE49-F238E27FC236}">
                <a16:creationId xmlns:a16="http://schemas.microsoft.com/office/drawing/2014/main" id="{5986539F-2DB8-FCDA-C884-9C3CD29B8C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AA7B3-5D3B-D493-8F6F-1FEBB8576D62}"/>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825209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0D2E-0561-F284-F89A-AAE3CD09AC24}"/>
              </a:ext>
            </a:extLst>
          </p:cNvPr>
          <p:cNvSpPr>
            <a:spLocks noGrp="1"/>
          </p:cNvSpPr>
          <p:nvPr>
            <p:ph type="title"/>
          </p:nvPr>
        </p:nvSpPr>
        <p:spPr>
          <a:xfrm>
            <a:off x="1066800" y="936841"/>
            <a:ext cx="10239338" cy="953669"/>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657C4C-16EC-2477-6332-830F53011D33}"/>
              </a:ext>
            </a:extLst>
          </p:cNvPr>
          <p:cNvSpPr>
            <a:spLocks noGrp="1"/>
          </p:cNvSpPr>
          <p:nvPr>
            <p:ph type="body" orient="vert" idx="1"/>
          </p:nvPr>
        </p:nvSpPr>
        <p:spPr>
          <a:xfrm>
            <a:off x="1069848" y="2139696"/>
            <a:ext cx="10239338" cy="367768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0940D3-6996-1C08-F1AF-87C354657912}"/>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5" name="Footer Placeholder 4">
            <a:extLst>
              <a:ext uri="{FF2B5EF4-FFF2-40B4-BE49-F238E27FC236}">
                <a16:creationId xmlns:a16="http://schemas.microsoft.com/office/drawing/2014/main" id="{4C3676C3-588F-B636-8CE0-AA2CBFBCE9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CEF8A9-EB1E-B344-A4B8-B58D0633630B}"/>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713497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EF3A28-33E4-2796-AE7A-1234569F5CE0}"/>
              </a:ext>
            </a:extLst>
          </p:cNvPr>
          <p:cNvSpPr>
            <a:spLocks noGrp="1"/>
          </p:cNvSpPr>
          <p:nvPr>
            <p:ph type="title" orient="vert"/>
          </p:nvPr>
        </p:nvSpPr>
        <p:spPr>
          <a:xfrm>
            <a:off x="8844950" y="1081177"/>
            <a:ext cx="2508849" cy="463382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D185FC-2BBB-E997-A5CD-F2C6CF6B7C68}"/>
              </a:ext>
            </a:extLst>
          </p:cNvPr>
          <p:cNvSpPr>
            <a:spLocks noGrp="1"/>
          </p:cNvSpPr>
          <p:nvPr>
            <p:ph type="body" orient="vert" idx="1"/>
          </p:nvPr>
        </p:nvSpPr>
        <p:spPr>
          <a:xfrm>
            <a:off x="1066800" y="1081177"/>
            <a:ext cx="7505700" cy="4633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E314B3C-96CD-071C-C2AD-2C7E04F819C0}"/>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5" name="Footer Placeholder 4">
            <a:extLst>
              <a:ext uri="{FF2B5EF4-FFF2-40B4-BE49-F238E27FC236}">
                <a16:creationId xmlns:a16="http://schemas.microsoft.com/office/drawing/2014/main" id="{F5AA2B04-F5E0-C5A3-C77D-6AE9A9E913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155BC2-C712-C4A4-50EC-E10D88344310}"/>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544086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A4769-9A55-AF9B-4CE4-DFA07E711CF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E45D9E-DBB4-B890-88D5-B4C03599EC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AE15260-1C0B-A965-3114-D7C40D18BDF4}"/>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5" name="Footer Placeholder 4">
            <a:extLst>
              <a:ext uri="{FF2B5EF4-FFF2-40B4-BE49-F238E27FC236}">
                <a16:creationId xmlns:a16="http://schemas.microsoft.com/office/drawing/2014/main" id="{19AAF4D1-0334-3F24-69B4-06C7BD742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8BA76D-3B8B-429D-9B32-54D6A6297C0A}"/>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214303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D8D9C414-4A2F-78AF-ED60-6130D4C563B3}"/>
              </a:ext>
            </a:extLst>
          </p:cNvPr>
          <p:cNvSpPr/>
          <p:nvPr/>
        </p:nvSpPr>
        <p:spPr>
          <a:xfrm>
            <a:off x="6284115" y="3378954"/>
            <a:ext cx="5907885" cy="3479046"/>
          </a:xfrm>
          <a:custGeom>
            <a:avLst/>
            <a:gdLst>
              <a:gd name="connsiteX0" fmla="*/ 5171297 w 5907885"/>
              <a:gd name="connsiteY0" fmla="*/ 284 h 3479046"/>
              <a:gd name="connsiteX1" fmla="*/ 5813217 w 5907885"/>
              <a:gd name="connsiteY1" fmla="*/ 114238 h 3479046"/>
              <a:gd name="connsiteX2" fmla="*/ 5907885 w 5907885"/>
              <a:gd name="connsiteY2" fmla="*/ 151524 h 3479046"/>
              <a:gd name="connsiteX3" fmla="*/ 5907885 w 5907885"/>
              <a:gd name="connsiteY3" fmla="*/ 3479046 h 3479046"/>
              <a:gd name="connsiteX4" fmla="*/ 0 w 5907885"/>
              <a:gd name="connsiteY4" fmla="*/ 3479046 h 3479046"/>
              <a:gd name="connsiteX5" fmla="*/ 3916974 w 5907885"/>
              <a:gd name="connsiteY5" fmla="*/ 405504 h 3479046"/>
              <a:gd name="connsiteX6" fmla="*/ 3959456 w 5907885"/>
              <a:gd name="connsiteY6" fmla="*/ 373857 h 3479046"/>
              <a:gd name="connsiteX7" fmla="*/ 5052215 w 5907885"/>
              <a:gd name="connsiteY7" fmla="*/ 1756 h 3479046"/>
              <a:gd name="connsiteX8" fmla="*/ 5171297 w 5907885"/>
              <a:gd name="connsiteY8" fmla="*/ 284 h 3479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07885" h="3479046">
                <a:moveTo>
                  <a:pt x="5171297" y="284"/>
                </a:moveTo>
                <a:cubicBezTo>
                  <a:pt x="5389485" y="3908"/>
                  <a:pt x="5606422" y="42249"/>
                  <a:pt x="5813217" y="114238"/>
                </a:cubicBezTo>
                <a:lnTo>
                  <a:pt x="5907885" y="151524"/>
                </a:lnTo>
                <a:lnTo>
                  <a:pt x="5907885" y="3479046"/>
                </a:lnTo>
                <a:lnTo>
                  <a:pt x="0" y="3479046"/>
                </a:lnTo>
                <a:lnTo>
                  <a:pt x="3916974" y="405504"/>
                </a:lnTo>
                <a:lnTo>
                  <a:pt x="3959456" y="373857"/>
                </a:lnTo>
                <a:cubicBezTo>
                  <a:pt x="4291086" y="139664"/>
                  <a:pt x="4671097" y="17528"/>
                  <a:pt x="5052215" y="1756"/>
                </a:cubicBezTo>
                <a:cubicBezTo>
                  <a:pt x="5091916" y="114"/>
                  <a:pt x="5131627" y="-375"/>
                  <a:pt x="5171297" y="284"/>
                </a:cubicBezTo>
                <a:close/>
              </a:path>
            </a:pathLst>
          </a:custGeom>
          <a:gradFill>
            <a:gsLst>
              <a:gs pos="23000">
                <a:schemeClr val="bg2"/>
              </a:gs>
              <a:gs pos="100000">
                <a:schemeClr val="accent1">
                  <a:lumMod val="60000"/>
                  <a:lumOff val="4000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13410AE4-7FC7-589E-B6D3-0DA7B5FC5CE3}"/>
              </a:ext>
            </a:extLst>
          </p:cNvPr>
          <p:cNvSpPr/>
          <p:nvPr/>
        </p:nvSpPr>
        <p:spPr>
          <a:xfrm flipH="1" flipV="1">
            <a:off x="0" y="0"/>
            <a:ext cx="2923855" cy="1479128"/>
          </a:xfrm>
          <a:custGeom>
            <a:avLst/>
            <a:gdLst>
              <a:gd name="connsiteX0" fmla="*/ 2923855 w 2923855"/>
              <a:gd name="connsiteY0" fmla="*/ 1479128 h 1479128"/>
              <a:gd name="connsiteX1" fmla="*/ 0 w 2923855"/>
              <a:gd name="connsiteY1" fmla="*/ 1479128 h 1479128"/>
              <a:gd name="connsiteX2" fmla="*/ 1368245 w 2923855"/>
              <a:gd name="connsiteY2" fmla="*/ 405504 h 1479128"/>
              <a:gd name="connsiteX3" fmla="*/ 1410727 w 2923855"/>
              <a:gd name="connsiteY3" fmla="*/ 373857 h 1479128"/>
              <a:gd name="connsiteX4" fmla="*/ 2503486 w 2923855"/>
              <a:gd name="connsiteY4" fmla="*/ 1756 h 1479128"/>
              <a:gd name="connsiteX5" fmla="*/ 2622568 w 2923855"/>
              <a:gd name="connsiteY5" fmla="*/ 284 h 1479128"/>
              <a:gd name="connsiteX6" fmla="*/ 2785835 w 2923855"/>
              <a:gd name="connsiteY6" fmla="*/ 9494 h 1479128"/>
              <a:gd name="connsiteX7" fmla="*/ 2923855 w 2923855"/>
              <a:gd name="connsiteY7" fmla="*/ 28352 h 1479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23855" h="1479128">
                <a:moveTo>
                  <a:pt x="2923855" y="1479128"/>
                </a:moveTo>
                <a:lnTo>
                  <a:pt x="0" y="1479128"/>
                </a:lnTo>
                <a:lnTo>
                  <a:pt x="1368245" y="405504"/>
                </a:lnTo>
                <a:lnTo>
                  <a:pt x="1410727" y="373857"/>
                </a:lnTo>
                <a:cubicBezTo>
                  <a:pt x="1742357" y="139664"/>
                  <a:pt x="2122368" y="17528"/>
                  <a:pt x="2503486" y="1756"/>
                </a:cubicBezTo>
                <a:cubicBezTo>
                  <a:pt x="2543187" y="114"/>
                  <a:pt x="2582898" y="-375"/>
                  <a:pt x="2622568" y="284"/>
                </a:cubicBezTo>
                <a:cubicBezTo>
                  <a:pt x="2677115" y="1190"/>
                  <a:pt x="2731584" y="4266"/>
                  <a:pt x="2785835" y="9494"/>
                </a:cubicBezTo>
                <a:lnTo>
                  <a:pt x="2923855" y="28352"/>
                </a:lnTo>
                <a:close/>
              </a:path>
            </a:pathLst>
          </a:custGeom>
          <a:gradFill>
            <a:gsLst>
              <a:gs pos="33000">
                <a:schemeClr val="bg2"/>
              </a:gs>
              <a:gs pos="100000">
                <a:schemeClr val="accent1">
                  <a:lumMod val="60000"/>
                  <a:lumOff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B381CBD-08D9-3C9A-7620-24F2D6404893}"/>
              </a:ext>
            </a:extLst>
          </p:cNvPr>
          <p:cNvSpPr>
            <a:spLocks noGrp="1"/>
          </p:cNvSpPr>
          <p:nvPr>
            <p:ph type="title"/>
          </p:nvPr>
        </p:nvSpPr>
        <p:spPr>
          <a:xfrm>
            <a:off x="1066800" y="1709738"/>
            <a:ext cx="6455434" cy="2981274"/>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D5AE2B-1716-CEEC-73F8-E81F59192562}"/>
              </a:ext>
            </a:extLst>
          </p:cNvPr>
          <p:cNvSpPr>
            <a:spLocks noGrp="1"/>
          </p:cNvSpPr>
          <p:nvPr>
            <p:ph type="body" idx="1"/>
          </p:nvPr>
        </p:nvSpPr>
        <p:spPr>
          <a:xfrm>
            <a:off x="1066800" y="4759252"/>
            <a:ext cx="5397260" cy="955748"/>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CF3052-6EE8-979F-04FB-1B8DF81F29B9}"/>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5" name="Footer Placeholder 4">
            <a:extLst>
              <a:ext uri="{FF2B5EF4-FFF2-40B4-BE49-F238E27FC236}">
                <a16:creationId xmlns:a16="http://schemas.microsoft.com/office/drawing/2014/main" id="{7D986285-161A-6869-27C2-0A159C2344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7ED64F-5DAB-238D-C34A-1DCCB12221D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144202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484D0-7460-7B08-F1EE-96EABE40212A}"/>
              </a:ext>
            </a:extLst>
          </p:cNvPr>
          <p:cNvSpPr>
            <a:spLocks noGrp="1"/>
          </p:cNvSpPr>
          <p:nvPr>
            <p:ph type="title"/>
          </p:nvPr>
        </p:nvSpPr>
        <p:spPr>
          <a:xfrm>
            <a:off x="1066799" y="936841"/>
            <a:ext cx="10092477" cy="95366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80B7F9-8ECB-7079-A11E-51D3903E2B1A}"/>
              </a:ext>
            </a:extLst>
          </p:cNvPr>
          <p:cNvSpPr>
            <a:spLocks noGrp="1"/>
          </p:cNvSpPr>
          <p:nvPr>
            <p:ph sz="half" idx="1"/>
          </p:nvPr>
        </p:nvSpPr>
        <p:spPr>
          <a:xfrm>
            <a:off x="1066800"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4E97161-CAF5-CA48-D814-7ACD43AB99E1}"/>
              </a:ext>
            </a:extLst>
          </p:cNvPr>
          <p:cNvSpPr>
            <a:spLocks noGrp="1"/>
          </p:cNvSpPr>
          <p:nvPr>
            <p:ph sz="half" idx="2"/>
          </p:nvPr>
        </p:nvSpPr>
        <p:spPr>
          <a:xfrm>
            <a:off x="6349795" y="2117341"/>
            <a:ext cx="4809482" cy="3760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23BD680-4E7A-5155-3CAE-6BD44EE8BA83}"/>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6" name="Footer Placeholder 5">
            <a:extLst>
              <a:ext uri="{FF2B5EF4-FFF2-40B4-BE49-F238E27FC236}">
                <a16:creationId xmlns:a16="http://schemas.microsoft.com/office/drawing/2014/main" id="{4F6A152D-EFF2-B3AA-3F25-14E113673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BD6032-FD7A-BFFD-9BE5-48EDBEFBD147}"/>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361551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47F4D-4855-340E-03F3-4860885EC671}"/>
              </a:ext>
            </a:extLst>
          </p:cNvPr>
          <p:cNvSpPr>
            <a:spLocks noGrp="1"/>
          </p:cNvSpPr>
          <p:nvPr>
            <p:ph type="title"/>
          </p:nvPr>
        </p:nvSpPr>
        <p:spPr>
          <a:xfrm>
            <a:off x="1066800" y="963283"/>
            <a:ext cx="10096500" cy="91600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3CEB472-7426-C288-B5F6-0A1232DCED65}"/>
              </a:ext>
            </a:extLst>
          </p:cNvPr>
          <p:cNvSpPr>
            <a:spLocks noGrp="1"/>
          </p:cNvSpPr>
          <p:nvPr>
            <p:ph type="body" idx="1"/>
          </p:nvPr>
        </p:nvSpPr>
        <p:spPr>
          <a:xfrm>
            <a:off x="1066801" y="1879287"/>
            <a:ext cx="4739628"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194F9C-B6FA-97C3-F618-0CF956CB53B2}"/>
              </a:ext>
            </a:extLst>
          </p:cNvPr>
          <p:cNvSpPr>
            <a:spLocks noGrp="1"/>
          </p:cNvSpPr>
          <p:nvPr>
            <p:ph sz="half" idx="2"/>
          </p:nvPr>
        </p:nvSpPr>
        <p:spPr>
          <a:xfrm>
            <a:off x="1066801" y="2505075"/>
            <a:ext cx="4739628"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5665C-7910-AFA2-350F-42C06ED5AF47}"/>
              </a:ext>
            </a:extLst>
          </p:cNvPr>
          <p:cNvSpPr>
            <a:spLocks noGrp="1"/>
          </p:cNvSpPr>
          <p:nvPr>
            <p:ph type="body" sz="quarter" idx="3"/>
          </p:nvPr>
        </p:nvSpPr>
        <p:spPr>
          <a:xfrm>
            <a:off x="6400330" y="1879287"/>
            <a:ext cx="4762970" cy="582117"/>
          </a:xfrm>
        </p:spPr>
        <p:txBody>
          <a:bodyPr anchor="b">
            <a:noAutofit/>
          </a:bodyPr>
          <a:lstStyle>
            <a:lvl1pPr marL="0" indent="0">
              <a:buNone/>
              <a:defRPr sz="1400" b="1" cap="all" spc="2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71352E-1DE0-F0CD-6F81-1D8FF59C2B0D}"/>
              </a:ext>
            </a:extLst>
          </p:cNvPr>
          <p:cNvSpPr>
            <a:spLocks noGrp="1"/>
          </p:cNvSpPr>
          <p:nvPr>
            <p:ph sz="quarter" idx="4"/>
          </p:nvPr>
        </p:nvSpPr>
        <p:spPr>
          <a:xfrm>
            <a:off x="6400330" y="2505075"/>
            <a:ext cx="4762970" cy="33896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38F7E4-7D9E-4736-3269-4F0C46996125}"/>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8" name="Footer Placeholder 7">
            <a:extLst>
              <a:ext uri="{FF2B5EF4-FFF2-40B4-BE49-F238E27FC236}">
                <a16:creationId xmlns:a16="http://schemas.microsoft.com/office/drawing/2014/main" id="{218386CF-9A84-8D2A-BC47-C951DD9949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980844D-FE1F-49E7-3BBD-527FB72ECD1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4064412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F691C-93A5-1364-00A9-A470C289F365}"/>
              </a:ext>
            </a:extLst>
          </p:cNvPr>
          <p:cNvSpPr>
            <a:spLocks noGrp="1"/>
          </p:cNvSpPr>
          <p:nvPr>
            <p:ph type="title"/>
          </p:nvPr>
        </p:nvSpPr>
        <p:spPr>
          <a:xfrm>
            <a:off x="1066800" y="1357223"/>
            <a:ext cx="8886884" cy="1043078"/>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76E055BD-4154-B9D1-0B5B-B1E3A06B6B31}"/>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4" name="Footer Placeholder 3">
            <a:extLst>
              <a:ext uri="{FF2B5EF4-FFF2-40B4-BE49-F238E27FC236}">
                <a16:creationId xmlns:a16="http://schemas.microsoft.com/office/drawing/2014/main" id="{0C2A9E4A-03D1-7A8B-233D-014A3248F0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2CEFC4-D276-DF45-F395-F5BD2EA70114}"/>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387547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12C0AD-76F4-FCE4-2717-0A9AA4351B6D}"/>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3" name="Footer Placeholder 2">
            <a:extLst>
              <a:ext uri="{FF2B5EF4-FFF2-40B4-BE49-F238E27FC236}">
                <a16:creationId xmlns:a16="http://schemas.microsoft.com/office/drawing/2014/main" id="{BE83BB66-3F41-7F1D-5108-B3F679A88E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AA6DA0-07AE-4BE4-B82F-7936D0E3E37D}"/>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4171369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BFB75-C953-0BD0-4E2E-717767426228}"/>
              </a:ext>
            </a:extLst>
          </p:cNvPr>
          <p:cNvSpPr>
            <a:spLocks noGrp="1"/>
          </p:cNvSpPr>
          <p:nvPr>
            <p:ph type="title"/>
          </p:nvPr>
        </p:nvSpPr>
        <p:spPr>
          <a:xfrm>
            <a:off x="1066800" y="770626"/>
            <a:ext cx="3705225" cy="1286774"/>
          </a:xfrm>
        </p:spPr>
        <p:txBody>
          <a:bodyPr anchor="b">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8E1AA52-60F3-40F2-673B-5848F4253FF0}"/>
              </a:ext>
            </a:extLst>
          </p:cNvPr>
          <p:cNvSpPr>
            <a:spLocks noGrp="1"/>
          </p:cNvSpPr>
          <p:nvPr>
            <p:ph idx="1"/>
          </p:nvPr>
        </p:nvSpPr>
        <p:spPr>
          <a:xfrm>
            <a:off x="5183188" y="1075426"/>
            <a:ext cx="5980112" cy="47683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0167E8-C561-5A72-AED3-442F66DDEE31}"/>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BFED3-7CB3-1B8B-9504-13A121CAD015}"/>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6" name="Footer Placeholder 5">
            <a:extLst>
              <a:ext uri="{FF2B5EF4-FFF2-40B4-BE49-F238E27FC236}">
                <a16:creationId xmlns:a16="http://schemas.microsoft.com/office/drawing/2014/main" id="{152456C9-19A0-4441-B1AF-B7AFBF642F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8898EA-84CC-411C-0012-D314953696B9}"/>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957724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C1E10-1458-2553-05B4-313F7E26D210}"/>
              </a:ext>
            </a:extLst>
          </p:cNvPr>
          <p:cNvSpPr>
            <a:spLocks noGrp="1"/>
          </p:cNvSpPr>
          <p:nvPr>
            <p:ph type="title"/>
          </p:nvPr>
        </p:nvSpPr>
        <p:spPr>
          <a:xfrm>
            <a:off x="1066800" y="782128"/>
            <a:ext cx="3705225" cy="1275272"/>
          </a:xfrm>
        </p:spPr>
        <p:txBody>
          <a:bodyPr anchor="b">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3C0F677-F177-6DED-1920-685B9D9FF254}"/>
              </a:ext>
            </a:extLst>
          </p:cNvPr>
          <p:cNvSpPr>
            <a:spLocks noGrp="1"/>
          </p:cNvSpPr>
          <p:nvPr>
            <p:ph type="pic" idx="1"/>
          </p:nvPr>
        </p:nvSpPr>
        <p:spPr>
          <a:xfrm>
            <a:off x="5183188" y="1143000"/>
            <a:ext cx="5980112"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C4D1CB1-2109-480E-8904-4077C94D6E7D}"/>
              </a:ext>
            </a:extLst>
          </p:cNvPr>
          <p:cNvSpPr>
            <a:spLocks noGrp="1"/>
          </p:cNvSpPr>
          <p:nvPr>
            <p:ph type="body" sz="half" idx="2"/>
          </p:nvPr>
        </p:nvSpPr>
        <p:spPr>
          <a:xfrm>
            <a:off x="1066800" y="2057400"/>
            <a:ext cx="3705225" cy="3657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B0DB38-7CB9-2140-BC21-6D2E7DD0B6B5}"/>
              </a:ext>
            </a:extLst>
          </p:cNvPr>
          <p:cNvSpPr>
            <a:spLocks noGrp="1"/>
          </p:cNvSpPr>
          <p:nvPr>
            <p:ph type="dt" sz="half" idx="10"/>
          </p:nvPr>
        </p:nvSpPr>
        <p:spPr/>
        <p:txBody>
          <a:bodyPr/>
          <a:lstStyle/>
          <a:p>
            <a:fld id="{1E351CED-465B-40B5-ADCE-957C918F227B}" type="datetimeFigureOut">
              <a:rPr lang="en-US" smtClean="0"/>
              <a:t>4/2/2024</a:t>
            </a:fld>
            <a:endParaRPr lang="en-US"/>
          </a:p>
        </p:txBody>
      </p:sp>
      <p:sp>
        <p:nvSpPr>
          <p:cNvPr id="6" name="Footer Placeholder 5">
            <a:extLst>
              <a:ext uri="{FF2B5EF4-FFF2-40B4-BE49-F238E27FC236}">
                <a16:creationId xmlns:a16="http://schemas.microsoft.com/office/drawing/2014/main" id="{C7B448AD-3B1D-4B5E-CAB9-BB5FD2CDEB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EEF53D-CF5A-87A2-E973-3B8CCDEBAA2B}"/>
              </a:ext>
            </a:extLst>
          </p:cNvPr>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423589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1F4A25-A386-9574-775C-E5E5F9FC352A}"/>
              </a:ext>
            </a:extLst>
          </p:cNvPr>
          <p:cNvSpPr>
            <a:spLocks noGrp="1"/>
          </p:cNvSpPr>
          <p:nvPr>
            <p:ph type="title"/>
          </p:nvPr>
        </p:nvSpPr>
        <p:spPr>
          <a:xfrm>
            <a:off x="1066800" y="936841"/>
            <a:ext cx="8886884" cy="95366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4F7885F-2B7B-74DB-9996-E0ACEBC9DB25}"/>
              </a:ext>
            </a:extLst>
          </p:cNvPr>
          <p:cNvSpPr>
            <a:spLocks noGrp="1"/>
          </p:cNvSpPr>
          <p:nvPr>
            <p:ph type="body" idx="1"/>
          </p:nvPr>
        </p:nvSpPr>
        <p:spPr>
          <a:xfrm>
            <a:off x="1069848" y="2139696"/>
            <a:ext cx="8883836" cy="36776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804F519-BA47-2B81-CC1C-7E1F119EC69E}"/>
              </a:ext>
            </a:extLst>
          </p:cNvPr>
          <p:cNvSpPr>
            <a:spLocks noGrp="1"/>
          </p:cNvSpPr>
          <p:nvPr>
            <p:ph type="dt" sz="half" idx="2"/>
          </p:nvPr>
        </p:nvSpPr>
        <p:spPr>
          <a:xfrm rot="5400000">
            <a:off x="10477379" y="4629744"/>
            <a:ext cx="2653508" cy="365125"/>
          </a:xfrm>
          <a:prstGeom prst="rect">
            <a:avLst/>
          </a:prstGeom>
        </p:spPr>
        <p:txBody>
          <a:bodyPr vert="horz" lIns="91440" tIns="45720" rIns="91440" bIns="45720" rtlCol="0" anchor="ctr"/>
          <a:lstStyle>
            <a:lvl1pPr algn="r">
              <a:defRPr sz="900">
                <a:solidFill>
                  <a:schemeClr val="tx1"/>
                </a:solidFill>
              </a:defRPr>
            </a:lvl1pPr>
          </a:lstStyle>
          <a:p>
            <a:fld id="{1E351CED-465B-40B5-ADCE-957C918F227B}" type="datetimeFigureOut">
              <a:rPr lang="en-US" smtClean="0"/>
              <a:t>4/2/2024</a:t>
            </a:fld>
            <a:endParaRPr lang="en-US"/>
          </a:p>
        </p:txBody>
      </p:sp>
      <p:sp>
        <p:nvSpPr>
          <p:cNvPr id="5" name="Footer Placeholder 4">
            <a:extLst>
              <a:ext uri="{FF2B5EF4-FFF2-40B4-BE49-F238E27FC236}">
                <a16:creationId xmlns:a16="http://schemas.microsoft.com/office/drawing/2014/main" id="{BE952D7B-C352-1630-4C3D-7D5983C04D4A}"/>
              </a:ext>
            </a:extLst>
          </p:cNvPr>
          <p:cNvSpPr>
            <a:spLocks noGrp="1"/>
          </p:cNvSpPr>
          <p:nvPr>
            <p:ph type="ftr" sz="quarter" idx="3"/>
          </p:nvPr>
        </p:nvSpPr>
        <p:spPr>
          <a:xfrm>
            <a:off x="8610602" y="6318446"/>
            <a:ext cx="2743198" cy="365125"/>
          </a:xfrm>
          <a:prstGeom prst="rect">
            <a:avLst/>
          </a:prstGeom>
        </p:spPr>
        <p:txBody>
          <a:bodyPr vert="horz" lIns="91440" tIns="45720" rIns="91440" bIns="45720" rtlCol="0" anchor="ctr"/>
          <a:lstStyle>
            <a:lvl1pPr algn="r">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F96E04F0-DF9B-480B-CC46-BAE7A81FB7E6}"/>
              </a:ext>
            </a:extLst>
          </p:cNvPr>
          <p:cNvSpPr>
            <a:spLocks noGrp="1"/>
          </p:cNvSpPr>
          <p:nvPr>
            <p:ph type="sldNum" sz="quarter" idx="4"/>
          </p:nvPr>
        </p:nvSpPr>
        <p:spPr>
          <a:xfrm>
            <a:off x="11353800" y="6318446"/>
            <a:ext cx="615696" cy="365125"/>
          </a:xfrm>
          <a:prstGeom prst="rect">
            <a:avLst/>
          </a:prstGeom>
        </p:spPr>
        <p:txBody>
          <a:bodyPr vert="horz" lIns="91440" tIns="45720" rIns="91440" bIns="45720" rtlCol="0" anchor="ctr"/>
          <a:lstStyle>
            <a:lvl1pPr algn="r">
              <a:defRPr sz="1600" b="1">
                <a:solidFill>
                  <a:schemeClr val="tx1"/>
                </a:solidFill>
              </a:defRPr>
            </a:lvl1pPr>
          </a:lstStyle>
          <a:p>
            <a:fld id="{5A33CB2A-1702-4C1D-9CC4-8D472D39F19E}" type="slidenum">
              <a:rPr lang="en-US" smtClean="0"/>
              <a:t>‹#›</a:t>
            </a:fld>
            <a:endParaRPr lang="en-US"/>
          </a:p>
        </p:txBody>
      </p:sp>
    </p:spTree>
    <p:extLst>
      <p:ext uri="{BB962C8B-B14F-4D97-AF65-F5344CB8AC3E}">
        <p14:creationId xmlns:p14="http://schemas.microsoft.com/office/powerpoint/2010/main" val="225664704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1" r:id="rId6"/>
    <p:sldLayoutId id="2147483727" r:id="rId7"/>
    <p:sldLayoutId id="2147483728" r:id="rId8"/>
    <p:sldLayoutId id="2147483729" r:id="rId9"/>
    <p:sldLayoutId id="2147483730" r:id="rId10"/>
    <p:sldLayoutId id="2147483732" r:id="rId11"/>
  </p:sldLayoutIdLst>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548640" indent="-228600" algn="l" defTabSz="914400" rtl="0" eaLnBrk="1" latinLnBrk="0" hangingPunct="1">
        <a:lnSpc>
          <a:spcPct val="120000"/>
        </a:lnSpc>
        <a:spcBef>
          <a:spcPts val="500"/>
        </a:spcBef>
        <a:buFont typeface="Neue Haas Grotesk Text Pro" panose="020B0504020202020204" pitchFamily="34" charset="0"/>
        <a:buChar char="–"/>
        <a:defRPr sz="1600" kern="1200">
          <a:solidFill>
            <a:schemeClr val="tx1"/>
          </a:solidFill>
          <a:latin typeface="+mn-lt"/>
          <a:ea typeface="+mn-ea"/>
          <a:cs typeface="+mn-cs"/>
        </a:defRPr>
      </a:lvl2pPr>
      <a:lvl3pPr marL="7772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Neue Haas Grotesk Text Pro" panose="020B0504020202020204" pitchFamily="34" charset="0"/>
        <a:buChar char="–"/>
        <a:defRPr sz="1200" kern="1200">
          <a:solidFill>
            <a:schemeClr val="tx1"/>
          </a:solidFill>
          <a:latin typeface="+mn-lt"/>
          <a:ea typeface="+mn-ea"/>
          <a:cs typeface="+mn-cs"/>
        </a:defRPr>
      </a:lvl4pPr>
      <a:lvl5pPr marL="109728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eda.net/jyu/okl/ko/oh/oh4/2020-2122/hr23/oh4-opintojakson-tavoitteet/okls3149-osaaminen-ja-asiantuntijuus-opetusharjoittelu-4-opi#to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peda.net/id/6ebbe390419"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norssi.jyu.fi/ohjattu-harjoittelu/luokanopettajaharjoittelu/palauttee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ocplayer.fi/11594194-Asiantuntijuus-ja-tyokulttuurit-opettajan-ammatissa-1.html" TargetMode="External"/><Relationship Id="rId2" Type="http://schemas.openxmlformats.org/officeDocument/2006/relationships/hyperlink" Target="https://www.norssi.jyu.fi/ohjattu-harjoittelu/luokanopettajaharjoittelu/oh4" TargetMode="External"/><Relationship Id="rId1" Type="http://schemas.openxmlformats.org/officeDocument/2006/relationships/slideLayout" Target="../slideLayouts/slideLayout2.xml"/><Relationship Id="rId5" Type="http://schemas.openxmlformats.org/officeDocument/2006/relationships/hyperlink" Target="https://www.kieliverkosto.fi/fi/journals/kieli-koulutus-ja-yhteiskunta-huhtikuu-2017/language-considerations-for-every-teacher" TargetMode="External"/><Relationship Id="rId4" Type="http://schemas.openxmlformats.org/officeDocument/2006/relationships/hyperlink" Target="https://www.oppi.uef.fi/opk/video/atjonen/hpa/"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kielikampus.jyu.fi/fi/blog/iki-blogi/arkisto/2021/koulun-kohtaaminen-toisesta-nakokulmasta-katsottuna" TargetMode="External"/><Relationship Id="rId2" Type="http://schemas.openxmlformats.org/officeDocument/2006/relationships/hyperlink" Target="https://eur03.safelinks.protection.outlook.com/?url=https://peda.net/jyu/okl/koo/9.-askel-opetusharjoittelu-4/kielitietoinen-kouluyhteiso/living-between-two-educational-systems-m%23top&amp;data=04%7C01%7C%7Ce871220379974c062b9308d95cb41f63%7Ce9662d58caa44bc1b138c8b1acab5a11%7C1%7C0%7C637642750945845363%7CUnknown%7CTWFpbGZsb3d8eyJWIjoiMC4wLjAwMDAiLCJQIjoiV2luMzIiLCJBTiI6Ik1haWwiLCJXVCI6Mn0=%7C1000&amp;sdata=FcHj+bMc91A54CwqsNPttBoADobDaUdyau2goBebp80=&amp;reserved=0" TargetMode="External"/><Relationship Id="rId1" Type="http://schemas.openxmlformats.org/officeDocument/2006/relationships/slideLayout" Target="../slideLayouts/slideLayout2.xml"/><Relationship Id="rId5" Type="http://schemas.openxmlformats.org/officeDocument/2006/relationships/hyperlink" Target="https://monikielisenoppijanmatkassa.fi/" TargetMode="External"/><Relationship Id="rId4" Type="http://schemas.openxmlformats.org/officeDocument/2006/relationships/hyperlink" Target="https://jyx.jyu.fi/bitstream/handle/123456789/50856/maahanmuuttajataustaistenoppilaidenkotoutumisenjaosallistumisenmahdollisuuksiaperusopetuksessa.pdf?sequence=1&amp;isAllowed=y"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peda.net/id/f1a3faba8bb" TargetMode="External"/><Relationship Id="rId2" Type="http://schemas.openxmlformats.org/officeDocument/2006/relationships/hyperlink" Target="https://peda.net/id/ec8adef48bb" TargetMode="External"/><Relationship Id="rId1" Type="http://schemas.openxmlformats.org/officeDocument/2006/relationships/slideLayout" Target="../slideLayouts/slideLayout2.xml"/><Relationship Id="rId4" Type="http://schemas.openxmlformats.org/officeDocument/2006/relationships/hyperlink" Target="https://peda.net/id/305c01988b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astel colors in gradient surface design">
            <a:extLst>
              <a:ext uri="{FF2B5EF4-FFF2-40B4-BE49-F238E27FC236}">
                <a16:creationId xmlns:a16="http://schemas.microsoft.com/office/drawing/2014/main" id="{F4F26D6E-E3A1-798E-B183-74D83CE5C351}"/>
              </a:ext>
            </a:extLst>
          </p:cNvPr>
          <p:cNvPicPr>
            <a:picLocks noChangeAspect="1"/>
          </p:cNvPicPr>
          <p:nvPr/>
        </p:nvPicPr>
        <p:blipFill rotWithShape="1">
          <a:blip r:embed="rId2"/>
          <a:srcRect t="5844" b="9905"/>
          <a:stretch/>
        </p:blipFill>
        <p:spPr>
          <a:xfrm>
            <a:off x="20" y="10"/>
            <a:ext cx="12191979" cy="6857989"/>
          </a:xfrm>
          <a:prstGeom prst="rect">
            <a:avLst/>
          </a:prstGeom>
          <a:noFill/>
        </p:spPr>
      </p:pic>
      <p:sp>
        <p:nvSpPr>
          <p:cNvPr id="16" name="Title 11">
            <a:extLst>
              <a:ext uri="{FF2B5EF4-FFF2-40B4-BE49-F238E27FC236}">
                <a16:creationId xmlns:a16="http://schemas.microsoft.com/office/drawing/2014/main" id="{DD084BC9-9589-DA0E-171E-997C32DCC0AD}"/>
              </a:ext>
            </a:extLst>
          </p:cNvPr>
          <p:cNvSpPr>
            <a:spLocks noGrp="1"/>
          </p:cNvSpPr>
          <p:nvPr>
            <p:ph type="ctrTitle"/>
          </p:nvPr>
        </p:nvSpPr>
        <p:spPr>
          <a:xfrm>
            <a:off x="973880" y="784747"/>
            <a:ext cx="5484070" cy="1555842"/>
          </a:xfrm>
        </p:spPr>
        <p:txBody>
          <a:bodyPr>
            <a:normAutofit fontScale="90000"/>
          </a:bodyPr>
          <a:lstStyle/>
          <a:p>
            <a:r>
              <a:rPr lang="fi-FI" sz="3600" dirty="0"/>
              <a:t>OKLS3149 Osaaminen ja asiantuntijuus:</a:t>
            </a:r>
            <a:br>
              <a:rPr lang="fi-FI" sz="3600" dirty="0"/>
            </a:br>
            <a:r>
              <a:rPr lang="fi-FI" dirty="0"/>
              <a:t>Opetusharjoittelu 4 (10 op)</a:t>
            </a:r>
            <a:endParaRPr lang="en-US" sz="3600" dirty="0"/>
          </a:p>
        </p:txBody>
      </p:sp>
      <p:sp>
        <p:nvSpPr>
          <p:cNvPr id="18" name="Subtitle 12">
            <a:extLst>
              <a:ext uri="{FF2B5EF4-FFF2-40B4-BE49-F238E27FC236}">
                <a16:creationId xmlns:a16="http://schemas.microsoft.com/office/drawing/2014/main" id="{F8FE6C11-B56E-D593-91F8-4157FCB4AFD4}"/>
              </a:ext>
            </a:extLst>
          </p:cNvPr>
          <p:cNvSpPr>
            <a:spLocks noGrp="1"/>
          </p:cNvSpPr>
          <p:nvPr>
            <p:ph type="subTitle" idx="1"/>
          </p:nvPr>
        </p:nvSpPr>
        <p:spPr>
          <a:xfrm>
            <a:off x="973880" y="2705596"/>
            <a:ext cx="4955419" cy="1893697"/>
          </a:xfrm>
        </p:spPr>
        <p:txBody>
          <a:bodyPr>
            <a:noAutofit/>
          </a:bodyPr>
          <a:lstStyle/>
          <a:p>
            <a:r>
              <a:rPr lang="fi-FI" sz="1800" dirty="0"/>
              <a:t>Ryhmä E, viikot 14-22</a:t>
            </a:r>
          </a:p>
          <a:p>
            <a:r>
              <a:rPr lang="fi-FI" sz="1800" dirty="0"/>
              <a:t>Kaili </a:t>
            </a:r>
            <a:r>
              <a:rPr lang="fi-FI" sz="1800" dirty="0" err="1"/>
              <a:t>Kepler</a:t>
            </a:r>
            <a:r>
              <a:rPr lang="fi-FI" sz="1800" dirty="0"/>
              <a:t>-Uotinen</a:t>
            </a:r>
          </a:p>
          <a:p>
            <a:r>
              <a:rPr lang="fi-FI" sz="1800" i="1" dirty="0"/>
              <a:t>Kaili.kepler-uotinen@jyu.fi</a:t>
            </a:r>
          </a:p>
        </p:txBody>
      </p:sp>
      <p:sp>
        <p:nvSpPr>
          <p:cNvPr id="20" name="Date Placeholder 1">
            <a:extLst>
              <a:ext uri="{FF2B5EF4-FFF2-40B4-BE49-F238E27FC236}">
                <a16:creationId xmlns:a16="http://schemas.microsoft.com/office/drawing/2014/main" id="{6D3A378B-30F2-677E-ADE3-D99793471434}"/>
              </a:ext>
            </a:extLst>
          </p:cNvPr>
          <p:cNvSpPr>
            <a:spLocks noGrp="1"/>
          </p:cNvSpPr>
          <p:nvPr>
            <p:ph type="dt" sz="half" idx="10"/>
          </p:nvPr>
        </p:nvSpPr>
        <p:spPr>
          <a:xfrm rot="5400000">
            <a:off x="10477379" y="4629744"/>
            <a:ext cx="2653508" cy="365125"/>
          </a:xfrm>
        </p:spPr>
        <p:txBody>
          <a:bodyPr/>
          <a:lstStyle/>
          <a:p>
            <a:pPr>
              <a:spcAft>
                <a:spcPts val="600"/>
              </a:spcAft>
            </a:pPr>
            <a:fld id="{535DC8DD-5A88-44DC-8241-710941B25E08}" type="datetime1">
              <a:rPr lang="en-US" smtClean="0">
                <a:solidFill>
                  <a:srgbClr val="FFFFFF"/>
                </a:solidFill>
                <a:effectLst>
                  <a:outerShdw blurRad="38100" dist="38100" dir="2700000" algn="tl">
                    <a:srgbClr val="000000">
                      <a:alpha val="43137"/>
                    </a:srgbClr>
                  </a:outerShdw>
                </a:effectLst>
              </a:rPr>
              <a:pPr>
                <a:spcAft>
                  <a:spcPts val="600"/>
                </a:spcAft>
              </a:pPr>
              <a:t>4/2/2024</a:t>
            </a:fld>
            <a:endParaRPr lang="en-US">
              <a:solidFill>
                <a:srgbClr val="FFFFFF"/>
              </a:solidFill>
              <a:effectLst>
                <a:outerShdw blurRad="38100" dist="38100" dir="2700000" algn="tl">
                  <a:srgbClr val="000000">
                    <a:alpha val="43137"/>
                  </a:srgbClr>
                </a:outerShdw>
              </a:effectLst>
            </a:endParaRPr>
          </a:p>
        </p:txBody>
      </p:sp>
      <p:sp>
        <p:nvSpPr>
          <p:cNvPr id="22" name="Footer Placeholder 2">
            <a:extLst>
              <a:ext uri="{FF2B5EF4-FFF2-40B4-BE49-F238E27FC236}">
                <a16:creationId xmlns:a16="http://schemas.microsoft.com/office/drawing/2014/main" id="{9C23378E-16EF-7D77-ECA0-65A9A9CBCAEA}"/>
              </a:ext>
            </a:extLst>
          </p:cNvPr>
          <p:cNvSpPr>
            <a:spLocks noGrp="1"/>
          </p:cNvSpPr>
          <p:nvPr>
            <p:ph type="ftr" sz="quarter" idx="11"/>
          </p:nvPr>
        </p:nvSpPr>
        <p:spPr>
          <a:xfrm>
            <a:off x="8610602" y="6318446"/>
            <a:ext cx="2743198" cy="365125"/>
          </a:xfrm>
        </p:spPr>
        <p:txBody>
          <a:bodyPr/>
          <a:lstStyle/>
          <a:p>
            <a:pPr>
              <a:spcAft>
                <a:spcPts val="600"/>
              </a:spcAft>
            </a:pPr>
            <a:r>
              <a:rPr lang="en-US" dirty="0">
                <a:solidFill>
                  <a:srgbClr val="FFFFFF"/>
                </a:solidFill>
                <a:effectLst>
                  <a:outerShdw blurRad="38100" dist="38100" dir="2700000" algn="tl">
                    <a:srgbClr val="000000">
                      <a:alpha val="43137"/>
                    </a:srgbClr>
                  </a:outerShdw>
                </a:effectLst>
              </a:rPr>
              <a:t>Sample Footer Text</a:t>
            </a:r>
          </a:p>
        </p:txBody>
      </p:sp>
      <p:sp>
        <p:nvSpPr>
          <p:cNvPr id="24" name="Slide Number Placeholder 3">
            <a:extLst>
              <a:ext uri="{FF2B5EF4-FFF2-40B4-BE49-F238E27FC236}">
                <a16:creationId xmlns:a16="http://schemas.microsoft.com/office/drawing/2014/main" id="{EE0CB3F7-D607-DD27-6318-D95A7FBB1439}"/>
              </a:ext>
            </a:extLst>
          </p:cNvPr>
          <p:cNvSpPr>
            <a:spLocks noGrp="1"/>
          </p:cNvSpPr>
          <p:nvPr>
            <p:ph type="sldNum" sz="quarter" idx="12"/>
          </p:nvPr>
        </p:nvSpPr>
        <p:spPr>
          <a:xfrm>
            <a:off x="11353800" y="6318446"/>
            <a:ext cx="615696" cy="365125"/>
          </a:xfrm>
        </p:spPr>
        <p:txBody>
          <a:bodyPr/>
          <a:lstStyle/>
          <a:p>
            <a:pPr>
              <a:spcAft>
                <a:spcPts val="600"/>
              </a:spcAft>
            </a:pPr>
            <a:fld id="{5E84AC6A-A0EF-437B-BCEE-4772B0214A58}" type="slidenum">
              <a:rPr lang="en-US" smtClean="0">
                <a:solidFill>
                  <a:srgbClr val="FFFFFF"/>
                </a:solidFill>
                <a:effectLst>
                  <a:outerShdw blurRad="38100" dist="38100" dir="2700000" algn="tl">
                    <a:srgbClr val="000000">
                      <a:alpha val="43137"/>
                    </a:srgbClr>
                  </a:outerShdw>
                </a:effectLst>
              </a:rPr>
              <a:pPr>
                <a:spcAft>
                  <a:spcPts val="600"/>
                </a:spcAft>
              </a:pPr>
              <a:t>1</a:t>
            </a:fld>
            <a:endParaRPr lang="en-US">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29520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8A44B6E-BF2C-660C-2D0E-308451A78676}"/>
              </a:ext>
            </a:extLst>
          </p:cNvPr>
          <p:cNvSpPr>
            <a:spLocks noGrp="1"/>
          </p:cNvSpPr>
          <p:nvPr>
            <p:ph type="title"/>
          </p:nvPr>
        </p:nvSpPr>
        <p:spPr>
          <a:xfrm>
            <a:off x="1066800" y="333376"/>
            <a:ext cx="8886884" cy="971549"/>
          </a:xfrm>
        </p:spPr>
        <p:txBody>
          <a:bodyPr>
            <a:normAutofit fontScale="90000"/>
          </a:bodyPr>
          <a:lstStyle/>
          <a:p>
            <a:br>
              <a:rPr lang="fi-FI" sz="2400" b="0" u="sng" dirty="0">
                <a:solidFill>
                  <a:srgbClr val="009999"/>
                </a:solidFill>
                <a:latin typeface="Poppins" panose="00000500000000000000" pitchFamily="2" charset="0"/>
                <a:hlinkClick r:id="rId2">
                  <a:extLst>
                    <a:ext uri="{A12FA001-AC4F-418D-AE19-62706E023703}">
                      <ahyp:hlinkClr xmlns:ahyp="http://schemas.microsoft.com/office/drawing/2018/hyperlinkcolor" val="tx"/>
                    </a:ext>
                  </a:extLst>
                </a:hlinkClick>
              </a:rPr>
            </a:br>
            <a:br>
              <a:rPr lang="fi-FI" sz="2400" b="0" u="sng" dirty="0">
                <a:solidFill>
                  <a:srgbClr val="009999"/>
                </a:solidFill>
                <a:latin typeface="Poppins" panose="00000500000000000000" pitchFamily="2" charset="0"/>
                <a:hlinkClick r:id="rId2">
                  <a:extLst>
                    <a:ext uri="{A12FA001-AC4F-418D-AE19-62706E023703}">
                      <ahyp:hlinkClr xmlns:ahyp="http://schemas.microsoft.com/office/drawing/2018/hyperlinkcolor" val="tx"/>
                    </a:ext>
                  </a:extLst>
                </a:hlinkClick>
              </a:rPr>
            </a:br>
            <a:r>
              <a:rPr lang="fi-FI" sz="2400" u="sng" dirty="0">
                <a:latin typeface="Poppins" panose="00000500000000000000" pitchFamily="2" charset="0"/>
                <a:hlinkClick r:id="rId2">
                  <a:extLst>
                    <a:ext uri="{A12FA001-AC4F-418D-AE19-62706E023703}">
                      <ahyp:hlinkClr xmlns:ahyp="http://schemas.microsoft.com/office/drawing/2018/hyperlinkcolor" val="tx"/>
                    </a:ext>
                  </a:extLst>
                </a:hlinkClick>
              </a:rPr>
              <a:t>O</a:t>
            </a:r>
            <a:r>
              <a:rPr lang="fi-FI" sz="2400" b="0" dirty="0">
                <a:latin typeface="Poppins" panose="00000500000000000000" pitchFamily="2" charset="0"/>
                <a:hlinkClick r:id="rId2">
                  <a:extLst>
                    <a:ext uri="{A12FA001-AC4F-418D-AE19-62706E023703}">
                      <ahyp:hlinkClr xmlns:ahyp="http://schemas.microsoft.com/office/drawing/2018/hyperlinkcolor" val="tx"/>
                    </a:ext>
                  </a:extLst>
                </a:hlinkClick>
              </a:rPr>
              <a:t>pintojakson tavoitteita edistäviä työskentelytapoja</a:t>
            </a:r>
            <a:br>
              <a:rPr lang="fi-FI" b="0" i="0" dirty="0">
                <a:solidFill>
                  <a:srgbClr val="333333"/>
                </a:solidFill>
                <a:effectLst/>
                <a:latin typeface="Poppins" panose="00000500000000000000" pitchFamily="2" charset="0"/>
              </a:rPr>
            </a:br>
            <a:endParaRPr lang="fi-FI" dirty="0"/>
          </a:p>
        </p:txBody>
      </p:sp>
      <p:sp>
        <p:nvSpPr>
          <p:cNvPr id="3" name="Sisällön paikkamerkki 2">
            <a:extLst>
              <a:ext uri="{FF2B5EF4-FFF2-40B4-BE49-F238E27FC236}">
                <a16:creationId xmlns:a16="http://schemas.microsoft.com/office/drawing/2014/main" id="{3DB25049-BAF7-5844-E597-4F4B7E49CFD5}"/>
              </a:ext>
            </a:extLst>
          </p:cNvPr>
          <p:cNvSpPr>
            <a:spLocks noGrp="1"/>
          </p:cNvSpPr>
          <p:nvPr>
            <p:ph idx="1"/>
          </p:nvPr>
        </p:nvSpPr>
        <p:spPr>
          <a:xfrm>
            <a:off x="1066801" y="1304925"/>
            <a:ext cx="9493696" cy="5010150"/>
          </a:xfrm>
        </p:spPr>
        <p:txBody>
          <a:bodyPr>
            <a:normAutofit fontScale="85000" lnSpcReduction="20000"/>
          </a:bodyPr>
          <a:lstStyle/>
          <a:p>
            <a:pPr marL="0" indent="0">
              <a:buNone/>
            </a:pPr>
            <a:r>
              <a:rPr lang="fi-FI" sz="1600" b="1" dirty="0">
                <a:solidFill>
                  <a:srgbClr val="333333"/>
                </a:solidFill>
                <a:latin typeface="Poppins" panose="00000500000000000000" pitchFamily="2" charset="0"/>
              </a:rPr>
              <a:t>Opintojakson suoritettuaan opiskelija</a:t>
            </a:r>
            <a:r>
              <a:rPr lang="fi-FI" sz="1600" dirty="0">
                <a:solidFill>
                  <a:srgbClr val="333333"/>
                </a:solidFill>
                <a:latin typeface="Poppins" panose="00000500000000000000" pitchFamily="2" charset="0"/>
              </a:rPr>
              <a:t> </a:t>
            </a:r>
          </a:p>
          <a:p>
            <a:pPr marL="0" indent="0">
              <a:buNone/>
            </a:pPr>
            <a:r>
              <a:rPr lang="fi-FI" sz="1600" b="1" dirty="0">
                <a:solidFill>
                  <a:srgbClr val="333333"/>
                </a:solidFill>
                <a:latin typeface="Poppins" panose="00000500000000000000" pitchFamily="2" charset="0"/>
              </a:rPr>
              <a:t>ymmärtää opettajan ammatin vapauksia ja vastuita suhteessa kouluyhteisöön ja yhteiskuntaan</a:t>
            </a:r>
            <a:r>
              <a:rPr lang="fi-FI" sz="1600" dirty="0">
                <a:solidFill>
                  <a:srgbClr val="333333"/>
                </a:solidFill>
                <a:latin typeface="Poppins" panose="00000500000000000000" pitchFamily="2" charset="0"/>
              </a:rPr>
              <a:t> </a:t>
            </a:r>
          </a:p>
          <a:p>
            <a:pPr algn="l">
              <a:buFont typeface="Arial" panose="020B0604020202020204" pitchFamily="34" charset="0"/>
              <a:buChar char="•"/>
            </a:pPr>
            <a:r>
              <a:rPr lang="fi-FI" sz="1600" dirty="0">
                <a:solidFill>
                  <a:srgbClr val="333333"/>
                </a:solidFill>
                <a:latin typeface="Poppins" panose="00000500000000000000" pitchFamily="2" charset="0"/>
              </a:rPr>
              <a:t>Rehtorin luento ”</a:t>
            </a:r>
            <a:r>
              <a:rPr lang="fi-FI" sz="1600" i="1" dirty="0">
                <a:solidFill>
                  <a:srgbClr val="333333"/>
                </a:solidFill>
                <a:latin typeface="Poppins" panose="00000500000000000000" pitchFamily="2" charset="0"/>
              </a:rPr>
              <a:t>Luokanopettajan työ rehtorin ja opettajan yhteispelinä</a:t>
            </a:r>
            <a:r>
              <a:rPr lang="fi-FI" sz="1600" dirty="0">
                <a:solidFill>
                  <a:srgbClr val="333333"/>
                </a:solidFill>
                <a:latin typeface="Poppins" panose="00000500000000000000" pitchFamily="2" charset="0"/>
              </a:rPr>
              <a:t>” </a:t>
            </a:r>
          </a:p>
          <a:p>
            <a:pPr algn="l">
              <a:buFont typeface="Arial" panose="020B0604020202020204" pitchFamily="34" charset="0"/>
              <a:buChar char="•"/>
            </a:pPr>
            <a:r>
              <a:rPr lang="fi-FI" sz="1600" dirty="0">
                <a:solidFill>
                  <a:srgbClr val="333333"/>
                </a:solidFill>
                <a:latin typeface="Poppins" panose="00000500000000000000" pitchFamily="2" charset="0"/>
              </a:rPr>
              <a:t>Ohjauskeskustelut </a:t>
            </a:r>
          </a:p>
          <a:p>
            <a:pPr algn="l">
              <a:buFont typeface="Arial" panose="020B0604020202020204" pitchFamily="34" charset="0"/>
              <a:buChar char="•"/>
            </a:pPr>
            <a:r>
              <a:rPr lang="fi-FI" sz="1600" dirty="0">
                <a:solidFill>
                  <a:srgbClr val="333333"/>
                </a:solidFill>
                <a:latin typeface="Poppins" panose="00000500000000000000" pitchFamily="2" charset="0"/>
              </a:rPr>
              <a:t>Lukupiirin kirjallisuus ja keskustelut esim. teoksesta Lapinoja (2006) </a:t>
            </a:r>
          </a:p>
          <a:p>
            <a:pPr algn="l">
              <a:buFont typeface="Arial" panose="020B0604020202020204" pitchFamily="34" charset="0"/>
              <a:buChar char="•"/>
            </a:pPr>
            <a:r>
              <a:rPr lang="fi-FI" sz="1600" dirty="0" err="1">
                <a:solidFill>
                  <a:srgbClr val="333333"/>
                </a:solidFill>
                <a:latin typeface="Poppins" panose="00000500000000000000" pitchFamily="2" charset="0"/>
              </a:rPr>
              <a:t>PROpessa</a:t>
            </a:r>
            <a:r>
              <a:rPr lang="fi-FI" sz="1600" dirty="0">
                <a:solidFill>
                  <a:srgbClr val="333333"/>
                </a:solidFill>
                <a:latin typeface="Poppins" panose="00000500000000000000" pitchFamily="2" charset="0"/>
              </a:rPr>
              <a:t> yhteisöllisen ja yhteiskunnallisen osaamisen pohdinta ja keskustelut</a:t>
            </a:r>
            <a:br>
              <a:rPr lang="fi-FI" sz="1600" dirty="0">
                <a:solidFill>
                  <a:srgbClr val="333333"/>
                </a:solidFill>
                <a:latin typeface="Poppins" panose="00000500000000000000" pitchFamily="2" charset="0"/>
              </a:rPr>
            </a:br>
            <a:endParaRPr lang="fi-FI" sz="1600" dirty="0">
              <a:solidFill>
                <a:srgbClr val="333333"/>
              </a:solidFill>
              <a:latin typeface="Poppins" panose="00000500000000000000" pitchFamily="2" charset="0"/>
            </a:endParaRPr>
          </a:p>
          <a:p>
            <a:pPr marL="0" indent="0">
              <a:buNone/>
            </a:pPr>
            <a:r>
              <a:rPr lang="fi-FI" sz="1600" b="1" dirty="0">
                <a:solidFill>
                  <a:srgbClr val="333333"/>
                </a:solidFill>
                <a:latin typeface="Poppins" panose="00000500000000000000" pitchFamily="2" charset="0"/>
              </a:rPr>
              <a:t>osaa toimia ammatillisesti työyhteisössä, koulun ja kodin vuorovaikutuksessa sekä monialaisessa yhteistyössä</a:t>
            </a:r>
            <a:r>
              <a:rPr lang="fi-FI" sz="1600" dirty="0">
                <a:solidFill>
                  <a:srgbClr val="333333"/>
                </a:solidFill>
                <a:latin typeface="Poppins" panose="00000500000000000000" pitchFamily="2" charset="0"/>
              </a:rPr>
              <a:t> </a:t>
            </a:r>
          </a:p>
          <a:p>
            <a:pPr algn="l">
              <a:buFont typeface="Arial" panose="020B0604020202020204" pitchFamily="34" charset="0"/>
              <a:buChar char="•"/>
            </a:pPr>
            <a:r>
              <a:rPr lang="fi-FI" sz="1600" dirty="0">
                <a:solidFill>
                  <a:srgbClr val="333333"/>
                </a:solidFill>
                <a:latin typeface="Poppins" panose="00000500000000000000" pitchFamily="2" charset="0"/>
              </a:rPr>
              <a:t>Rehtorin luento ”</a:t>
            </a:r>
            <a:r>
              <a:rPr lang="fi-FI" sz="1600" i="1" dirty="0">
                <a:solidFill>
                  <a:srgbClr val="333333"/>
                </a:solidFill>
                <a:latin typeface="Poppins" panose="00000500000000000000" pitchFamily="2" charset="0"/>
              </a:rPr>
              <a:t>Luokanopettajan työ rehtorin ja opettajan yhteispelinä</a:t>
            </a:r>
            <a:r>
              <a:rPr lang="fi-FI" sz="1600" dirty="0">
                <a:solidFill>
                  <a:srgbClr val="333333"/>
                </a:solidFill>
                <a:latin typeface="Poppins" panose="00000500000000000000" pitchFamily="2" charset="0"/>
              </a:rPr>
              <a:t>”</a:t>
            </a:r>
          </a:p>
          <a:p>
            <a:pPr algn="l">
              <a:buFont typeface="Arial" panose="020B0604020202020204" pitchFamily="34" charset="0"/>
              <a:buChar char="•"/>
            </a:pPr>
            <a:r>
              <a:rPr lang="fi-FI" sz="1600" dirty="0">
                <a:solidFill>
                  <a:srgbClr val="333333"/>
                </a:solidFill>
                <a:latin typeface="Poppins" panose="00000500000000000000" pitchFamily="2" charset="0"/>
              </a:rPr>
              <a:t>Kouluyhteisön havainnointi</a:t>
            </a:r>
          </a:p>
          <a:p>
            <a:pPr algn="l">
              <a:buFont typeface="Arial" panose="020B0604020202020204" pitchFamily="34" charset="0"/>
              <a:buChar char="•"/>
            </a:pPr>
            <a:r>
              <a:rPr lang="fi-FI" sz="1600" dirty="0">
                <a:solidFill>
                  <a:srgbClr val="333333"/>
                </a:solidFill>
                <a:latin typeface="Poppins" panose="00000500000000000000" pitchFamily="2" charset="0"/>
              </a:rPr>
              <a:t>Kielitietoisuustehtävä koulun ja kodin vuorovaikutukseen (maahanmuuttajataustaiset perheet) </a:t>
            </a:r>
          </a:p>
          <a:p>
            <a:pPr algn="l">
              <a:buFont typeface="Arial" panose="020B0604020202020204" pitchFamily="34" charset="0"/>
              <a:buChar char="•"/>
            </a:pPr>
            <a:r>
              <a:rPr lang="fi-FI" sz="1600" dirty="0">
                <a:solidFill>
                  <a:srgbClr val="333333"/>
                </a:solidFill>
                <a:latin typeface="Poppins" panose="00000500000000000000" pitchFamily="2" charset="0"/>
              </a:rPr>
              <a:t>Oppilashuolto-luento monialaiseen yhteistyöhön </a:t>
            </a:r>
          </a:p>
          <a:p>
            <a:pPr algn="l">
              <a:buFont typeface="Arial" panose="020B0604020202020204" pitchFamily="34" charset="0"/>
              <a:buChar char="•"/>
            </a:pPr>
            <a:r>
              <a:rPr lang="fi-FI" sz="1600" dirty="0">
                <a:solidFill>
                  <a:srgbClr val="333333"/>
                </a:solidFill>
                <a:latin typeface="Poppins" panose="00000500000000000000" pitchFamily="2" charset="0"/>
              </a:rPr>
              <a:t>Lukupiirin kirjallisuus ja keskustelut esim. teoksesta Mikola (2011) </a:t>
            </a:r>
          </a:p>
          <a:p>
            <a:pPr algn="l">
              <a:buFont typeface="Arial" panose="020B0604020202020204" pitchFamily="34" charset="0"/>
              <a:buChar char="•"/>
            </a:pPr>
            <a:r>
              <a:rPr lang="fi-FI" sz="1600" dirty="0" err="1">
                <a:solidFill>
                  <a:srgbClr val="333333"/>
                </a:solidFill>
                <a:latin typeface="Poppins" panose="00000500000000000000" pitchFamily="2" charset="0"/>
              </a:rPr>
              <a:t>PROpessa</a:t>
            </a:r>
            <a:r>
              <a:rPr lang="fi-FI" sz="1600" dirty="0">
                <a:solidFill>
                  <a:srgbClr val="333333"/>
                </a:solidFill>
                <a:latin typeface="Poppins" panose="00000500000000000000" pitchFamily="2" charset="0"/>
              </a:rPr>
              <a:t> yhteisöllisen ja yhteiskunnallisen osaamisen pohdinta ja keskustelut </a:t>
            </a:r>
          </a:p>
          <a:p>
            <a:pPr marL="0" indent="0">
              <a:buNone/>
            </a:pPr>
            <a:endParaRPr lang="fi-FI" dirty="0"/>
          </a:p>
        </p:txBody>
      </p:sp>
    </p:spTree>
    <p:extLst>
      <p:ext uri="{BB962C8B-B14F-4D97-AF65-F5344CB8AC3E}">
        <p14:creationId xmlns:p14="http://schemas.microsoft.com/office/powerpoint/2010/main" val="2126941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3CDFD9A5-FECB-EFF9-E2D5-A0797D031241}"/>
              </a:ext>
            </a:extLst>
          </p:cNvPr>
          <p:cNvSpPr>
            <a:spLocks noGrp="1"/>
          </p:cNvSpPr>
          <p:nvPr>
            <p:ph idx="1"/>
          </p:nvPr>
        </p:nvSpPr>
        <p:spPr>
          <a:xfrm>
            <a:off x="923925" y="223520"/>
            <a:ext cx="9744075" cy="6512560"/>
          </a:xfrm>
        </p:spPr>
        <p:txBody>
          <a:bodyPr>
            <a:normAutofit fontScale="77500" lnSpcReduction="20000"/>
          </a:bodyPr>
          <a:lstStyle/>
          <a:p>
            <a:pPr marL="0" indent="0">
              <a:buNone/>
            </a:pPr>
            <a:r>
              <a:rPr lang="fi-FI" sz="1400" b="1" dirty="0">
                <a:solidFill>
                  <a:srgbClr val="333333"/>
                </a:solidFill>
                <a:latin typeface="Poppins" panose="00000500000000000000" pitchFamily="2" charset="0"/>
              </a:rPr>
              <a:t>osaa työskennellä opettajan ammattieettisten periaatteiden mukaisesti</a:t>
            </a:r>
            <a:r>
              <a:rPr lang="fi-FI" sz="1400" dirty="0">
                <a:solidFill>
                  <a:srgbClr val="333333"/>
                </a:solidFill>
                <a:latin typeface="Poppins" panose="00000500000000000000" pitchFamily="2" charset="0"/>
              </a:rPr>
              <a:t> </a:t>
            </a:r>
          </a:p>
          <a:p>
            <a:pPr algn="l">
              <a:buFont typeface="Arial" panose="020B0604020202020204" pitchFamily="34" charset="0"/>
              <a:buChar char="•"/>
            </a:pPr>
            <a:r>
              <a:rPr lang="fi-FI" sz="1400" dirty="0">
                <a:solidFill>
                  <a:srgbClr val="333333"/>
                </a:solidFill>
                <a:latin typeface="Poppins" panose="00000500000000000000" pitchFamily="2" charset="0"/>
              </a:rPr>
              <a:t>Lukupiirin kirjallisuus ja keskustelut esim. teoksista Moilanen (2005) sekä Tirri ja Kuusisto (2019) </a:t>
            </a:r>
          </a:p>
          <a:p>
            <a:pPr algn="l">
              <a:buFont typeface="Arial" panose="020B0604020202020204" pitchFamily="34" charset="0"/>
              <a:buChar char="•"/>
            </a:pPr>
            <a:r>
              <a:rPr lang="fi-FI" sz="1400" dirty="0" err="1">
                <a:solidFill>
                  <a:srgbClr val="333333"/>
                </a:solidFill>
                <a:latin typeface="Poppins" panose="00000500000000000000" pitchFamily="2" charset="0"/>
              </a:rPr>
              <a:t>PROpessa</a:t>
            </a:r>
            <a:r>
              <a:rPr lang="fi-FI" sz="1400" dirty="0">
                <a:solidFill>
                  <a:srgbClr val="333333"/>
                </a:solidFill>
                <a:latin typeface="Poppins" panose="00000500000000000000" pitchFamily="2" charset="0"/>
              </a:rPr>
              <a:t> eettisen osaamisen pohdinta ja keskustelut</a:t>
            </a:r>
            <a:br>
              <a:rPr lang="fi-FI" sz="1400" dirty="0">
                <a:solidFill>
                  <a:srgbClr val="333333"/>
                </a:solidFill>
                <a:latin typeface="Poppins" panose="00000500000000000000" pitchFamily="2" charset="0"/>
              </a:rPr>
            </a:br>
            <a:endParaRPr lang="fi-FI" sz="1400" dirty="0">
              <a:solidFill>
                <a:srgbClr val="333333"/>
              </a:solidFill>
              <a:latin typeface="Poppins" panose="00000500000000000000" pitchFamily="2" charset="0"/>
            </a:endParaRPr>
          </a:p>
          <a:p>
            <a:pPr marL="0" indent="0">
              <a:buNone/>
            </a:pPr>
            <a:r>
              <a:rPr lang="fi-FI" sz="1400" b="1" dirty="0">
                <a:solidFill>
                  <a:srgbClr val="333333"/>
                </a:solidFill>
                <a:latin typeface="Poppins" panose="00000500000000000000" pitchFamily="2" charset="0"/>
              </a:rPr>
              <a:t>osaa perustella pedagogiset valintansa, arviointikäytänteensä sekä toimintansa opettajana kasvatusta ja opetusta koskevan teoreettisen tiedon näkökulmasta</a:t>
            </a:r>
            <a:r>
              <a:rPr lang="fi-FI" sz="1400" dirty="0">
                <a:solidFill>
                  <a:srgbClr val="333333"/>
                </a:solidFill>
                <a:latin typeface="Poppins" panose="00000500000000000000" pitchFamily="2" charset="0"/>
              </a:rPr>
              <a:t> </a:t>
            </a:r>
          </a:p>
          <a:p>
            <a:pPr algn="l">
              <a:buFont typeface="Arial" panose="020B0604020202020204" pitchFamily="34" charset="0"/>
              <a:buChar char="•"/>
            </a:pPr>
            <a:r>
              <a:rPr lang="fi-FI" sz="1400" dirty="0">
                <a:solidFill>
                  <a:srgbClr val="333333"/>
                </a:solidFill>
                <a:latin typeface="Poppins" panose="00000500000000000000" pitchFamily="2" charset="0"/>
              </a:rPr>
              <a:t>Ohjauskeskusteluissa omien pedagogisten valintojen perustelua </a:t>
            </a:r>
          </a:p>
          <a:p>
            <a:pPr algn="l">
              <a:buFont typeface="Arial" panose="020B0604020202020204" pitchFamily="34" charset="0"/>
              <a:buChar char="•"/>
            </a:pPr>
            <a:r>
              <a:rPr lang="fi-FI" sz="1400" dirty="0">
                <a:solidFill>
                  <a:srgbClr val="333333"/>
                </a:solidFill>
                <a:latin typeface="Poppins" panose="00000500000000000000" pitchFamily="2" charset="0"/>
              </a:rPr>
              <a:t>Suurryhmänohjaus suunnittelutyöstä </a:t>
            </a:r>
          </a:p>
          <a:p>
            <a:pPr algn="l">
              <a:buFont typeface="Arial" panose="020B0604020202020204" pitchFamily="34" charset="0"/>
              <a:buChar char="•"/>
            </a:pPr>
            <a:r>
              <a:rPr lang="fi-FI" sz="1400" dirty="0">
                <a:solidFill>
                  <a:srgbClr val="333333"/>
                </a:solidFill>
                <a:latin typeface="Poppins" panose="00000500000000000000" pitchFamily="2" charset="0"/>
              </a:rPr>
              <a:t>VOPA-työskentelyä dialogisuuden teemalla </a:t>
            </a:r>
          </a:p>
          <a:p>
            <a:pPr algn="l">
              <a:buFont typeface="Arial" panose="020B0604020202020204" pitchFamily="34" charset="0"/>
              <a:buChar char="•"/>
            </a:pPr>
            <a:r>
              <a:rPr lang="fi-FI" sz="1400" dirty="0">
                <a:solidFill>
                  <a:srgbClr val="333333"/>
                </a:solidFill>
                <a:latin typeface="Poppins" panose="00000500000000000000" pitchFamily="2" charset="0"/>
              </a:rPr>
              <a:t>Lukupiirin kirjallisuus ja keskustelut esim. teoksista </a:t>
            </a:r>
            <a:r>
              <a:rPr lang="fi-FI" sz="1400" dirty="0" err="1">
                <a:solidFill>
                  <a:srgbClr val="333333"/>
                </a:solidFill>
                <a:latin typeface="Poppins" panose="00000500000000000000" pitchFamily="2" charset="0"/>
              </a:rPr>
              <a:t>Atjonen</a:t>
            </a:r>
            <a:r>
              <a:rPr lang="fi-FI" sz="1400" dirty="0">
                <a:solidFill>
                  <a:srgbClr val="333333"/>
                </a:solidFill>
                <a:latin typeface="Poppins" panose="00000500000000000000" pitchFamily="2" charset="0"/>
              </a:rPr>
              <a:t> (2007) ja Tynjälä (2004) </a:t>
            </a:r>
          </a:p>
          <a:p>
            <a:pPr algn="l">
              <a:buFont typeface="Arial" panose="020B0604020202020204" pitchFamily="34" charset="0"/>
              <a:buChar char="•"/>
            </a:pPr>
            <a:r>
              <a:rPr lang="fi-FI" sz="1400" dirty="0" err="1">
                <a:solidFill>
                  <a:srgbClr val="333333"/>
                </a:solidFill>
                <a:latin typeface="Poppins" panose="00000500000000000000" pitchFamily="2" charset="0"/>
              </a:rPr>
              <a:t>PROpessa</a:t>
            </a:r>
            <a:r>
              <a:rPr lang="fi-FI" sz="1400" dirty="0">
                <a:solidFill>
                  <a:srgbClr val="333333"/>
                </a:solidFill>
                <a:latin typeface="Poppins" panose="00000500000000000000" pitchFamily="2" charset="0"/>
              </a:rPr>
              <a:t> tieteellisen osaamisen pohdinta ja keskustelut</a:t>
            </a:r>
            <a:br>
              <a:rPr lang="fi-FI" sz="1400" dirty="0">
                <a:solidFill>
                  <a:srgbClr val="333333"/>
                </a:solidFill>
                <a:latin typeface="Poppins" panose="00000500000000000000" pitchFamily="2" charset="0"/>
              </a:rPr>
            </a:br>
            <a:r>
              <a:rPr lang="fi-FI" sz="1400" dirty="0">
                <a:solidFill>
                  <a:srgbClr val="333333"/>
                </a:solidFill>
                <a:latin typeface="Poppins" panose="00000500000000000000" pitchFamily="2" charset="0"/>
              </a:rPr>
              <a:t> </a:t>
            </a:r>
          </a:p>
          <a:p>
            <a:pPr marL="0" indent="0">
              <a:buNone/>
            </a:pPr>
            <a:r>
              <a:rPr lang="fi-FI" sz="1400" b="1" dirty="0">
                <a:solidFill>
                  <a:srgbClr val="333333"/>
                </a:solidFill>
                <a:latin typeface="Poppins" panose="00000500000000000000" pitchFamily="2" charset="0"/>
              </a:rPr>
              <a:t>osaa kohdata oppilaiden moninaisuuden</a:t>
            </a:r>
            <a:r>
              <a:rPr lang="fi-FI" sz="1400" dirty="0">
                <a:solidFill>
                  <a:srgbClr val="333333"/>
                </a:solidFill>
                <a:latin typeface="Poppins" panose="00000500000000000000" pitchFamily="2" charset="0"/>
              </a:rPr>
              <a:t> </a:t>
            </a:r>
          </a:p>
          <a:p>
            <a:pPr algn="l">
              <a:buFont typeface="Arial" panose="020B0604020202020204" pitchFamily="34" charset="0"/>
              <a:buChar char="•"/>
            </a:pPr>
            <a:r>
              <a:rPr lang="fi-FI" sz="1400" dirty="0">
                <a:solidFill>
                  <a:srgbClr val="333333"/>
                </a:solidFill>
                <a:latin typeface="Poppins" panose="00000500000000000000" pitchFamily="2" charset="0"/>
              </a:rPr>
              <a:t>Ohjauskeskustelut </a:t>
            </a:r>
          </a:p>
          <a:p>
            <a:pPr algn="l">
              <a:buFont typeface="Arial" panose="020B0604020202020204" pitchFamily="34" charset="0"/>
              <a:buChar char="•"/>
            </a:pPr>
            <a:r>
              <a:rPr lang="fi-FI" sz="1400" dirty="0">
                <a:solidFill>
                  <a:srgbClr val="333333"/>
                </a:solidFill>
                <a:latin typeface="Poppins" panose="00000500000000000000" pitchFamily="2" charset="0"/>
              </a:rPr>
              <a:t>Lukupiirin kirjallisuus ja keskustelut esim. teoksista Moate (2017) sekä Jokinen ja Piipponen (2009)  </a:t>
            </a:r>
          </a:p>
          <a:p>
            <a:pPr algn="l">
              <a:buFont typeface="Arial" panose="020B0604020202020204" pitchFamily="34" charset="0"/>
              <a:buChar char="•"/>
            </a:pPr>
            <a:r>
              <a:rPr lang="fi-FI" sz="1400" dirty="0" err="1">
                <a:solidFill>
                  <a:srgbClr val="333333"/>
                </a:solidFill>
                <a:latin typeface="Poppins" panose="00000500000000000000" pitchFamily="2" charset="0"/>
              </a:rPr>
              <a:t>PROpessa</a:t>
            </a:r>
            <a:r>
              <a:rPr lang="fi-FI" sz="1400" dirty="0">
                <a:solidFill>
                  <a:srgbClr val="333333"/>
                </a:solidFill>
                <a:latin typeface="Poppins" panose="00000500000000000000" pitchFamily="2" charset="0"/>
              </a:rPr>
              <a:t> eettisen osaamisen, tieteellisen osaamisen ja/tai yhteisöllisen ja yhteiskunnallisen osaamisen pohdinta ja keskustelut</a:t>
            </a:r>
            <a:br>
              <a:rPr lang="fi-FI" sz="1400" dirty="0">
                <a:solidFill>
                  <a:srgbClr val="333333"/>
                </a:solidFill>
                <a:latin typeface="Poppins" panose="00000500000000000000" pitchFamily="2" charset="0"/>
              </a:rPr>
            </a:br>
            <a:endParaRPr lang="fi-FI" sz="1400" dirty="0">
              <a:solidFill>
                <a:srgbClr val="333333"/>
              </a:solidFill>
              <a:latin typeface="Poppins" panose="00000500000000000000" pitchFamily="2" charset="0"/>
            </a:endParaRPr>
          </a:p>
          <a:p>
            <a:pPr marL="0" indent="0">
              <a:buNone/>
            </a:pPr>
            <a:r>
              <a:rPr lang="fi-FI" sz="1400" b="1" dirty="0">
                <a:solidFill>
                  <a:srgbClr val="333333"/>
                </a:solidFill>
                <a:latin typeface="Poppins" panose="00000500000000000000" pitchFamily="2" charset="0"/>
              </a:rPr>
              <a:t>omaa valmiudet luokanopettajan työhön</a:t>
            </a:r>
            <a:r>
              <a:rPr lang="fi-FI" sz="1400" dirty="0">
                <a:solidFill>
                  <a:srgbClr val="333333"/>
                </a:solidFill>
                <a:latin typeface="Poppins" panose="00000500000000000000" pitchFamily="2" charset="0"/>
              </a:rPr>
              <a:t> </a:t>
            </a:r>
          </a:p>
          <a:p>
            <a:pPr algn="l">
              <a:buFont typeface="Arial" panose="020B0604020202020204" pitchFamily="34" charset="0"/>
              <a:buChar char="•"/>
            </a:pPr>
            <a:r>
              <a:rPr lang="fi-FI" sz="1400" dirty="0">
                <a:solidFill>
                  <a:srgbClr val="333333"/>
                </a:solidFill>
                <a:latin typeface="Poppins" panose="00000500000000000000" pitchFamily="2" charset="0"/>
              </a:rPr>
              <a:t>Vastuuviikolla opettajan työn kokonaisvaltaista harjoittelua </a:t>
            </a:r>
          </a:p>
          <a:p>
            <a:pPr algn="l">
              <a:buFont typeface="Arial" panose="020B0604020202020204" pitchFamily="34" charset="0"/>
              <a:buChar char="•"/>
            </a:pPr>
            <a:r>
              <a:rPr lang="fi-FI" sz="1400" dirty="0">
                <a:solidFill>
                  <a:srgbClr val="333333"/>
                </a:solidFill>
                <a:latin typeface="Poppins" panose="00000500000000000000" pitchFamily="2" charset="0"/>
              </a:rPr>
              <a:t>Rehtorin luento ”</a:t>
            </a:r>
            <a:r>
              <a:rPr lang="fi-FI" sz="1400" i="1" dirty="0">
                <a:solidFill>
                  <a:srgbClr val="333333"/>
                </a:solidFill>
                <a:latin typeface="Poppins" panose="00000500000000000000" pitchFamily="2" charset="0"/>
              </a:rPr>
              <a:t>Työnhaku ja haastavat tilanteet koulutyössä</a:t>
            </a:r>
            <a:r>
              <a:rPr lang="fi-FI" sz="1400" dirty="0">
                <a:solidFill>
                  <a:srgbClr val="333333"/>
                </a:solidFill>
                <a:latin typeface="Poppins" panose="00000500000000000000" pitchFamily="2" charset="0"/>
              </a:rPr>
              <a:t>” </a:t>
            </a:r>
          </a:p>
          <a:p>
            <a:pPr algn="l">
              <a:buFont typeface="Arial" panose="020B0604020202020204" pitchFamily="34" charset="0"/>
              <a:buChar char="•"/>
            </a:pPr>
            <a:r>
              <a:rPr lang="fi-FI" sz="1400" dirty="0">
                <a:solidFill>
                  <a:srgbClr val="333333"/>
                </a:solidFill>
                <a:latin typeface="Poppins" panose="00000500000000000000" pitchFamily="2" charset="0"/>
              </a:rPr>
              <a:t>Ohjauskeskusteluissa omien valmiuksien ja kehittämiskohteita reflektointia </a:t>
            </a:r>
          </a:p>
          <a:p>
            <a:pPr algn="l">
              <a:buFont typeface="Arial" panose="020B0604020202020204" pitchFamily="34" charset="0"/>
              <a:buChar char="•"/>
            </a:pPr>
            <a:r>
              <a:rPr lang="fi-FI" sz="1400" dirty="0" err="1">
                <a:solidFill>
                  <a:srgbClr val="333333"/>
                </a:solidFill>
                <a:latin typeface="Poppins" panose="00000500000000000000" pitchFamily="2" charset="0"/>
              </a:rPr>
              <a:t>PROpessa</a:t>
            </a:r>
            <a:r>
              <a:rPr lang="fi-FI" sz="1400" dirty="0">
                <a:solidFill>
                  <a:srgbClr val="333333"/>
                </a:solidFill>
                <a:latin typeface="Poppins" panose="00000500000000000000" pitchFamily="2" charset="0"/>
              </a:rPr>
              <a:t> omien tulevien kehitystehtävien pohdinta ja keskustelut </a:t>
            </a:r>
          </a:p>
          <a:p>
            <a:pPr marL="0" indent="0">
              <a:buNone/>
            </a:pPr>
            <a:r>
              <a:rPr lang="fi-FI" sz="1400" b="1" dirty="0">
                <a:solidFill>
                  <a:srgbClr val="333333"/>
                </a:solidFill>
                <a:latin typeface="Poppins" panose="00000500000000000000" pitchFamily="2" charset="0"/>
              </a:rPr>
              <a:t>kaikki tavoitteet: </a:t>
            </a:r>
            <a:r>
              <a:rPr lang="fi-FI" sz="1400" dirty="0">
                <a:solidFill>
                  <a:srgbClr val="333333"/>
                </a:solidFill>
                <a:latin typeface="Poppins" panose="00000500000000000000" pitchFamily="2" charset="0"/>
              </a:rPr>
              <a:t>työskentely oppilaiden ja kollegojen kanssa norssilla</a:t>
            </a:r>
          </a:p>
          <a:p>
            <a:endParaRPr lang="fi-FI" dirty="0"/>
          </a:p>
        </p:txBody>
      </p:sp>
    </p:spTree>
    <p:extLst>
      <p:ext uri="{BB962C8B-B14F-4D97-AF65-F5344CB8AC3E}">
        <p14:creationId xmlns:p14="http://schemas.microsoft.com/office/powerpoint/2010/main" val="3574678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90450-A120-3EBB-305A-222AA5FB812D}"/>
              </a:ext>
            </a:extLst>
          </p:cNvPr>
          <p:cNvSpPr>
            <a:spLocks noGrp="1"/>
          </p:cNvSpPr>
          <p:nvPr>
            <p:ph type="title"/>
          </p:nvPr>
        </p:nvSpPr>
        <p:spPr>
          <a:xfrm>
            <a:off x="1438275" y="552451"/>
            <a:ext cx="8886884" cy="1009649"/>
          </a:xfrm>
        </p:spPr>
        <p:txBody>
          <a:bodyPr>
            <a:normAutofit/>
          </a:bodyPr>
          <a:lstStyle/>
          <a:p>
            <a:r>
              <a:rPr lang="fi-FI" b="0" dirty="0"/>
              <a:t>OKL:n ohjausryhmän aikataulut</a:t>
            </a:r>
            <a:br>
              <a:rPr lang="fi-FI" b="0" dirty="0"/>
            </a:br>
            <a:endParaRPr lang="fi-FI" dirty="0"/>
          </a:p>
        </p:txBody>
      </p:sp>
      <p:sp>
        <p:nvSpPr>
          <p:cNvPr id="3" name="Content Placeholder 2">
            <a:extLst>
              <a:ext uri="{FF2B5EF4-FFF2-40B4-BE49-F238E27FC236}">
                <a16:creationId xmlns:a16="http://schemas.microsoft.com/office/drawing/2014/main" id="{15EE66F0-A5BC-F6B7-3505-5AD1C3E48B28}"/>
              </a:ext>
            </a:extLst>
          </p:cNvPr>
          <p:cNvSpPr>
            <a:spLocks noGrp="1"/>
          </p:cNvSpPr>
          <p:nvPr>
            <p:ph idx="1"/>
          </p:nvPr>
        </p:nvSpPr>
        <p:spPr>
          <a:xfrm>
            <a:off x="1069848" y="1562100"/>
            <a:ext cx="8883836" cy="4562475"/>
          </a:xfrm>
        </p:spPr>
        <p:txBody>
          <a:bodyPr>
            <a:normAutofit fontScale="92500" lnSpcReduction="10000"/>
          </a:bodyPr>
          <a:lstStyle/>
          <a:p>
            <a:r>
              <a:rPr lang="fi-FI" b="0" i="0" dirty="0">
                <a:solidFill>
                  <a:srgbClr val="333333"/>
                </a:solidFill>
                <a:effectLst/>
                <a:latin typeface="Poppins" panose="00000500000000000000" pitchFamily="2" charset="0"/>
              </a:rPr>
              <a:t>Aloitus </a:t>
            </a:r>
            <a:r>
              <a:rPr lang="fi-FI" dirty="0">
                <a:solidFill>
                  <a:srgbClr val="333333"/>
                </a:solidFill>
                <a:latin typeface="Poppins" panose="00000500000000000000" pitchFamily="2" charset="0"/>
              </a:rPr>
              <a:t>2.4 10-14</a:t>
            </a:r>
            <a:endParaRPr lang="fi-FI" b="0" i="0" dirty="0">
              <a:solidFill>
                <a:srgbClr val="333333"/>
              </a:solidFill>
              <a:effectLst/>
              <a:latin typeface="Poppins" panose="00000500000000000000" pitchFamily="2" charset="0"/>
            </a:endParaRPr>
          </a:p>
          <a:p>
            <a:r>
              <a:rPr lang="fi-FI" b="0" i="0" dirty="0">
                <a:solidFill>
                  <a:srgbClr val="333333"/>
                </a:solidFill>
                <a:effectLst/>
                <a:latin typeface="Poppins" panose="00000500000000000000" pitchFamily="2" charset="0"/>
              </a:rPr>
              <a:t>Ennakkotehtävä ennen </a:t>
            </a:r>
            <a:r>
              <a:rPr lang="fi-FI" dirty="0">
                <a:solidFill>
                  <a:srgbClr val="333333"/>
                </a:solidFill>
                <a:latin typeface="Poppins" panose="00000500000000000000" pitchFamily="2" charset="0"/>
              </a:rPr>
              <a:t>10.4 </a:t>
            </a:r>
            <a:r>
              <a:rPr lang="fi-FI" b="0" i="0" dirty="0">
                <a:solidFill>
                  <a:srgbClr val="333333"/>
                </a:solidFill>
                <a:effectLst/>
                <a:latin typeface="Poppins" panose="00000500000000000000" pitchFamily="2" charset="0"/>
              </a:rPr>
              <a:t> Katso ”VOPA-perusteet” tallenne (18 min): </a:t>
            </a:r>
            <a:r>
              <a:rPr lang="fi-FI" b="0" i="0" dirty="0">
                <a:solidFill>
                  <a:srgbClr val="333333"/>
                </a:solidFill>
                <a:effectLst/>
                <a:latin typeface="Poppins" panose="00000500000000000000" pitchFamily="2" charset="0"/>
                <a:hlinkClick r:id="rId2"/>
              </a:rPr>
              <a:t>https://peda.net/id/6ebbe390419</a:t>
            </a:r>
            <a:r>
              <a:rPr lang="fi-FI" b="0" i="0" dirty="0">
                <a:solidFill>
                  <a:srgbClr val="333333"/>
                </a:solidFill>
                <a:effectLst/>
                <a:latin typeface="Poppins" panose="00000500000000000000" pitchFamily="2" charset="0"/>
              </a:rPr>
              <a:t> </a:t>
            </a:r>
          </a:p>
          <a:p>
            <a:r>
              <a:rPr lang="fi-FI" b="0" i="0" dirty="0">
                <a:solidFill>
                  <a:srgbClr val="333333"/>
                </a:solidFill>
                <a:effectLst/>
                <a:latin typeface="Poppins" panose="00000500000000000000" pitchFamily="2" charset="0"/>
              </a:rPr>
              <a:t>VOPA-dialogisuus </a:t>
            </a:r>
            <a:r>
              <a:rPr lang="fi-FI" dirty="0">
                <a:solidFill>
                  <a:srgbClr val="333333"/>
                </a:solidFill>
                <a:latin typeface="Poppins" panose="00000500000000000000" pitchFamily="2" charset="0"/>
              </a:rPr>
              <a:t>10.4 14.45-16</a:t>
            </a:r>
            <a:endParaRPr lang="fi-FI" b="0" i="1" dirty="0">
              <a:solidFill>
                <a:srgbClr val="333333"/>
              </a:solidFill>
              <a:effectLst/>
              <a:latin typeface="Poppins" panose="00000500000000000000" pitchFamily="2" charset="0"/>
            </a:endParaRPr>
          </a:p>
          <a:p>
            <a:r>
              <a:rPr lang="fi-FI" b="0" i="0" dirty="0">
                <a:solidFill>
                  <a:srgbClr val="333333"/>
                </a:solidFill>
                <a:effectLst/>
                <a:latin typeface="Poppins" panose="00000500000000000000" pitchFamily="2" charset="0"/>
              </a:rPr>
              <a:t>Pienryhmän lukupiirikysymysten palautus viimeistään </a:t>
            </a:r>
            <a:r>
              <a:rPr lang="fi-FI" b="1" dirty="0">
                <a:solidFill>
                  <a:srgbClr val="333333"/>
                </a:solidFill>
                <a:latin typeface="Poppins" panose="00000500000000000000" pitchFamily="2" charset="0"/>
              </a:rPr>
              <a:t>10.5</a:t>
            </a:r>
            <a:r>
              <a:rPr lang="fi-FI" b="1" i="0" dirty="0">
                <a:solidFill>
                  <a:srgbClr val="333333"/>
                </a:solidFill>
                <a:effectLst/>
                <a:latin typeface="Poppins" panose="00000500000000000000" pitchFamily="2" charset="0"/>
              </a:rPr>
              <a:t>. </a:t>
            </a:r>
            <a:r>
              <a:rPr lang="fi-FI" i="0" dirty="0">
                <a:solidFill>
                  <a:srgbClr val="333333"/>
                </a:solidFill>
                <a:effectLst/>
                <a:latin typeface="Poppins" panose="00000500000000000000" pitchFamily="2" charset="0"/>
              </a:rPr>
              <a:t>(tätä ennen pienryhmät pitävät omat lukupiirinsä)</a:t>
            </a:r>
          </a:p>
          <a:p>
            <a:r>
              <a:rPr lang="fi-FI" b="0" i="0" dirty="0">
                <a:solidFill>
                  <a:srgbClr val="333333"/>
                </a:solidFill>
                <a:effectLst/>
                <a:latin typeface="Poppins" panose="00000500000000000000" pitchFamily="2" charset="0"/>
              </a:rPr>
              <a:t>Suurryhmän lukupiiri </a:t>
            </a:r>
            <a:r>
              <a:rPr lang="fi-FI" b="1" dirty="0">
                <a:solidFill>
                  <a:srgbClr val="333333"/>
                </a:solidFill>
                <a:latin typeface="Poppins" panose="00000500000000000000" pitchFamily="2" charset="0"/>
              </a:rPr>
              <a:t>15.5 </a:t>
            </a:r>
            <a:r>
              <a:rPr lang="fi-FI" b="1" i="0" dirty="0">
                <a:solidFill>
                  <a:srgbClr val="333333"/>
                </a:solidFill>
                <a:effectLst/>
                <a:latin typeface="Poppins" panose="00000500000000000000" pitchFamily="2" charset="0"/>
              </a:rPr>
              <a:t>.</a:t>
            </a:r>
          </a:p>
          <a:p>
            <a:r>
              <a:rPr lang="fi-FI" dirty="0">
                <a:solidFill>
                  <a:srgbClr val="333333"/>
                </a:solidFill>
                <a:latin typeface="Poppins" panose="00000500000000000000" pitchFamily="2" charset="0"/>
              </a:rPr>
              <a:t>Pienryhmien VOPA-tapaamiset (sovittu pienryhmien kanssa)</a:t>
            </a:r>
          </a:p>
          <a:p>
            <a:r>
              <a:rPr lang="fi-FI" b="0" i="0" dirty="0" err="1">
                <a:solidFill>
                  <a:srgbClr val="333333"/>
                </a:solidFill>
                <a:effectLst/>
                <a:latin typeface="Poppins" panose="00000500000000000000" pitchFamily="2" charset="0"/>
              </a:rPr>
              <a:t>Kielitietoisuutehtävän</a:t>
            </a:r>
            <a:r>
              <a:rPr lang="fi-FI" b="0" i="0" dirty="0">
                <a:solidFill>
                  <a:srgbClr val="333333"/>
                </a:solidFill>
                <a:effectLst/>
                <a:latin typeface="Poppins" panose="00000500000000000000" pitchFamily="2" charset="0"/>
              </a:rPr>
              <a:t> palautus sähköpostitse omalle ohjaajalle sekä Josephine </a:t>
            </a:r>
            <a:r>
              <a:rPr lang="fi-FI" b="0" i="0" dirty="0" err="1">
                <a:solidFill>
                  <a:srgbClr val="333333"/>
                </a:solidFill>
                <a:effectLst/>
                <a:latin typeface="Poppins" panose="00000500000000000000" pitchFamily="2" charset="0"/>
              </a:rPr>
              <a:t>Moatille</a:t>
            </a:r>
            <a:r>
              <a:rPr lang="fi-FI" b="0" i="0" dirty="0">
                <a:solidFill>
                  <a:srgbClr val="333333"/>
                </a:solidFill>
                <a:effectLst/>
                <a:latin typeface="Poppins" panose="00000500000000000000" pitchFamily="2" charset="0"/>
              </a:rPr>
              <a:t> (josephine.m.moate@jyu.fi) viimeistään </a:t>
            </a:r>
            <a:r>
              <a:rPr lang="fi-FI" b="1" dirty="0">
                <a:solidFill>
                  <a:srgbClr val="333333"/>
                </a:solidFill>
                <a:latin typeface="Poppins" panose="00000500000000000000" pitchFamily="2" charset="0"/>
              </a:rPr>
              <a:t>?</a:t>
            </a:r>
            <a:endParaRPr lang="fi-FI" b="1" i="0" dirty="0">
              <a:solidFill>
                <a:srgbClr val="333333"/>
              </a:solidFill>
              <a:effectLst/>
              <a:latin typeface="Poppins" panose="00000500000000000000" pitchFamily="2" charset="0"/>
            </a:endParaRPr>
          </a:p>
          <a:p>
            <a:r>
              <a:rPr lang="fi-FI" b="0" i="0" dirty="0" err="1">
                <a:solidFill>
                  <a:srgbClr val="333333"/>
                </a:solidFill>
                <a:effectLst/>
                <a:latin typeface="Poppins" panose="00000500000000000000" pitchFamily="2" charset="0"/>
              </a:rPr>
              <a:t>PROpen</a:t>
            </a:r>
            <a:r>
              <a:rPr lang="fi-FI" b="0" i="0" dirty="0">
                <a:solidFill>
                  <a:srgbClr val="333333"/>
                </a:solidFill>
                <a:effectLst/>
                <a:latin typeface="Poppins" panose="00000500000000000000" pitchFamily="2" charset="0"/>
              </a:rPr>
              <a:t> palautus viimeistään </a:t>
            </a:r>
            <a:r>
              <a:rPr lang="fi-FI" b="1" dirty="0">
                <a:solidFill>
                  <a:srgbClr val="333333"/>
                </a:solidFill>
                <a:latin typeface="Poppins" panose="00000500000000000000" pitchFamily="2" charset="0"/>
              </a:rPr>
              <a:t>20.5</a:t>
            </a:r>
            <a:endParaRPr lang="fi-FI" b="1" i="0" dirty="0">
              <a:solidFill>
                <a:srgbClr val="333333"/>
              </a:solidFill>
              <a:effectLst/>
              <a:latin typeface="Poppins" panose="00000500000000000000" pitchFamily="2" charset="0"/>
            </a:endParaRPr>
          </a:p>
          <a:p>
            <a:r>
              <a:rPr lang="fi-FI" b="0" i="0" dirty="0">
                <a:solidFill>
                  <a:srgbClr val="333333"/>
                </a:solidFill>
                <a:effectLst/>
                <a:latin typeface="Poppins" panose="00000500000000000000" pitchFamily="2" charset="0"/>
              </a:rPr>
              <a:t>Lopputapaaminen </a:t>
            </a:r>
            <a:r>
              <a:rPr lang="fi-FI" b="1" dirty="0">
                <a:solidFill>
                  <a:srgbClr val="333333"/>
                </a:solidFill>
                <a:latin typeface="Poppins" panose="00000500000000000000" pitchFamily="2" charset="0"/>
              </a:rPr>
              <a:t>29.5</a:t>
            </a:r>
            <a:r>
              <a:rPr lang="fi-FI" b="0" i="0" dirty="0">
                <a:solidFill>
                  <a:srgbClr val="333333"/>
                </a:solidFill>
                <a:effectLst/>
                <a:latin typeface="Poppins" panose="00000500000000000000" pitchFamily="2" charset="0"/>
              </a:rPr>
              <a:t> (tässä myös kielitietoisuustehtävän purku)</a:t>
            </a:r>
          </a:p>
          <a:p>
            <a:endParaRPr lang="fi-FI" dirty="0"/>
          </a:p>
        </p:txBody>
      </p:sp>
    </p:spTree>
    <p:extLst>
      <p:ext uri="{BB962C8B-B14F-4D97-AF65-F5344CB8AC3E}">
        <p14:creationId xmlns:p14="http://schemas.microsoft.com/office/powerpoint/2010/main" val="360259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793CB-DC91-E6E6-F8BE-B97BB6EABB22}"/>
              </a:ext>
            </a:extLst>
          </p:cNvPr>
          <p:cNvSpPr>
            <a:spLocks noGrp="1"/>
          </p:cNvSpPr>
          <p:nvPr>
            <p:ph type="title"/>
          </p:nvPr>
        </p:nvSpPr>
        <p:spPr/>
        <p:txBody>
          <a:bodyPr/>
          <a:lstStyle/>
          <a:p>
            <a:r>
              <a:rPr lang="fi-FI" dirty="0"/>
              <a:t>VOPA pienryhmätapaamiset</a:t>
            </a:r>
          </a:p>
        </p:txBody>
      </p:sp>
      <p:sp>
        <p:nvSpPr>
          <p:cNvPr id="3" name="Content Placeholder 2">
            <a:extLst>
              <a:ext uri="{FF2B5EF4-FFF2-40B4-BE49-F238E27FC236}">
                <a16:creationId xmlns:a16="http://schemas.microsoft.com/office/drawing/2014/main" id="{DA28B4EA-F64F-BA95-89B1-4A3A0202C14C}"/>
              </a:ext>
            </a:extLst>
          </p:cNvPr>
          <p:cNvSpPr>
            <a:spLocks noGrp="1"/>
          </p:cNvSpPr>
          <p:nvPr>
            <p:ph idx="1"/>
          </p:nvPr>
        </p:nvSpPr>
        <p:spPr/>
        <p:txBody>
          <a:bodyPr>
            <a:normAutofit/>
          </a:bodyPr>
          <a:lstStyle/>
          <a:p>
            <a:pPr marL="0" indent="0">
              <a:buNone/>
            </a:pPr>
            <a:r>
              <a:rPr lang="fi-FI" dirty="0"/>
              <a:t>7.5 14-15 Iida, Pauliina, Sanni  </a:t>
            </a:r>
          </a:p>
          <a:p>
            <a:pPr marL="0" indent="0">
              <a:buNone/>
            </a:pPr>
            <a:r>
              <a:rPr lang="fi-FI" dirty="0"/>
              <a:t>13.5 14-15 Suvi, Annika, Kati, Roni</a:t>
            </a:r>
          </a:p>
          <a:p>
            <a:pPr marL="0" indent="0">
              <a:buNone/>
            </a:pPr>
            <a:r>
              <a:rPr lang="fi-FI" dirty="0"/>
              <a:t>14.5 13-14 Pete, Joona, Melina, Siiri</a:t>
            </a:r>
          </a:p>
          <a:p>
            <a:pPr marL="0" indent="0">
              <a:buNone/>
            </a:pPr>
            <a:r>
              <a:rPr lang="fi-FI" dirty="0"/>
              <a:t>6.5 15-16 Julia, Sonja, Emma, Laura</a:t>
            </a:r>
          </a:p>
        </p:txBody>
      </p:sp>
    </p:spTree>
    <p:extLst>
      <p:ext uri="{BB962C8B-B14F-4D97-AF65-F5344CB8AC3E}">
        <p14:creationId xmlns:p14="http://schemas.microsoft.com/office/powerpoint/2010/main" val="636007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981200" y="116632"/>
            <a:ext cx="8229600" cy="828248"/>
          </a:xfrm>
        </p:spPr>
        <p:txBody>
          <a:bodyPr/>
          <a:lstStyle/>
          <a:p>
            <a:pPr algn="ctr" eaLnBrk="1" hangingPunct="1">
              <a:defRPr/>
            </a:pPr>
            <a:r>
              <a:rPr lang="fi-FI" dirty="0">
                <a:latin typeface="Arial" panose="020B0604020202020204" pitchFamily="34" charset="0"/>
                <a:cs typeface="Arial" panose="020B0604020202020204" pitchFamily="34" charset="0"/>
              </a:rPr>
              <a:t>Opintojakson kokonaisuus</a:t>
            </a:r>
          </a:p>
        </p:txBody>
      </p:sp>
      <p:sp>
        <p:nvSpPr>
          <p:cNvPr id="7171" name="Sisällön paikkamerkki 2"/>
          <p:cNvSpPr>
            <a:spLocks noGrp="1"/>
          </p:cNvSpPr>
          <p:nvPr>
            <p:ph idx="1"/>
          </p:nvPr>
        </p:nvSpPr>
        <p:spPr>
          <a:xfrm>
            <a:off x="558800" y="1196752"/>
            <a:ext cx="10982960" cy="5544616"/>
          </a:xfrm>
        </p:spPr>
        <p:txBody>
          <a:bodyPr>
            <a:normAutofit fontScale="92500" lnSpcReduction="10000"/>
          </a:bodyPr>
          <a:lstStyle/>
          <a:p>
            <a:pPr eaLnBrk="1" hangingPunct="1">
              <a:defRPr/>
            </a:pPr>
            <a:r>
              <a:rPr lang="fi-FI" altLang="fi-FI" sz="2000" dirty="0">
                <a:latin typeface="Arial" charset="0"/>
                <a:cs typeface="Arial" charset="0"/>
              </a:rPr>
              <a:t>Harjoittelun kesto 6-7 viikkoa </a:t>
            </a:r>
            <a:r>
              <a:rPr lang="fi-FI" altLang="fi-FI" sz="2000" b="1" dirty="0">
                <a:latin typeface="Arial" charset="0"/>
                <a:cs typeface="Arial" charset="0"/>
              </a:rPr>
              <a:t>(opetusta vähintään viidellä kalenteri-viikolla!) </a:t>
            </a:r>
            <a:r>
              <a:rPr lang="fi-FI" altLang="fi-FI" sz="2000" dirty="0">
                <a:latin typeface="Arial" charset="0"/>
                <a:cs typeface="Arial" charset="0"/>
              </a:rPr>
              <a:t>+ loppukeskustelut ja -tapaamiset </a:t>
            </a:r>
          </a:p>
          <a:p>
            <a:pPr lvl="1" eaLnBrk="1" hangingPunct="1">
              <a:defRPr/>
            </a:pPr>
            <a:r>
              <a:rPr lang="fi-FI" altLang="fi-FI" dirty="0">
                <a:latin typeface="Arial" charset="0"/>
                <a:cs typeface="Arial" charset="0"/>
              </a:rPr>
              <a:t>Ensimmäinen viikko luokkaan tutustumista ja opetuskokonaisuuksien suunnittelua (jaksosuunnitelma vaaditaan ja annetaan ohjaajille)</a:t>
            </a:r>
          </a:p>
          <a:p>
            <a:pPr lvl="1" eaLnBrk="1" hangingPunct="1">
              <a:defRPr/>
            </a:pPr>
            <a:r>
              <a:rPr lang="fi-FI" altLang="fi-FI" dirty="0">
                <a:latin typeface="Arial" charset="0"/>
                <a:cs typeface="Arial" charset="0"/>
              </a:rPr>
              <a:t>Lisäksi muuta kouluyhteisön havainnointia jakson aikana</a:t>
            </a:r>
          </a:p>
          <a:p>
            <a:pPr eaLnBrk="1" hangingPunct="1">
              <a:defRPr/>
            </a:pPr>
            <a:r>
              <a:rPr lang="fi-FI" altLang="fi-FI" sz="2000" dirty="0">
                <a:latin typeface="Arial" charset="0"/>
                <a:cs typeface="Arial" charset="0"/>
              </a:rPr>
              <a:t>Luennot: alkuinfo, rehtorin luennot, opettajan suunnittelutyö, oppilashuolto-luento sekä </a:t>
            </a:r>
            <a:r>
              <a:rPr lang="fi-FI" altLang="fi-FI" sz="2000" dirty="0" err="1">
                <a:latin typeface="Arial" charset="0"/>
                <a:cs typeface="Arial" charset="0"/>
              </a:rPr>
              <a:t>tvt</a:t>
            </a:r>
            <a:r>
              <a:rPr lang="fi-FI" altLang="fi-FI" sz="2000" dirty="0">
                <a:latin typeface="Arial" charset="0"/>
                <a:cs typeface="Arial" charset="0"/>
              </a:rPr>
              <a:t>-koulutus </a:t>
            </a:r>
          </a:p>
          <a:p>
            <a:pPr eaLnBrk="1" hangingPunct="1">
              <a:defRPr/>
            </a:pPr>
            <a:r>
              <a:rPr lang="fi-FI" altLang="fi-FI" sz="2000" dirty="0">
                <a:latin typeface="Arial" charset="0"/>
                <a:cs typeface="Arial" charset="0"/>
              </a:rPr>
              <a:t>Norssin ohjaus: Ryhmä- ja yksilöohjausta</a:t>
            </a:r>
          </a:p>
          <a:p>
            <a:pPr eaLnBrk="1" hangingPunct="1">
              <a:defRPr/>
            </a:pPr>
            <a:r>
              <a:rPr lang="fi-FI" altLang="fi-FI" sz="2000" dirty="0">
                <a:latin typeface="Arial" charset="0"/>
                <a:cs typeface="Arial" charset="0"/>
              </a:rPr>
              <a:t>OKL:n ohjaus: Lukupiirityöskentely, VOPA-työskentely, kielitietoisuus-tehtävä ja </a:t>
            </a:r>
            <a:r>
              <a:rPr lang="fi-FI" altLang="fi-FI" sz="2000" dirty="0" err="1">
                <a:latin typeface="Arial" charset="0"/>
                <a:cs typeface="Arial" charset="0"/>
              </a:rPr>
              <a:t>PROpe</a:t>
            </a:r>
            <a:r>
              <a:rPr lang="fi-FI" altLang="fi-FI" sz="2000" dirty="0">
                <a:latin typeface="Arial" charset="0"/>
                <a:cs typeface="Arial" charset="0"/>
              </a:rPr>
              <a:t>-työskentely</a:t>
            </a:r>
          </a:p>
          <a:p>
            <a:pPr eaLnBrk="1" hangingPunct="1">
              <a:defRPr/>
            </a:pPr>
            <a:r>
              <a:rPr lang="fi-FI" altLang="fi-FI" sz="2000" dirty="0">
                <a:latin typeface="Arial" charset="0"/>
                <a:cs typeface="Arial" charset="0"/>
              </a:rPr>
              <a:t>Oppilaiden ruokailun valvonta 3 kertaa, välituntivalvontaan osallistumista/ välituntitoiminnan ohjausta 2 kertaa</a:t>
            </a:r>
          </a:p>
          <a:p>
            <a:pPr eaLnBrk="1" hangingPunct="1">
              <a:defRPr/>
            </a:pPr>
            <a:r>
              <a:rPr lang="fi-FI" altLang="fi-FI" sz="2000" dirty="0">
                <a:latin typeface="Arial" charset="0"/>
                <a:cs typeface="Arial" charset="0"/>
              </a:rPr>
              <a:t>”Puolimatkan krouvi” tarvittaessa eli välikeskustelu harjoittelun sujumisesta suurin piirtein harjoittelun puolivälissä</a:t>
            </a:r>
          </a:p>
          <a:p>
            <a:pPr eaLnBrk="1" hangingPunct="1">
              <a:defRPr/>
            </a:pPr>
            <a:r>
              <a:rPr lang="fi-FI" altLang="fi-FI" sz="2000" dirty="0">
                <a:latin typeface="Arial" charset="0"/>
                <a:cs typeface="Arial" charset="0"/>
              </a:rPr>
              <a:t>Opiskelijan itsearviointi ja palaute: </a:t>
            </a:r>
            <a:r>
              <a:rPr lang="fi-FI" altLang="fi-FI" sz="2000" dirty="0">
                <a:latin typeface="Arial" charset="0"/>
                <a:cs typeface="Arial" charset="0"/>
                <a:hlinkClick r:id="rId3"/>
              </a:rPr>
              <a:t>https://www.norssi.jyu.fi/ohjattu-harjoittelu/luokanopettajaharjoittelu/palautteet</a:t>
            </a:r>
            <a:r>
              <a:rPr lang="fi-FI" altLang="fi-FI" sz="2000" dirty="0">
                <a:latin typeface="Arial" charset="0"/>
                <a:cs typeface="Arial" charset="0"/>
              </a:rPr>
              <a:t> </a:t>
            </a:r>
            <a:endParaRPr lang="fi-FI" sz="2000"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992313" y="212725"/>
            <a:ext cx="8229600" cy="839788"/>
          </a:xfrm>
        </p:spPr>
        <p:txBody>
          <a:bodyPr/>
          <a:lstStyle/>
          <a:p>
            <a:pPr eaLnBrk="1" hangingPunct="1">
              <a:defRPr/>
            </a:pPr>
            <a:r>
              <a:rPr lang="fi-FI" altLang="fi-FI">
                <a:effectLst>
                  <a:outerShdw blurRad="38100" dist="38100" dir="2700000" algn="tl">
                    <a:srgbClr val="C0C0C0"/>
                  </a:outerShdw>
                </a:effectLst>
              </a:rPr>
              <a:t> </a:t>
            </a:r>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776516867"/>
              </p:ext>
            </p:extLst>
          </p:nvPr>
        </p:nvGraphicFramePr>
        <p:xfrm>
          <a:off x="1866899" y="762000"/>
          <a:ext cx="8229599" cy="5695949"/>
        </p:xfrm>
        <a:graphic>
          <a:graphicData uri="http://schemas.openxmlformats.org/drawingml/2006/table">
            <a:tbl>
              <a:tblPr/>
              <a:tblGrid>
                <a:gridCol w="3852384">
                  <a:extLst>
                    <a:ext uri="{9D8B030D-6E8A-4147-A177-3AD203B41FA5}">
                      <a16:colId xmlns:a16="http://schemas.microsoft.com/office/drawing/2014/main" val="20000"/>
                    </a:ext>
                  </a:extLst>
                </a:gridCol>
                <a:gridCol w="889462">
                  <a:extLst>
                    <a:ext uri="{9D8B030D-6E8A-4147-A177-3AD203B41FA5}">
                      <a16:colId xmlns:a16="http://schemas.microsoft.com/office/drawing/2014/main" val="20001"/>
                    </a:ext>
                  </a:extLst>
                </a:gridCol>
                <a:gridCol w="1283901">
                  <a:extLst>
                    <a:ext uri="{9D8B030D-6E8A-4147-A177-3AD203B41FA5}">
                      <a16:colId xmlns:a16="http://schemas.microsoft.com/office/drawing/2014/main" val="20002"/>
                    </a:ext>
                  </a:extLst>
                </a:gridCol>
                <a:gridCol w="2203852">
                  <a:extLst>
                    <a:ext uri="{9D8B030D-6E8A-4147-A177-3AD203B41FA5}">
                      <a16:colId xmlns:a16="http://schemas.microsoft.com/office/drawing/2014/main" val="20003"/>
                    </a:ext>
                  </a:extLst>
                </a:gridCol>
              </a:tblGrid>
              <a:tr h="714732">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FFFFFF"/>
                          </a:solidFill>
                          <a:effectLst/>
                          <a:latin typeface="Gill Sans MT" pitchFamily="34" charset="0"/>
                          <a:cs typeface="Arial" charset="0"/>
                        </a:rPr>
                        <a:t>Sisältö (10 op)</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FFFFFF"/>
                          </a:solidFill>
                          <a:effectLst/>
                          <a:latin typeface="Gill Sans MT" pitchFamily="34" charset="0"/>
                          <a:cs typeface="Arial" charset="0"/>
                        </a:rPr>
                        <a:t>KO</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FFFFFF"/>
                          </a:solidFill>
                          <a:effectLst/>
                          <a:latin typeface="Gill Sans MT" pitchFamily="34" charset="0"/>
                          <a:cs typeface="Arial" charset="0"/>
                        </a:rPr>
                        <a:t>IT</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FFFFFF"/>
                          </a:solidFill>
                          <a:effectLst/>
                          <a:latin typeface="Gill Sans MT" pitchFamily="34" charset="0"/>
                          <a:cs typeface="Arial" charset="0"/>
                        </a:rPr>
                        <a:t>Yhteensä</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646619">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1" i="0" u="none" strike="noStrike" cap="none" normalizeH="0" baseline="0">
                          <a:ln>
                            <a:noFill/>
                          </a:ln>
                          <a:solidFill>
                            <a:srgbClr val="000000"/>
                          </a:solidFill>
                          <a:effectLst/>
                          <a:latin typeface="Gill Sans MT" pitchFamily="34" charset="0"/>
                          <a:cs typeface="Arial" charset="0"/>
                        </a:rPr>
                        <a:t>1. Koulutyöhön perehtyminen</a:t>
                      </a:r>
                      <a:endParaRPr kumimoji="0" lang="fi-FI" altLang="fi-FI" sz="1800" b="0" i="0" u="none" strike="noStrike" cap="none" normalizeH="0" baseline="0">
                        <a:ln>
                          <a:noFill/>
                        </a:ln>
                        <a:solidFill>
                          <a:srgbClr val="000000"/>
                        </a:solidFill>
                        <a:effectLst/>
                        <a:latin typeface="Gill Sans MT" pitchFamily="34" charset="0"/>
                        <a:cs typeface="Arial" charset="0"/>
                      </a:endParaRP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18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38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56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extLst>
                  <a:ext uri="{0D108BD9-81ED-4DB2-BD59-A6C34878D82A}">
                    <a16:rowId xmlns:a16="http://schemas.microsoft.com/office/drawing/2014/main" val="10001"/>
                  </a:ext>
                </a:extLst>
              </a:tr>
              <a:tr h="414802">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i-FI" altLang="fi-FI" sz="1600" b="0" i="0" u="none" strike="noStrike" cap="none" normalizeH="0" baseline="0">
                          <a:ln>
                            <a:noFill/>
                          </a:ln>
                          <a:solidFill>
                            <a:srgbClr val="000000"/>
                          </a:solidFill>
                          <a:effectLst/>
                          <a:latin typeface="Gill Sans MT" pitchFamily="34" charset="0"/>
                          <a:cs typeface="Arial" charset="0"/>
                        </a:rPr>
                        <a:t> Luennot</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a:ln>
                            <a:noFill/>
                          </a:ln>
                          <a:solidFill>
                            <a:srgbClr val="000000"/>
                          </a:solidFill>
                          <a:effectLst/>
                          <a:latin typeface="Gill Sans MT" pitchFamily="34" charset="0"/>
                          <a:cs typeface="Arial" charset="0"/>
                        </a:rPr>
                        <a:t>8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a:ln>
                            <a:noFill/>
                          </a:ln>
                          <a:solidFill>
                            <a:srgbClr val="000000"/>
                          </a:solidFill>
                          <a:effectLst/>
                          <a:latin typeface="Gill Sans MT" pitchFamily="34" charset="0"/>
                          <a:cs typeface="Arial" charset="0"/>
                        </a:rPr>
                        <a:t>4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a:ln>
                            <a:noFill/>
                          </a:ln>
                          <a:solidFill>
                            <a:srgbClr val="000000"/>
                          </a:solidFill>
                          <a:effectLst/>
                          <a:latin typeface="Gill Sans MT" pitchFamily="34" charset="0"/>
                          <a:cs typeface="Arial" charset="0"/>
                        </a:rPr>
                        <a:t>12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extLst>
                  <a:ext uri="{0D108BD9-81ED-4DB2-BD59-A6C34878D82A}">
                    <a16:rowId xmlns:a16="http://schemas.microsoft.com/office/drawing/2014/main" val="10002"/>
                  </a:ext>
                </a:extLst>
              </a:tr>
              <a:tr h="918751">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0" i="0" u="none" strike="noStrike" cap="none" normalizeH="0" baseline="0" dirty="0">
                          <a:ln>
                            <a:noFill/>
                          </a:ln>
                          <a:solidFill>
                            <a:srgbClr val="000000"/>
                          </a:solidFill>
                          <a:effectLst/>
                          <a:latin typeface="Gill Sans MT" pitchFamily="34" charset="0"/>
                          <a:cs typeface="Arial" charset="0"/>
                        </a:rPr>
                        <a:t>- </a:t>
                      </a:r>
                      <a:r>
                        <a:rPr kumimoji="0" lang="fi-FI" altLang="fi-FI" sz="1600" b="0" i="0" u="none" strike="noStrike" cap="none" normalizeH="0" baseline="0" dirty="0">
                          <a:ln>
                            <a:noFill/>
                          </a:ln>
                          <a:solidFill>
                            <a:schemeClr val="tx1"/>
                          </a:solidFill>
                          <a:effectLst/>
                          <a:latin typeface="Gill Sans MT" pitchFamily="34" charset="0"/>
                          <a:cs typeface="Arial" charset="0"/>
                        </a:rPr>
                        <a:t>kouluyhteisön havainnointi, VOPA-työskentely ja kielitietoisuus-tehtävä</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a:ln>
                            <a:noFill/>
                          </a:ln>
                          <a:solidFill>
                            <a:srgbClr val="000000"/>
                          </a:solidFill>
                          <a:effectLst/>
                          <a:latin typeface="Gill Sans MT" pitchFamily="34" charset="0"/>
                          <a:cs typeface="Arial" charset="0"/>
                        </a:rPr>
                        <a:t>10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a:ln>
                            <a:noFill/>
                          </a:ln>
                          <a:solidFill>
                            <a:srgbClr val="000000"/>
                          </a:solidFill>
                          <a:effectLst/>
                          <a:latin typeface="Gill Sans MT" pitchFamily="34" charset="0"/>
                          <a:cs typeface="Arial" charset="0"/>
                        </a:rPr>
                        <a:t>34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a:ln>
                            <a:noFill/>
                          </a:ln>
                          <a:solidFill>
                            <a:srgbClr val="000000"/>
                          </a:solidFill>
                          <a:effectLst/>
                          <a:latin typeface="Gill Sans MT" pitchFamily="34" charset="0"/>
                          <a:cs typeface="Arial" charset="0"/>
                        </a:rPr>
                        <a:t>44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extLst>
                  <a:ext uri="{0D108BD9-81ED-4DB2-BD59-A6C34878D82A}">
                    <a16:rowId xmlns:a16="http://schemas.microsoft.com/office/drawing/2014/main" val="10003"/>
                  </a:ext>
                </a:extLst>
              </a:tr>
              <a:tr h="1020831">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1" i="0" u="none" strike="noStrike" cap="none" normalizeH="0" baseline="0">
                          <a:ln>
                            <a:noFill/>
                          </a:ln>
                          <a:solidFill>
                            <a:srgbClr val="000000"/>
                          </a:solidFill>
                          <a:effectLst/>
                          <a:latin typeface="Gill Sans MT" pitchFamily="34" charset="0"/>
                          <a:cs typeface="Arial" charset="0"/>
                        </a:rPr>
                        <a:t>2. Harjoittelutunnit</a:t>
                      </a:r>
                      <a:endParaRPr kumimoji="0" lang="fi-FI" altLang="fi-FI" sz="1600" b="0" i="0" u="none" strike="noStrike" cap="none" normalizeH="0" baseline="0">
                        <a:ln>
                          <a:noFill/>
                        </a:ln>
                        <a:solidFill>
                          <a:srgbClr val="000000"/>
                        </a:solidFill>
                        <a:effectLst/>
                        <a:latin typeface="Gill Sans MT" pitchFamily="34" charset="0"/>
                        <a:cs typeface="Arial" charset="0"/>
                      </a:endParaRP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50 h</a:t>
                      </a:r>
                    </a:p>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200" b="1" i="0" u="none" strike="noStrike" cap="none" normalizeH="0" baseline="0">
                          <a:ln>
                            <a:noFill/>
                          </a:ln>
                          <a:solidFill>
                            <a:srgbClr val="000000"/>
                          </a:solidFill>
                          <a:effectLst/>
                          <a:latin typeface="Gill Sans MT" pitchFamily="34" charset="0"/>
                          <a:cs typeface="Arial" charset="0"/>
                        </a:rPr>
                        <a:t>(30 x 75 min)</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75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125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extLst>
                  <a:ext uri="{0D108BD9-81ED-4DB2-BD59-A6C34878D82A}">
                    <a16:rowId xmlns:a16="http://schemas.microsoft.com/office/drawing/2014/main" val="10004"/>
                  </a:ext>
                </a:extLst>
              </a:tr>
              <a:tr h="918751">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1" i="0" u="none" strike="noStrike" cap="none" normalizeH="0" baseline="0" dirty="0">
                          <a:ln>
                            <a:noFill/>
                          </a:ln>
                          <a:solidFill>
                            <a:srgbClr val="000000"/>
                          </a:solidFill>
                          <a:effectLst/>
                          <a:latin typeface="Gill Sans MT" pitchFamily="34" charset="0"/>
                          <a:cs typeface="Arial" charset="0"/>
                        </a:rPr>
                        <a:t>3. Ryhmä- ja yksilöohjaus, lukupiiri ja </a:t>
                      </a:r>
                      <a:r>
                        <a:rPr kumimoji="0" lang="fi-FI" altLang="fi-FI" sz="1600" b="1" i="0" u="none" strike="noStrike" cap="none" normalizeH="0" baseline="0" dirty="0" err="1">
                          <a:ln>
                            <a:noFill/>
                          </a:ln>
                          <a:solidFill>
                            <a:srgbClr val="000000"/>
                          </a:solidFill>
                          <a:effectLst/>
                          <a:latin typeface="Gill Sans MT" pitchFamily="34" charset="0"/>
                          <a:cs typeface="Arial" charset="0"/>
                        </a:rPr>
                        <a:t>PROpe</a:t>
                      </a:r>
                      <a:r>
                        <a:rPr kumimoji="0" lang="fi-FI" altLang="fi-FI" sz="1600" b="1" i="0" u="none" strike="noStrike" cap="none" normalizeH="0" baseline="0" dirty="0">
                          <a:ln>
                            <a:noFill/>
                          </a:ln>
                          <a:solidFill>
                            <a:srgbClr val="000000"/>
                          </a:solidFill>
                          <a:effectLst/>
                          <a:latin typeface="Gill Sans MT" pitchFamily="34" charset="0"/>
                          <a:cs typeface="Arial" charset="0"/>
                        </a:rPr>
                        <a:t>-työskentely</a:t>
                      </a:r>
                      <a:endParaRPr kumimoji="0" lang="fi-FI" altLang="fi-FI" sz="1600" b="0" i="0" u="none" strike="noStrike" cap="none" normalizeH="0" baseline="0" dirty="0">
                        <a:ln>
                          <a:noFill/>
                        </a:ln>
                        <a:solidFill>
                          <a:srgbClr val="000000"/>
                        </a:solidFill>
                        <a:effectLst/>
                        <a:latin typeface="Gill Sans MT" pitchFamily="34" charset="0"/>
                        <a:cs typeface="Arial" charset="0"/>
                      </a:endParaRP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28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28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56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extLst>
                  <a:ext uri="{0D108BD9-81ED-4DB2-BD59-A6C34878D82A}">
                    <a16:rowId xmlns:a16="http://schemas.microsoft.com/office/drawing/2014/main" val="10005"/>
                  </a:ext>
                </a:extLst>
              </a:tr>
              <a:tr h="646661">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1" i="0" u="none" strike="noStrike" cap="none" normalizeH="0" baseline="0">
                          <a:ln>
                            <a:noFill/>
                          </a:ln>
                          <a:solidFill>
                            <a:srgbClr val="000000"/>
                          </a:solidFill>
                          <a:effectLst/>
                          <a:latin typeface="Gill Sans MT" pitchFamily="34" charset="0"/>
                          <a:cs typeface="Arial" charset="0"/>
                        </a:rPr>
                        <a:t>4. </a:t>
                      </a:r>
                      <a:r>
                        <a:rPr kumimoji="0" lang="fi-FI" altLang="fi-FI" sz="1600" b="1" i="0" u="none" strike="noStrike" cap="none" normalizeH="0" baseline="0" err="1">
                          <a:ln>
                            <a:noFill/>
                          </a:ln>
                          <a:solidFill>
                            <a:srgbClr val="000000"/>
                          </a:solidFill>
                          <a:effectLst/>
                          <a:latin typeface="Gill Sans MT" pitchFamily="34" charset="0"/>
                          <a:cs typeface="Arial" charset="0"/>
                        </a:rPr>
                        <a:t>PROpe</a:t>
                      </a:r>
                      <a:r>
                        <a:rPr kumimoji="0" lang="fi-FI" altLang="fi-FI" sz="1600" b="1" i="0" u="none" strike="noStrike" cap="none" normalizeH="0" baseline="0">
                          <a:ln>
                            <a:noFill/>
                          </a:ln>
                          <a:solidFill>
                            <a:srgbClr val="000000"/>
                          </a:solidFill>
                          <a:effectLst/>
                          <a:latin typeface="Gill Sans MT" pitchFamily="34" charset="0"/>
                          <a:cs typeface="Arial" charset="0"/>
                        </a:rPr>
                        <a:t> –oman opettajuuden työstäminen</a:t>
                      </a:r>
                      <a:endParaRPr kumimoji="0" lang="fi-FI" altLang="fi-FI" sz="1600" b="0" i="0" u="none" strike="noStrike" cap="none" normalizeH="0" baseline="0">
                        <a:ln>
                          <a:noFill/>
                        </a:ln>
                        <a:solidFill>
                          <a:srgbClr val="000000"/>
                        </a:solidFill>
                        <a:effectLst/>
                        <a:latin typeface="Gill Sans MT" pitchFamily="34" charset="0"/>
                        <a:cs typeface="Arial" charset="0"/>
                      </a:endParaRP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0" i="0" u="none" strike="noStrike" cap="none" normalizeH="0" baseline="0">
                          <a:ln>
                            <a:noFill/>
                          </a:ln>
                          <a:solidFill>
                            <a:srgbClr val="000000"/>
                          </a:solidFill>
                          <a:effectLst/>
                          <a:latin typeface="Gill Sans MT" pitchFamily="34" charset="0"/>
                          <a:cs typeface="Arial" charset="0"/>
                        </a:rPr>
                        <a:t>--</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30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30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CE1"/>
                    </a:solidFill>
                  </a:tcPr>
                </a:tc>
                <a:extLst>
                  <a:ext uri="{0D108BD9-81ED-4DB2-BD59-A6C34878D82A}">
                    <a16:rowId xmlns:a16="http://schemas.microsoft.com/office/drawing/2014/main" val="10006"/>
                  </a:ext>
                </a:extLst>
              </a:tr>
              <a:tr h="414802">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600" b="1" i="0" u="none" strike="noStrike" cap="none" normalizeH="0" baseline="0">
                          <a:ln>
                            <a:noFill/>
                          </a:ln>
                          <a:solidFill>
                            <a:srgbClr val="000000"/>
                          </a:solidFill>
                          <a:effectLst/>
                          <a:latin typeface="Gill Sans MT" pitchFamily="34" charset="0"/>
                          <a:cs typeface="Arial" charset="0"/>
                        </a:rPr>
                        <a:t>Yhteensä</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96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a:ln>
                            <a:noFill/>
                          </a:ln>
                          <a:solidFill>
                            <a:srgbClr val="000000"/>
                          </a:solidFill>
                          <a:effectLst/>
                          <a:latin typeface="Gill Sans MT" pitchFamily="34" charset="0"/>
                          <a:cs typeface="Arial" charset="0"/>
                        </a:rPr>
                        <a:t>171 h</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tc>
                  <a:txBody>
                    <a:bodyPr/>
                    <a:lstStyle>
                      <a:lvl1pPr eaLnBrk="0" hangingPunct="0">
                        <a:spcBef>
                          <a:spcPts val="600"/>
                        </a:spcBef>
                        <a:buClr>
                          <a:schemeClr val="accent1"/>
                        </a:buClr>
                        <a:buSzPct val="80000"/>
                        <a:buFont typeface="Wingdings 2" pitchFamily="18" charset="2"/>
                        <a:defRPr sz="2800">
                          <a:solidFill>
                            <a:schemeClr val="tx1"/>
                          </a:solidFill>
                          <a:latin typeface="Gill Sans MT" pitchFamily="34" charset="0"/>
                        </a:defRPr>
                      </a:lvl1pPr>
                      <a:lvl2pPr marL="742950" indent="-285750" eaLnBrk="0" hangingPunct="0">
                        <a:spcBef>
                          <a:spcPts val="550"/>
                        </a:spcBef>
                        <a:buClr>
                          <a:schemeClr val="accent1"/>
                        </a:buClr>
                        <a:buFont typeface="Verdana" pitchFamily="34" charset="0"/>
                        <a:defRPr sz="2400">
                          <a:solidFill>
                            <a:schemeClr val="tx1"/>
                          </a:solidFill>
                          <a:latin typeface="Gill Sans MT" pitchFamily="34" charset="0"/>
                        </a:defRPr>
                      </a:lvl2pPr>
                      <a:lvl3pPr marL="1143000" indent="-228600" eaLnBrk="0" hangingPunct="0">
                        <a:spcBef>
                          <a:spcPct val="20000"/>
                        </a:spcBef>
                        <a:buClr>
                          <a:schemeClr val="accent2"/>
                        </a:buClr>
                        <a:buFont typeface="Wingdings 2" pitchFamily="18" charset="2"/>
                        <a:defRPr sz="2000">
                          <a:solidFill>
                            <a:schemeClr val="tx1"/>
                          </a:solidFill>
                          <a:latin typeface="Gill Sans MT" pitchFamily="34" charset="0"/>
                        </a:defRPr>
                      </a:lvl3pPr>
                      <a:lvl4pPr marL="1600200" indent="-228600" eaLnBrk="0" hangingPunct="0">
                        <a:spcBef>
                          <a:spcPct val="20000"/>
                        </a:spcBef>
                        <a:buClr>
                          <a:srgbClr val="C32D2E"/>
                        </a:buClr>
                        <a:buFont typeface="Wingdings 2" pitchFamily="18" charset="2"/>
                        <a:defRPr>
                          <a:solidFill>
                            <a:schemeClr val="tx1"/>
                          </a:solidFill>
                          <a:latin typeface="Gill Sans MT" pitchFamily="34" charset="0"/>
                        </a:defRPr>
                      </a:lvl4pPr>
                      <a:lvl5pPr marL="2057400" indent="-228600" eaLnBrk="0" hangingPunct="0">
                        <a:spcBef>
                          <a:spcPct val="20000"/>
                        </a:spcBef>
                        <a:buClr>
                          <a:srgbClr val="84AA33"/>
                        </a:buClr>
                        <a:buFont typeface="Wingdings 2" pitchFamily="18" charset="2"/>
                        <a:defRPr>
                          <a:solidFill>
                            <a:schemeClr val="tx1"/>
                          </a:solidFill>
                          <a:latin typeface="Gill Sans MT" pitchFamily="34" charset="0"/>
                        </a:defRPr>
                      </a:lvl5pPr>
                      <a:lvl6pPr marL="25146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6pPr>
                      <a:lvl7pPr marL="29718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7pPr>
                      <a:lvl8pPr marL="34290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8pPr>
                      <a:lvl9pPr marL="3886200" indent="-228600" eaLnBrk="0" fontAlgn="base" hangingPunct="0">
                        <a:spcBef>
                          <a:spcPct val="20000"/>
                        </a:spcBef>
                        <a:spcAft>
                          <a:spcPct val="0"/>
                        </a:spcAft>
                        <a:buClr>
                          <a:srgbClr val="84AA33"/>
                        </a:buClr>
                        <a:buFont typeface="Wingdings 2" pitchFamily="18" charset="2"/>
                        <a:defRPr>
                          <a:solidFill>
                            <a:schemeClr val="tx1"/>
                          </a:solidFill>
                          <a:latin typeface="Gill Sans MT"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800" b="1" i="0" u="none" strike="noStrike" cap="none" normalizeH="0" baseline="0" dirty="0">
                          <a:ln>
                            <a:noFill/>
                          </a:ln>
                          <a:solidFill>
                            <a:srgbClr val="000000"/>
                          </a:solidFill>
                          <a:effectLst/>
                          <a:latin typeface="Gill Sans MT" pitchFamily="34" charset="0"/>
                          <a:cs typeface="Arial" charset="0"/>
                        </a:rPr>
                        <a:t>267 h = 10 op</a:t>
                      </a:r>
                    </a:p>
                  </a:txBody>
                  <a:tcPr marT="45732" marB="4573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EF1"/>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38126"/>
            <a:ext cx="8886884" cy="800100"/>
          </a:xfrm>
        </p:spPr>
        <p:txBody>
          <a:bodyPr/>
          <a:lstStyle/>
          <a:p>
            <a:pPr>
              <a:defRPr/>
            </a:pPr>
            <a:r>
              <a:rPr lang="fi-FI" sz="3600" dirty="0">
                <a:latin typeface="Arial" panose="020B0604020202020204" pitchFamily="34" charset="0"/>
                <a:cs typeface="Arial" panose="020B0604020202020204" pitchFamily="34" charset="0"/>
              </a:rPr>
              <a:t>Lukupiirityöskentely</a:t>
            </a:r>
          </a:p>
        </p:txBody>
      </p:sp>
      <p:sp>
        <p:nvSpPr>
          <p:cNvPr id="18435" name="Content Placeholder 2"/>
          <p:cNvSpPr>
            <a:spLocks noGrp="1" noChangeArrowheads="1"/>
          </p:cNvSpPr>
          <p:nvPr>
            <p:ph idx="1"/>
          </p:nvPr>
        </p:nvSpPr>
        <p:spPr>
          <a:xfrm>
            <a:off x="1066800" y="1268760"/>
            <a:ext cx="9620249" cy="4752628"/>
          </a:xfrm>
        </p:spPr>
        <p:txBody>
          <a:bodyPr>
            <a:normAutofit lnSpcReduction="10000"/>
          </a:bodyPr>
          <a:lstStyle/>
          <a:p>
            <a:r>
              <a:rPr lang="fi-FI" altLang="fi-FI" sz="2000" dirty="0">
                <a:latin typeface="Arial" panose="020B0604020202020204" pitchFamily="34" charset="0"/>
                <a:cs typeface="Arial" panose="020B0604020202020204" pitchFamily="34" charset="0"/>
              </a:rPr>
              <a:t>Lukupiirikirjallisuuden tarkoitus on syventää ymmärrystä harjoittelun keskeisistä sisällöistä. Lukupiirikirjallisuutta kannattaa lukea harjoittelun alusta asti, jopa ennen harjoittelua, jotta sisäistää sen riittävän hyvin ja jotta voi hyödyntää sitä harjoittelussa.</a:t>
            </a:r>
          </a:p>
          <a:p>
            <a:r>
              <a:rPr lang="fi-FI" altLang="fi-FI" sz="2000" dirty="0">
                <a:latin typeface="Arial" panose="020B0604020202020204" pitchFamily="34" charset="0"/>
                <a:cs typeface="Arial" panose="020B0604020202020204" pitchFamily="34" charset="0"/>
              </a:rPr>
              <a:t>Pienryhmän lukupiiritapaaminen opiskelijoiden kesken (4h):</a:t>
            </a:r>
          </a:p>
          <a:p>
            <a:pPr lvl="1"/>
            <a:r>
              <a:rPr lang="fi-FI" altLang="fi-FI" sz="2000" dirty="0">
                <a:latin typeface="Arial" panose="020B0604020202020204" pitchFamily="34" charset="0"/>
                <a:cs typeface="Arial" panose="020B0604020202020204" pitchFamily="34" charset="0"/>
              </a:rPr>
              <a:t>Sopikaa pienryhmässänne, miten ja milloin lukupiiri järjestetään.</a:t>
            </a:r>
          </a:p>
          <a:p>
            <a:pPr lvl="1"/>
            <a:r>
              <a:rPr lang="fi-FI" altLang="fi-FI" sz="2000" dirty="0">
                <a:latin typeface="Arial" panose="020B0604020202020204" pitchFamily="34" charset="0"/>
                <a:cs typeface="Arial" panose="020B0604020202020204" pitchFamily="34" charset="0"/>
              </a:rPr>
              <a:t>Jokainen lukee koko kirjallisuuden ja kirjaa itselleen luetun pohjalta yhteensä kaksi kysymystä, jotka nostaa yhteiseen keskusteluun lukupiirissä (esim. kaikki kysymykset kirjoitetaan aluksi näkyville). Pienryhmän lukupiiritapaamisessa neuvottelette, missä järjestyksessä keskustelette kysymyksistä.</a:t>
            </a:r>
          </a:p>
          <a:p>
            <a:pPr lvl="1"/>
            <a:r>
              <a:rPr lang="fi-FI" altLang="fi-FI" sz="2000" dirty="0">
                <a:latin typeface="Arial" panose="020B0604020202020204" pitchFamily="34" charset="0"/>
                <a:cs typeface="Arial" panose="020B0604020202020204" pitchFamily="34" charset="0"/>
              </a:rPr>
              <a:t>Kysymykset lähetetään OKL:n ohjaajalle tiedoksi lukupiiritapaamisen jälkeen.</a:t>
            </a:r>
          </a:p>
          <a:p>
            <a:r>
              <a:rPr lang="fi-FI" altLang="fi-FI" sz="2000" dirty="0">
                <a:latin typeface="Arial" panose="020B0604020202020204" pitchFamily="34" charset="0"/>
                <a:cs typeface="Arial" panose="020B0604020202020204" pitchFamily="34" charset="0"/>
              </a:rPr>
              <a:t>Suurryhmän lukupiiritapaaminen (2h), jossa OKL:n ohjaaja mukana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E5FF7-7C3E-1C7B-2CD6-6DF0D4609A73}"/>
              </a:ext>
            </a:extLst>
          </p:cNvPr>
          <p:cNvSpPr>
            <a:spLocks noGrp="1"/>
          </p:cNvSpPr>
          <p:nvPr>
            <p:ph type="title"/>
          </p:nvPr>
        </p:nvSpPr>
        <p:spPr>
          <a:xfrm>
            <a:off x="876300" y="116632"/>
            <a:ext cx="9334500" cy="850106"/>
          </a:xfrm>
        </p:spPr>
        <p:txBody>
          <a:bodyPr/>
          <a:lstStyle/>
          <a:p>
            <a:r>
              <a:rPr lang="fi-FI" dirty="0">
                <a:latin typeface="Arial" panose="020B0604020202020204" pitchFamily="34" charset="0"/>
                <a:cs typeface="Arial" panose="020B0604020202020204" pitchFamily="34" charset="0"/>
              </a:rPr>
              <a:t>Lukupiirikirjallisuus</a:t>
            </a:r>
          </a:p>
        </p:txBody>
      </p:sp>
      <p:sp>
        <p:nvSpPr>
          <p:cNvPr id="3" name="Content Placeholder 2">
            <a:extLst>
              <a:ext uri="{FF2B5EF4-FFF2-40B4-BE49-F238E27FC236}">
                <a16:creationId xmlns:a16="http://schemas.microsoft.com/office/drawing/2014/main" id="{F117BA7A-7ADA-9C95-9968-AA6FC0F311C1}"/>
              </a:ext>
            </a:extLst>
          </p:cNvPr>
          <p:cNvSpPr>
            <a:spLocks noGrp="1"/>
          </p:cNvSpPr>
          <p:nvPr>
            <p:ph idx="1"/>
          </p:nvPr>
        </p:nvSpPr>
        <p:spPr>
          <a:xfrm>
            <a:off x="876300" y="1124744"/>
            <a:ext cx="10382250" cy="5458618"/>
          </a:xfrm>
        </p:spPr>
        <p:txBody>
          <a:bodyPr>
            <a:normAutofit fontScale="92500" lnSpcReduction="10000"/>
          </a:bodyPr>
          <a:lstStyle/>
          <a:p>
            <a:pPr marL="0" indent="0">
              <a:buNone/>
            </a:pPr>
            <a:r>
              <a:rPr lang="fi-FI" sz="1200" dirty="0">
                <a:solidFill>
                  <a:srgbClr val="333333"/>
                </a:solidFill>
                <a:latin typeface="Arial" panose="020B0604020202020204" pitchFamily="34" charset="0"/>
                <a:cs typeface="Arial" panose="020B0604020202020204" pitchFamily="34" charset="0"/>
              </a:rPr>
              <a:t>1) Tirri, K. &amp; Kuusisto, E. 2019. Opettajan ammattietiikkaa oppimassa. Helsinki: Gaudeamus, luvut 2-3, 4 (soveltuvin osin), 7-8 (s. 13-70, 82-83, 139-156). ISBN 978-952-345-041-7.</a:t>
            </a:r>
          </a:p>
          <a:p>
            <a:pPr marL="0" indent="0">
              <a:buNone/>
            </a:pPr>
            <a:r>
              <a:rPr lang="fi-FI" sz="1200" dirty="0">
                <a:solidFill>
                  <a:srgbClr val="333333"/>
                </a:solidFill>
                <a:latin typeface="Arial" panose="020B0604020202020204" pitchFamily="34" charset="0"/>
                <a:cs typeface="Arial" panose="020B0604020202020204" pitchFamily="34" charset="0"/>
              </a:rPr>
              <a:t>2) Moilanen, P. 2005. Opettaja kasvattajana. Johdatusta opettajan ammatin eettisiin kysymyksiin. Opetusmoniste. OKL. Jyväskylän yliopisto, luvut 4-8 ja 10 (s. 13-32, 36-38) (norssin sivuilla). </a:t>
            </a:r>
            <a:r>
              <a:rPr lang="fi-FI" sz="1200" dirty="0">
                <a:solidFill>
                  <a:srgbClr val="333333"/>
                </a:solidFill>
                <a:latin typeface="Arial" panose="020B0604020202020204" pitchFamily="34" charset="0"/>
                <a:cs typeface="Arial" panose="020B0604020202020204" pitchFamily="34" charset="0"/>
                <a:hlinkClick r:id="rId2"/>
              </a:rPr>
              <a:t>https://www.norssi.jyu.fi/ohjattu-harjoittelu/luokanopettajaharjoittelu/oh4</a:t>
            </a:r>
            <a:r>
              <a:rPr lang="fi-FI" sz="1200" dirty="0">
                <a:solidFill>
                  <a:srgbClr val="333333"/>
                </a:solidFill>
                <a:latin typeface="Arial" panose="020B0604020202020204" pitchFamily="34" charset="0"/>
                <a:cs typeface="Arial" panose="020B0604020202020204" pitchFamily="34" charset="0"/>
              </a:rPr>
              <a:t>  </a:t>
            </a:r>
          </a:p>
          <a:p>
            <a:pPr marL="0" indent="0">
              <a:buNone/>
            </a:pPr>
            <a:r>
              <a:rPr lang="fi-FI" sz="1200" dirty="0">
                <a:solidFill>
                  <a:srgbClr val="333333"/>
                </a:solidFill>
                <a:latin typeface="Arial" panose="020B0604020202020204" pitchFamily="34" charset="0"/>
                <a:cs typeface="Arial" panose="020B0604020202020204" pitchFamily="34" charset="0"/>
              </a:rPr>
              <a:t>3) Lapinoja, K-P. 2006. Opettajan kadonnutta autonomiaa etsimässä. Chydenius—instituutin tutkimuksia 2/2006. Jyväskylän yliopisto, s. 26-28, 130-131 (listaus 5 kohdasta), 135-140 (kohdasta Alistamista?), 145-168. (netissä). ISBN 951-39-2541-2.</a:t>
            </a:r>
          </a:p>
          <a:p>
            <a:pPr marL="0" indent="0">
              <a:buNone/>
            </a:pPr>
            <a:r>
              <a:rPr lang="fi-FI" sz="1200" dirty="0">
                <a:solidFill>
                  <a:srgbClr val="333333"/>
                </a:solidFill>
                <a:latin typeface="Arial" panose="020B0604020202020204" pitchFamily="34" charset="0"/>
                <a:cs typeface="Arial" panose="020B0604020202020204" pitchFamily="34" charset="0"/>
              </a:rPr>
              <a:t>4) Tynjälä, P. 2004. Asiantuntijuus ja työkulttuurit opettajan ammatissa. Kasvatus 35,(2), 174 - 190. </a:t>
            </a:r>
            <a:r>
              <a:rPr lang="fi-FI" sz="1200" dirty="0">
                <a:solidFill>
                  <a:srgbClr val="333333"/>
                </a:solidFill>
                <a:latin typeface="Arial" panose="020B0604020202020204" pitchFamily="34" charset="0"/>
                <a:cs typeface="Arial" panose="020B0604020202020204" pitchFamily="34" charset="0"/>
                <a:hlinkClick r:id="rId3"/>
              </a:rPr>
              <a:t>https://docplayer.fi/11594194-Asiantuntijuus-ja-tyokulttuurit-opettajan-ammatissa-1.html</a:t>
            </a:r>
            <a:endParaRPr lang="fi-FI" sz="1200" dirty="0">
              <a:solidFill>
                <a:srgbClr val="333333"/>
              </a:solidFill>
              <a:latin typeface="Arial" panose="020B0604020202020204" pitchFamily="34" charset="0"/>
              <a:cs typeface="Arial" panose="020B0604020202020204" pitchFamily="34" charset="0"/>
            </a:endParaRPr>
          </a:p>
          <a:p>
            <a:pPr marL="0" indent="0">
              <a:buNone/>
            </a:pPr>
            <a:r>
              <a:rPr lang="fi-FI" sz="1200" dirty="0">
                <a:solidFill>
                  <a:srgbClr val="333333"/>
                </a:solidFill>
                <a:latin typeface="Arial"/>
                <a:cs typeface="Arial"/>
              </a:rPr>
              <a:t>5) </a:t>
            </a:r>
            <a:r>
              <a:rPr lang="fi-FI" sz="1200" dirty="0" err="1">
                <a:solidFill>
                  <a:srgbClr val="333333"/>
                </a:solidFill>
                <a:latin typeface="Arial"/>
                <a:cs typeface="Arial"/>
              </a:rPr>
              <a:t>Atjonen</a:t>
            </a:r>
            <a:r>
              <a:rPr lang="fi-FI" sz="1200" dirty="0">
                <a:solidFill>
                  <a:srgbClr val="333333"/>
                </a:solidFill>
                <a:latin typeface="Arial"/>
                <a:cs typeface="Arial"/>
              </a:rPr>
              <a:t>, P. 2007. Hyvä, paha arviointi. Helsinki: Tammi, s. 171-217. Saatavilla: </a:t>
            </a:r>
            <a:r>
              <a:rPr lang="fi-FI" sz="1200" dirty="0">
                <a:ea typeface="+mn-lt"/>
                <a:cs typeface="+mn-lt"/>
                <a:hlinkClick r:id="rId4"/>
              </a:rPr>
              <a:t>Hyvä, paha arviointi - </a:t>
            </a:r>
            <a:r>
              <a:rPr lang="fi-FI" sz="1200" dirty="0" err="1">
                <a:ea typeface="+mn-lt"/>
                <a:cs typeface="+mn-lt"/>
                <a:hlinkClick r:id="rId4"/>
              </a:rPr>
              <a:t>Atjosen</a:t>
            </a:r>
            <a:r>
              <a:rPr lang="fi-FI" sz="1200" dirty="0">
                <a:ea typeface="+mn-lt"/>
                <a:cs typeface="+mn-lt"/>
                <a:hlinkClick r:id="rId4"/>
              </a:rPr>
              <a:t> kirja nyt netissä - Hyvä paha arviointi - </a:t>
            </a:r>
            <a:r>
              <a:rPr lang="fi-FI" sz="1200" dirty="0" err="1">
                <a:ea typeface="+mn-lt"/>
                <a:cs typeface="+mn-lt"/>
                <a:hlinkClick r:id="rId4"/>
              </a:rPr>
              <a:t>Confluence</a:t>
            </a:r>
            <a:r>
              <a:rPr lang="fi-FI" sz="1200" dirty="0">
                <a:ea typeface="+mn-lt"/>
                <a:cs typeface="+mn-lt"/>
                <a:hlinkClick r:id="rId4"/>
              </a:rPr>
              <a:t> (uef.fi)</a:t>
            </a:r>
          </a:p>
          <a:p>
            <a:pPr marL="0" indent="0">
              <a:buNone/>
            </a:pPr>
            <a:r>
              <a:rPr lang="fi-FI" sz="1200" dirty="0">
                <a:solidFill>
                  <a:srgbClr val="333333"/>
                </a:solidFill>
                <a:latin typeface="Arial" panose="020B0604020202020204" pitchFamily="34" charset="0"/>
                <a:cs typeface="Arial" panose="020B0604020202020204" pitchFamily="34" charset="0"/>
              </a:rPr>
              <a:t>6) Mikola, M. 2011. Pedagogista rajankäyntiä koulussa. Inkluusioreitit ja yhdessä oppimisen edellytykset. Jyväskylä </a:t>
            </a:r>
            <a:r>
              <a:rPr lang="fi-FI" sz="1200" dirty="0" err="1">
                <a:solidFill>
                  <a:srgbClr val="333333"/>
                </a:solidFill>
                <a:latin typeface="Arial" panose="020B0604020202020204" pitchFamily="34" charset="0"/>
                <a:cs typeface="Arial" panose="020B0604020202020204" pitchFamily="34" charset="0"/>
              </a:rPr>
              <a:t>Studies</a:t>
            </a:r>
            <a:r>
              <a:rPr lang="fi-FI" sz="1200" dirty="0">
                <a:solidFill>
                  <a:srgbClr val="333333"/>
                </a:solidFill>
                <a:latin typeface="Arial" panose="020B0604020202020204" pitchFamily="34" charset="0"/>
                <a:cs typeface="Arial" panose="020B0604020202020204" pitchFamily="34" charset="0"/>
              </a:rPr>
              <a:t> in </a:t>
            </a:r>
            <a:r>
              <a:rPr lang="fi-FI" sz="1200" dirty="0" err="1">
                <a:solidFill>
                  <a:srgbClr val="333333"/>
                </a:solidFill>
                <a:latin typeface="Arial" panose="020B0604020202020204" pitchFamily="34" charset="0"/>
                <a:cs typeface="Arial" panose="020B0604020202020204" pitchFamily="34" charset="0"/>
              </a:rPr>
              <a:t>Education</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Psychology</a:t>
            </a:r>
            <a:r>
              <a:rPr lang="fi-FI" sz="1200" dirty="0">
                <a:solidFill>
                  <a:srgbClr val="333333"/>
                </a:solidFill>
                <a:latin typeface="Arial" panose="020B0604020202020204" pitchFamily="34" charset="0"/>
                <a:cs typeface="Arial" panose="020B0604020202020204" pitchFamily="34" charset="0"/>
              </a:rPr>
              <a:t> And </a:t>
            </a:r>
            <a:r>
              <a:rPr lang="fi-FI" sz="1200" dirty="0" err="1">
                <a:solidFill>
                  <a:srgbClr val="333333"/>
                </a:solidFill>
                <a:latin typeface="Arial" panose="020B0604020202020204" pitchFamily="34" charset="0"/>
                <a:cs typeface="Arial" panose="020B0604020202020204" pitchFamily="34" charset="0"/>
              </a:rPr>
              <a:t>Social</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Research</a:t>
            </a:r>
            <a:r>
              <a:rPr lang="fi-FI" sz="1200" dirty="0">
                <a:solidFill>
                  <a:srgbClr val="333333"/>
                </a:solidFill>
                <a:latin typeface="Arial" panose="020B0604020202020204" pitchFamily="34" charset="0"/>
                <a:cs typeface="Arial" panose="020B0604020202020204" pitchFamily="34" charset="0"/>
              </a:rPr>
              <a:t> 412. Jyväskylän yliopisto, luvut 2.3, 2.4, 3.2, 4.7, 5.6, 6.3 ja 7 (s. 35-49, 72-74, 168-169, 202-203, 232-233, 234-257). (netissä). ISBN 978-951-39-4348-6.</a:t>
            </a:r>
          </a:p>
          <a:p>
            <a:pPr marL="0" indent="0">
              <a:buNone/>
            </a:pPr>
            <a:r>
              <a:rPr lang="fi-FI" sz="1200" dirty="0">
                <a:solidFill>
                  <a:srgbClr val="333333"/>
                </a:solidFill>
                <a:latin typeface="Arial" panose="020B0604020202020204" pitchFamily="34" charset="0"/>
                <a:cs typeface="Arial" panose="020B0604020202020204" pitchFamily="34" charset="0"/>
              </a:rPr>
              <a:t>7) Moate, J. 2017. Language </a:t>
            </a:r>
            <a:r>
              <a:rPr lang="fi-FI" sz="1200" dirty="0" err="1">
                <a:solidFill>
                  <a:srgbClr val="333333"/>
                </a:solidFill>
                <a:latin typeface="Arial" panose="020B0604020202020204" pitchFamily="34" charset="0"/>
                <a:cs typeface="Arial" panose="020B0604020202020204" pitchFamily="34" charset="0"/>
              </a:rPr>
              <a:t>considerations</a:t>
            </a:r>
            <a:r>
              <a:rPr lang="fi-FI" sz="1200" dirty="0">
                <a:solidFill>
                  <a:srgbClr val="333333"/>
                </a:solidFill>
                <a:latin typeface="Arial" panose="020B0604020202020204" pitchFamily="34" charset="0"/>
                <a:cs typeface="Arial" panose="020B0604020202020204" pitchFamily="34" charset="0"/>
              </a:rPr>
              <a:t> for </a:t>
            </a:r>
            <a:r>
              <a:rPr lang="fi-FI" sz="1200" dirty="0" err="1">
                <a:solidFill>
                  <a:srgbClr val="333333"/>
                </a:solidFill>
                <a:latin typeface="Arial" panose="020B0604020202020204" pitchFamily="34" charset="0"/>
                <a:cs typeface="Arial" panose="020B0604020202020204" pitchFamily="34" charset="0"/>
              </a:rPr>
              <a:t>every</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teacher</a:t>
            </a:r>
            <a:r>
              <a:rPr lang="fi-FI" sz="1200" dirty="0">
                <a:solidFill>
                  <a:srgbClr val="333333"/>
                </a:solidFill>
                <a:latin typeface="Arial" panose="020B0604020202020204" pitchFamily="34" charset="0"/>
                <a:cs typeface="Arial" panose="020B0604020202020204" pitchFamily="34" charset="0"/>
              </a:rPr>
              <a:t>. Kieli, koulutus ja yhteiskunta, 8(2). Saatavilla: </a:t>
            </a:r>
            <a:r>
              <a:rPr lang="fi-FI" sz="1200" dirty="0">
                <a:solidFill>
                  <a:srgbClr val="333333"/>
                </a:solidFill>
                <a:latin typeface="Arial" panose="020B0604020202020204" pitchFamily="34" charset="0"/>
                <a:cs typeface="Arial" panose="020B0604020202020204" pitchFamily="34" charset="0"/>
                <a:hlinkClick r:id="rId5"/>
              </a:rPr>
              <a:t>https://www.kieliverkosto.fi/fi/journals/kieli-koulutus-ja-yhteiskunta-huhtikuu-2017/language-considerations-for-every-teacher</a:t>
            </a:r>
            <a:br>
              <a:rPr lang="fi-FI" sz="1200" dirty="0">
                <a:solidFill>
                  <a:srgbClr val="333333"/>
                </a:solidFill>
                <a:latin typeface="Arial" panose="020B0604020202020204" pitchFamily="34" charset="0"/>
                <a:cs typeface="Arial" panose="020B0604020202020204" pitchFamily="34" charset="0"/>
              </a:rPr>
            </a:br>
            <a:r>
              <a:rPr lang="fi-FI" sz="1200" dirty="0">
                <a:solidFill>
                  <a:srgbClr val="333333"/>
                </a:solidFill>
                <a:latin typeface="Arial" panose="020B0604020202020204" pitchFamily="34" charset="0"/>
                <a:cs typeface="Arial" panose="020B0604020202020204" pitchFamily="34" charset="0"/>
              </a:rPr>
              <a:t>JA</a:t>
            </a:r>
            <a:br>
              <a:rPr lang="fi-FI" sz="1200" dirty="0">
                <a:solidFill>
                  <a:srgbClr val="333333"/>
                </a:solidFill>
                <a:latin typeface="Arial" panose="020B0604020202020204" pitchFamily="34" charset="0"/>
                <a:cs typeface="Arial" panose="020B0604020202020204" pitchFamily="34" charset="0"/>
              </a:rPr>
            </a:br>
            <a:r>
              <a:rPr lang="fi-FI" sz="1200" dirty="0">
                <a:solidFill>
                  <a:srgbClr val="333333"/>
                </a:solidFill>
                <a:latin typeface="Arial" panose="020B0604020202020204" pitchFamily="34" charset="0"/>
                <a:cs typeface="Arial" panose="020B0604020202020204" pitchFamily="34" charset="0"/>
              </a:rPr>
              <a:t>Helot, C., &amp; Young, A. 2002. </a:t>
            </a:r>
            <a:r>
              <a:rPr lang="fi-FI" sz="1200" dirty="0" err="1">
                <a:solidFill>
                  <a:srgbClr val="333333"/>
                </a:solidFill>
                <a:latin typeface="Arial" panose="020B0604020202020204" pitchFamily="34" charset="0"/>
                <a:cs typeface="Arial" panose="020B0604020202020204" pitchFamily="34" charset="0"/>
              </a:rPr>
              <a:t>Bilingualism</a:t>
            </a:r>
            <a:r>
              <a:rPr lang="fi-FI" sz="1200" dirty="0">
                <a:solidFill>
                  <a:srgbClr val="333333"/>
                </a:solidFill>
                <a:latin typeface="Arial" panose="020B0604020202020204" pitchFamily="34" charset="0"/>
                <a:cs typeface="Arial" panose="020B0604020202020204" pitchFamily="34" charset="0"/>
              </a:rPr>
              <a:t> and </a:t>
            </a:r>
            <a:r>
              <a:rPr lang="fi-FI" sz="1200" dirty="0" err="1">
                <a:solidFill>
                  <a:srgbClr val="333333"/>
                </a:solidFill>
                <a:latin typeface="Arial" panose="020B0604020202020204" pitchFamily="34" charset="0"/>
                <a:cs typeface="Arial" panose="020B0604020202020204" pitchFamily="34" charset="0"/>
              </a:rPr>
              <a:t>language</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education</a:t>
            </a:r>
            <a:r>
              <a:rPr lang="fi-FI" sz="1200" dirty="0">
                <a:solidFill>
                  <a:srgbClr val="333333"/>
                </a:solidFill>
                <a:latin typeface="Arial" panose="020B0604020202020204" pitchFamily="34" charset="0"/>
                <a:cs typeface="Arial" panose="020B0604020202020204" pitchFamily="34" charset="0"/>
              </a:rPr>
              <a:t> in </a:t>
            </a:r>
            <a:r>
              <a:rPr lang="fi-FI" sz="1200" dirty="0" err="1">
                <a:solidFill>
                  <a:srgbClr val="333333"/>
                </a:solidFill>
                <a:latin typeface="Arial" panose="020B0604020202020204" pitchFamily="34" charset="0"/>
                <a:cs typeface="Arial" panose="020B0604020202020204" pitchFamily="34" charset="0"/>
              </a:rPr>
              <a:t>French</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primary</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schools</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Why</a:t>
            </a:r>
            <a:r>
              <a:rPr lang="fi-FI" sz="1200" dirty="0">
                <a:solidFill>
                  <a:srgbClr val="333333"/>
                </a:solidFill>
                <a:latin typeface="Arial" panose="020B0604020202020204" pitchFamily="34" charset="0"/>
                <a:cs typeface="Arial" panose="020B0604020202020204" pitchFamily="34" charset="0"/>
              </a:rPr>
              <a:t> and </a:t>
            </a:r>
            <a:r>
              <a:rPr lang="fi-FI" sz="1200" dirty="0" err="1">
                <a:solidFill>
                  <a:srgbClr val="333333"/>
                </a:solidFill>
                <a:latin typeface="Arial" panose="020B0604020202020204" pitchFamily="34" charset="0"/>
                <a:cs typeface="Arial" panose="020B0604020202020204" pitchFamily="34" charset="0"/>
              </a:rPr>
              <a:t>how</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should</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migrant</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languages</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be</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valued</a:t>
            </a:r>
            <a:r>
              <a:rPr lang="fi-FI" sz="1200" dirty="0">
                <a:solidFill>
                  <a:srgbClr val="333333"/>
                </a:solidFill>
                <a:latin typeface="Arial" panose="020B0604020202020204" pitchFamily="34" charset="0"/>
                <a:cs typeface="Arial" panose="020B0604020202020204" pitchFamily="34" charset="0"/>
              </a:rPr>
              <a:t>?. International Journal of </a:t>
            </a:r>
            <a:r>
              <a:rPr lang="fi-FI" sz="1200" dirty="0" err="1">
                <a:solidFill>
                  <a:srgbClr val="333333"/>
                </a:solidFill>
                <a:latin typeface="Arial" panose="020B0604020202020204" pitchFamily="34" charset="0"/>
                <a:cs typeface="Arial" panose="020B0604020202020204" pitchFamily="34" charset="0"/>
              </a:rPr>
              <a:t>Bilingual</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Education</a:t>
            </a:r>
            <a:r>
              <a:rPr lang="fi-FI" sz="1200" dirty="0">
                <a:solidFill>
                  <a:srgbClr val="333333"/>
                </a:solidFill>
                <a:latin typeface="Arial" panose="020B0604020202020204" pitchFamily="34" charset="0"/>
                <a:cs typeface="Arial" panose="020B0604020202020204" pitchFamily="34" charset="0"/>
              </a:rPr>
              <a:t> and </a:t>
            </a:r>
            <a:r>
              <a:rPr lang="fi-FI" sz="1200" dirty="0" err="1">
                <a:solidFill>
                  <a:srgbClr val="333333"/>
                </a:solidFill>
                <a:latin typeface="Arial" panose="020B0604020202020204" pitchFamily="34" charset="0"/>
                <a:cs typeface="Arial" panose="020B0604020202020204" pitchFamily="34" charset="0"/>
              </a:rPr>
              <a:t>Bilingualism</a:t>
            </a:r>
            <a:r>
              <a:rPr lang="fi-FI" sz="1200" dirty="0">
                <a:solidFill>
                  <a:srgbClr val="333333"/>
                </a:solidFill>
                <a:latin typeface="Arial" panose="020B0604020202020204" pitchFamily="34" charset="0"/>
                <a:cs typeface="Arial" panose="020B0604020202020204" pitchFamily="34" charset="0"/>
              </a:rPr>
              <a:t>, 5(2), 96-112.</a:t>
            </a:r>
          </a:p>
          <a:p>
            <a:pPr marL="0" indent="0">
              <a:buNone/>
            </a:pPr>
            <a:r>
              <a:rPr lang="fi-FI" sz="1200" dirty="0">
                <a:solidFill>
                  <a:srgbClr val="333333"/>
                </a:solidFill>
                <a:latin typeface="Arial" panose="020B0604020202020204" pitchFamily="34" charset="0"/>
                <a:cs typeface="Arial" panose="020B0604020202020204" pitchFamily="34" charset="0"/>
              </a:rPr>
              <a:t>TAI</a:t>
            </a:r>
          </a:p>
          <a:p>
            <a:pPr marL="0" indent="0">
              <a:buNone/>
            </a:pPr>
            <a:r>
              <a:rPr lang="fi-FI" sz="1200" dirty="0">
                <a:solidFill>
                  <a:srgbClr val="333333"/>
                </a:solidFill>
                <a:latin typeface="Arial" panose="020B0604020202020204" pitchFamily="34" charset="0"/>
                <a:cs typeface="Arial" panose="020B0604020202020204" pitchFamily="34" charset="0"/>
              </a:rPr>
              <a:t>Young, A. 2018. Language </a:t>
            </a:r>
            <a:r>
              <a:rPr lang="fi-FI" sz="1200" dirty="0" err="1">
                <a:solidFill>
                  <a:srgbClr val="333333"/>
                </a:solidFill>
                <a:latin typeface="Arial" panose="020B0604020202020204" pitchFamily="34" charset="0"/>
                <a:cs typeface="Arial" panose="020B0604020202020204" pitchFamily="34" charset="0"/>
              </a:rPr>
              <a:t>awareness</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language</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diversity</a:t>
            </a:r>
            <a:r>
              <a:rPr lang="fi-FI" sz="1200" dirty="0">
                <a:solidFill>
                  <a:srgbClr val="333333"/>
                </a:solidFill>
                <a:latin typeface="Arial" panose="020B0604020202020204" pitchFamily="34" charset="0"/>
                <a:cs typeface="Arial" panose="020B0604020202020204" pitchFamily="34" charset="0"/>
              </a:rPr>
              <a:t>, and </a:t>
            </a:r>
            <a:r>
              <a:rPr lang="fi-FI" sz="1200" dirty="0" err="1">
                <a:solidFill>
                  <a:srgbClr val="333333"/>
                </a:solidFill>
                <a:latin typeface="Arial" panose="020B0604020202020204" pitchFamily="34" charset="0"/>
                <a:cs typeface="Arial" panose="020B0604020202020204" pitchFamily="34" charset="0"/>
              </a:rPr>
              <a:t>migrant</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languages</a:t>
            </a:r>
            <a:r>
              <a:rPr lang="fi-FI" sz="1200" dirty="0">
                <a:solidFill>
                  <a:srgbClr val="333333"/>
                </a:solidFill>
                <a:latin typeface="Arial" panose="020B0604020202020204" pitchFamily="34" charset="0"/>
                <a:cs typeface="Arial" panose="020B0604020202020204" pitchFamily="34" charset="0"/>
              </a:rPr>
              <a:t> in </a:t>
            </a:r>
            <a:r>
              <a:rPr lang="fi-FI" sz="1200" dirty="0" err="1">
                <a:solidFill>
                  <a:srgbClr val="333333"/>
                </a:solidFill>
                <a:latin typeface="Arial" panose="020B0604020202020204" pitchFamily="34" charset="0"/>
                <a:cs typeface="Arial" panose="020B0604020202020204" pitchFamily="34" charset="0"/>
              </a:rPr>
              <a:t>primary</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school</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The</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Routledge</a:t>
            </a:r>
            <a:r>
              <a:rPr lang="fi-FI" sz="1200" dirty="0">
                <a:solidFill>
                  <a:srgbClr val="333333"/>
                </a:solidFill>
                <a:latin typeface="Arial" panose="020B0604020202020204" pitchFamily="34" charset="0"/>
                <a:cs typeface="Arial" panose="020B0604020202020204" pitchFamily="34" charset="0"/>
              </a:rPr>
              <a:t> </a:t>
            </a:r>
            <a:r>
              <a:rPr lang="fi-FI" sz="1200" dirty="0" err="1">
                <a:solidFill>
                  <a:srgbClr val="333333"/>
                </a:solidFill>
                <a:latin typeface="Arial" panose="020B0604020202020204" pitchFamily="34" charset="0"/>
                <a:cs typeface="Arial" panose="020B0604020202020204" pitchFamily="34" charset="0"/>
              </a:rPr>
              <a:t>Handbook</a:t>
            </a:r>
            <a:r>
              <a:rPr lang="fi-FI" sz="1200" dirty="0">
                <a:solidFill>
                  <a:srgbClr val="333333"/>
                </a:solidFill>
                <a:latin typeface="Arial" panose="020B0604020202020204" pitchFamily="34" charset="0"/>
                <a:cs typeface="Arial" panose="020B0604020202020204" pitchFamily="34" charset="0"/>
              </a:rPr>
              <a:t> of Language </a:t>
            </a:r>
            <a:r>
              <a:rPr lang="fi-FI" sz="1200" dirty="0" err="1">
                <a:solidFill>
                  <a:srgbClr val="333333"/>
                </a:solidFill>
                <a:latin typeface="Arial" panose="020B0604020202020204" pitchFamily="34" charset="0"/>
                <a:cs typeface="Arial" panose="020B0604020202020204" pitchFamily="34" charset="0"/>
              </a:rPr>
              <a:t>Awareness</a:t>
            </a:r>
            <a:r>
              <a:rPr lang="fi-FI" sz="1200" dirty="0">
                <a:solidFill>
                  <a:srgbClr val="333333"/>
                </a:solidFill>
                <a:latin typeface="Arial" panose="020B0604020202020204" pitchFamily="34" charset="0"/>
                <a:cs typeface="Arial" panose="020B0604020202020204" pitchFamily="34" charset="0"/>
              </a:rPr>
              <a:t>, 23-39.</a:t>
            </a:r>
          </a:p>
          <a:p>
            <a:pPr marL="0" indent="0">
              <a:buNone/>
            </a:pPr>
            <a:r>
              <a:rPr lang="fi-FI" sz="1200" dirty="0">
                <a:solidFill>
                  <a:srgbClr val="333333"/>
                </a:solidFill>
                <a:latin typeface="Arial" panose="020B0604020202020204" pitchFamily="34" charset="0"/>
                <a:cs typeface="Arial" panose="020B0604020202020204" pitchFamily="34" charset="0"/>
              </a:rPr>
              <a:t>8) Jokinen, S &amp; Piipponen, S. 2009. Erilaisen oppijan tukeminen koulussa. Opetusmoniste. Normaalikoulu. Jyväskylän yliopisto. (norssin sivuilla) </a:t>
            </a:r>
            <a:r>
              <a:rPr lang="fi-FI" sz="1200" dirty="0">
                <a:solidFill>
                  <a:srgbClr val="333333"/>
                </a:solidFill>
                <a:latin typeface="Arial" panose="020B0604020202020204" pitchFamily="34" charset="0"/>
                <a:cs typeface="Arial" panose="020B0604020202020204" pitchFamily="34" charset="0"/>
                <a:hlinkClick r:id="rId2"/>
              </a:rPr>
              <a:t>https://www.norssi.jyu.fi/ohjattu-harjoittelu/luokanopettajaharjoittelu/oh4</a:t>
            </a:r>
            <a:endParaRPr lang="fi-FI" sz="1200" dirty="0">
              <a:solidFill>
                <a:srgbClr val="333333"/>
              </a:solidFill>
              <a:latin typeface="Arial" panose="020B0604020202020204" pitchFamily="34" charset="0"/>
              <a:cs typeface="Arial" panose="020B0604020202020204" pitchFamily="34" charset="0"/>
            </a:endParaRPr>
          </a:p>
          <a:p>
            <a:pPr marL="0" indent="0">
              <a:buNone/>
            </a:pPr>
            <a:endParaRPr lang="fi-FI" dirty="0"/>
          </a:p>
        </p:txBody>
      </p:sp>
    </p:spTree>
    <p:extLst>
      <p:ext uri="{BB962C8B-B14F-4D97-AF65-F5344CB8AC3E}">
        <p14:creationId xmlns:p14="http://schemas.microsoft.com/office/powerpoint/2010/main" val="3283014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tsikko 1">
            <a:extLst>
              <a:ext uri="{FF2B5EF4-FFF2-40B4-BE49-F238E27FC236}">
                <a16:creationId xmlns:a16="http://schemas.microsoft.com/office/drawing/2014/main" id="{E5022102-AAD0-4958-B7E9-34CCEBCC4F52}"/>
              </a:ext>
            </a:extLst>
          </p:cNvPr>
          <p:cNvSpPr>
            <a:spLocks noGrp="1" noChangeArrowheads="1"/>
          </p:cNvSpPr>
          <p:nvPr>
            <p:ph type="title"/>
          </p:nvPr>
        </p:nvSpPr>
        <p:spPr>
          <a:xfrm>
            <a:off x="1066800" y="219075"/>
            <a:ext cx="8886884" cy="885825"/>
          </a:xfrm>
        </p:spPr>
        <p:txBody>
          <a:bodyPr/>
          <a:lstStyle/>
          <a:p>
            <a:r>
              <a:rPr lang="fi-FI" altLang="fi-FI" dirty="0">
                <a:latin typeface="Arial" panose="020B0604020202020204" pitchFamily="34" charset="0"/>
                <a:cs typeface="Arial" panose="020B0604020202020204" pitchFamily="34" charset="0"/>
              </a:rPr>
              <a:t>VOPA-työskentely</a:t>
            </a:r>
            <a:endParaRPr lang="fi-FI" altLang="fi-FI" sz="2800" dirty="0">
              <a:latin typeface="Arial" panose="020B0604020202020204" pitchFamily="34" charset="0"/>
              <a:cs typeface="Arial" panose="020B0604020202020204" pitchFamily="34" charset="0"/>
            </a:endParaRPr>
          </a:p>
        </p:txBody>
      </p:sp>
      <p:sp>
        <p:nvSpPr>
          <p:cNvPr id="20483" name="Sisällön paikkamerkki 2">
            <a:extLst>
              <a:ext uri="{FF2B5EF4-FFF2-40B4-BE49-F238E27FC236}">
                <a16:creationId xmlns:a16="http://schemas.microsoft.com/office/drawing/2014/main" id="{498E2598-CFAC-4859-8242-07590E737E41}"/>
              </a:ext>
            </a:extLst>
          </p:cNvPr>
          <p:cNvSpPr>
            <a:spLocks noGrp="1" noChangeArrowheads="1"/>
          </p:cNvSpPr>
          <p:nvPr>
            <p:ph idx="1"/>
          </p:nvPr>
        </p:nvSpPr>
        <p:spPr>
          <a:xfrm>
            <a:off x="1066799" y="1533524"/>
            <a:ext cx="9515475" cy="4448175"/>
          </a:xfrm>
        </p:spPr>
        <p:txBody>
          <a:bodyPr>
            <a:normAutofit fontScale="92500" lnSpcReduction="20000"/>
          </a:bodyPr>
          <a:lstStyle/>
          <a:p>
            <a:pPr>
              <a:buFont typeface="Century Gothic" panose="020B0502020202020204" pitchFamily="34" charset="0"/>
              <a:buAutoNum type="arabicPeriod"/>
            </a:pPr>
            <a:r>
              <a:rPr lang="fi-FI" altLang="fi-FI" sz="2200" dirty="0">
                <a:latin typeface="Arial" panose="020B0604020202020204" pitchFamily="34" charset="0"/>
                <a:cs typeface="Arial" panose="020B0604020202020204" pitchFamily="34" charset="0"/>
              </a:rPr>
              <a:t>Ryhmän yhteinen tapaaminen: </a:t>
            </a:r>
            <a:r>
              <a:rPr lang="fi-FI" altLang="fi-FI" sz="2200" dirty="0" err="1">
                <a:latin typeface="Arial" panose="020B0604020202020204" pitchFamily="34" charset="0"/>
                <a:cs typeface="Arial" panose="020B0604020202020204" pitchFamily="34" charset="0"/>
              </a:rPr>
              <a:t>VOPAn</a:t>
            </a:r>
            <a:r>
              <a:rPr lang="fi-FI" altLang="fi-FI" sz="2200" dirty="0">
                <a:latin typeface="Arial" panose="020B0604020202020204" pitchFamily="34" charset="0"/>
                <a:cs typeface="Arial" panose="020B0604020202020204" pitchFamily="34" charset="0"/>
              </a:rPr>
              <a:t> perusta ja käytännön työskentely. OKL:n ohjaaja mukana. (1 h) </a:t>
            </a:r>
          </a:p>
          <a:p>
            <a:pPr>
              <a:buFont typeface="Century Gothic" panose="020B0502020202020204" pitchFamily="34" charset="0"/>
              <a:buAutoNum type="arabicPeriod"/>
            </a:pPr>
            <a:r>
              <a:rPr lang="fi-FI" altLang="fi-FI" sz="2200" dirty="0">
                <a:latin typeface="Arial" panose="020B0604020202020204" pitchFamily="34" charset="0"/>
                <a:cs typeface="Arial" panose="020B0604020202020204" pitchFamily="34" charset="0"/>
              </a:rPr>
              <a:t>Ryhmän yhteinen tapaaminen, jossa käsitellään osa-alueen teoreettista perustaa sekä perehdytään VOPA-havainnointilomakkeen sisältöön ja käyttöön. OKL:n ohjaaja mukana. (2 h)</a:t>
            </a:r>
          </a:p>
          <a:p>
            <a:pPr>
              <a:buFont typeface="Century Gothic" panose="020B0502020202020204" pitchFamily="34" charset="0"/>
              <a:buAutoNum type="arabicPeriod"/>
            </a:pPr>
            <a:r>
              <a:rPr lang="fi-FI" altLang="fi-FI" sz="2200" dirty="0">
                <a:latin typeface="Arial" panose="020B0604020202020204" pitchFamily="34" charset="0"/>
                <a:cs typeface="Arial" panose="020B0604020202020204" pitchFamily="34" charset="0"/>
              </a:rPr>
              <a:t>Oman opetuksen videointi (yksi oppitunti)</a:t>
            </a:r>
          </a:p>
          <a:p>
            <a:pPr>
              <a:buFont typeface="Century Gothic" panose="020B0502020202020204" pitchFamily="34" charset="0"/>
              <a:buAutoNum type="arabicPeriod"/>
            </a:pPr>
            <a:r>
              <a:rPr lang="fi-FI" altLang="fi-FI" sz="2200" dirty="0">
                <a:latin typeface="Arial" panose="020B0604020202020204" pitchFamily="34" charset="0"/>
                <a:cs typeface="Arial" panose="020B0604020202020204" pitchFamily="34" charset="0"/>
              </a:rPr>
              <a:t>Videotallenteen itsenäinen tarkastelu VOPA-havainnointilomakkeen ohjaamana muistiinpanoja kirjaten sekä muille esitettävän näytteen valinta. (4 h itsenäistä työskentelyä)</a:t>
            </a:r>
          </a:p>
          <a:p>
            <a:pPr>
              <a:buFont typeface="Century Gothic" panose="020B0502020202020204" pitchFamily="34" charset="0"/>
              <a:buAutoNum type="arabicPeriod"/>
            </a:pPr>
            <a:r>
              <a:rPr lang="fi-FI" altLang="fi-FI" sz="2200" dirty="0">
                <a:latin typeface="Arial" panose="020B0604020202020204" pitchFamily="34" charset="0"/>
                <a:cs typeface="Arial" panose="020B0604020202020204" pitchFamily="34" charset="0"/>
              </a:rPr>
              <a:t>Pienryhmätapaaminen, jossa tarkastellaan dialogisuutta opiskelijoiden valitsemien videonäytteiden pohjalta yhteistä ymmärrystä rakentaen. OKL:n ohjaaja mukana. (4 h)</a:t>
            </a:r>
          </a:p>
          <a:p>
            <a:endParaRPr lang="fi-FI" altLang="fi-FI"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tsikko 1"/>
          <p:cNvSpPr>
            <a:spLocks noGrp="1" noChangeArrowheads="1"/>
          </p:cNvSpPr>
          <p:nvPr>
            <p:ph type="title"/>
          </p:nvPr>
        </p:nvSpPr>
        <p:spPr>
          <a:xfrm>
            <a:off x="1104900" y="274638"/>
            <a:ext cx="9105900" cy="530448"/>
          </a:xfrm>
        </p:spPr>
        <p:txBody>
          <a:bodyPr/>
          <a:lstStyle/>
          <a:p>
            <a:r>
              <a:rPr lang="fi-FI" altLang="fi-FI" dirty="0">
                <a:latin typeface="Arial" panose="020B0604020202020204" pitchFamily="34" charset="0"/>
                <a:cs typeface="Arial" panose="020B0604020202020204" pitchFamily="34" charset="0"/>
              </a:rPr>
              <a:t>Kielitietoisuus-tehtävä (10 h)</a:t>
            </a:r>
          </a:p>
        </p:txBody>
      </p:sp>
      <p:sp>
        <p:nvSpPr>
          <p:cNvPr id="3" name="Sisällön paikkamerkki 2"/>
          <p:cNvSpPr>
            <a:spLocks noGrp="1"/>
          </p:cNvSpPr>
          <p:nvPr>
            <p:ph idx="1"/>
          </p:nvPr>
        </p:nvSpPr>
        <p:spPr>
          <a:xfrm>
            <a:off x="1104900" y="1104900"/>
            <a:ext cx="9534525" cy="5219699"/>
          </a:xfrm>
        </p:spPr>
        <p:txBody>
          <a:bodyPr>
            <a:normAutofit fontScale="92500" lnSpcReduction="20000"/>
          </a:bodyPr>
          <a:lstStyle/>
          <a:p>
            <a:pPr marL="0" indent="0">
              <a:buNone/>
              <a:defRPr/>
            </a:pPr>
            <a:r>
              <a:rPr lang="fi-FI" sz="1500" b="1" i="1" dirty="0">
                <a:solidFill>
                  <a:srgbClr val="222222"/>
                </a:solidFill>
                <a:latin typeface="Arial"/>
                <a:cs typeface="Arial"/>
              </a:rPr>
              <a:t>Kielitietoisuus </a:t>
            </a:r>
            <a:r>
              <a:rPr lang="fi-FI" sz="1500" b="1" dirty="0">
                <a:solidFill>
                  <a:srgbClr val="222222"/>
                </a:solidFill>
                <a:latin typeface="Arial"/>
                <a:cs typeface="Arial"/>
              </a:rPr>
              <a:t>tarkoittaa kielenkäytön tilanteiden, tekstien ja kielen piirteiden tietoista havainnoimista. Tämän mallin avulla tuetaan etenkin ensimmäisen ja toisen polven maahanmuuttajaoppilaita kiinnittämällä huomiota opetuksen kielenkäytön tilanteisiin. (https://hundred.org/en/innovations/kielitietoinen-opetus) </a:t>
            </a:r>
            <a:endParaRPr lang="fi-FI" sz="1500" b="1" dirty="0">
              <a:solidFill>
                <a:srgbClr val="222222"/>
              </a:solidFill>
              <a:latin typeface="Arial" panose="020B0604020202020204" pitchFamily="34" charset="0"/>
              <a:cs typeface="Arial" panose="020B0604020202020204" pitchFamily="34" charset="0"/>
            </a:endParaRPr>
          </a:p>
          <a:p>
            <a:pPr>
              <a:defRPr/>
            </a:pPr>
            <a:endParaRPr lang="fi-FI" sz="1500" b="1" dirty="0">
              <a:solidFill>
                <a:srgbClr val="222222"/>
              </a:solidFill>
              <a:latin typeface="Arial" panose="020B0604020202020204" pitchFamily="34" charset="0"/>
              <a:cs typeface="Arial" panose="020B0604020202020204" pitchFamily="34" charset="0"/>
            </a:endParaRPr>
          </a:p>
          <a:p>
            <a:pPr marL="0" indent="0">
              <a:buNone/>
            </a:pPr>
            <a:r>
              <a:rPr lang="fi-FI" sz="1500" b="1" dirty="0">
                <a:latin typeface="Arial"/>
                <a:cs typeface="Arial"/>
              </a:rPr>
              <a:t>KIELITIETOISUUS-TEHTÄVÄ </a:t>
            </a:r>
            <a:r>
              <a:rPr lang="fi-FI" sz="1500" dirty="0">
                <a:latin typeface="Arial"/>
                <a:cs typeface="Arial"/>
              </a:rPr>
              <a:t>(tehtävä puretaan </a:t>
            </a:r>
            <a:r>
              <a:rPr lang="fi-FI" sz="1500" dirty="0" err="1">
                <a:latin typeface="Arial"/>
                <a:cs typeface="Arial"/>
              </a:rPr>
              <a:t>PROpe</a:t>
            </a:r>
            <a:r>
              <a:rPr lang="fi-FI" sz="1500" dirty="0">
                <a:latin typeface="Arial"/>
                <a:cs typeface="Arial"/>
              </a:rPr>
              <a:t>-lopputapaamisessa):</a:t>
            </a:r>
            <a:r>
              <a:rPr lang="fi-FI" sz="1500" b="1" dirty="0">
                <a:latin typeface="Arial"/>
                <a:cs typeface="Arial"/>
              </a:rPr>
              <a:t> </a:t>
            </a:r>
          </a:p>
          <a:p>
            <a:pPr marL="0" indent="0">
              <a:buNone/>
            </a:pPr>
            <a:r>
              <a:rPr lang="fi-FI" sz="1500" dirty="0">
                <a:latin typeface="Arial"/>
                <a:cs typeface="Arial"/>
              </a:rPr>
              <a:t>Jyväskylään tulee vieraskielinen perhe, jonka lapset tulevat luokkaanne Normaalikouluun. Pohtikaa,  </a:t>
            </a:r>
          </a:p>
          <a:p>
            <a:r>
              <a:rPr lang="fi-FI" sz="1500" dirty="0">
                <a:latin typeface="Arial"/>
                <a:cs typeface="Arial"/>
              </a:rPr>
              <a:t>mitä vasta Jyväskylään saapuneiden </a:t>
            </a:r>
            <a:r>
              <a:rPr lang="fi-FI" sz="1500" u="sng" dirty="0">
                <a:latin typeface="Arial"/>
                <a:cs typeface="Arial"/>
              </a:rPr>
              <a:t>perheiden</a:t>
            </a:r>
            <a:r>
              <a:rPr lang="fi-FI" sz="1500" dirty="0">
                <a:latin typeface="Arial"/>
                <a:cs typeface="Arial"/>
              </a:rPr>
              <a:t> pitäisi tietää kouluelämästä ja mitä tietoja heidän olisi hyödyllistä jakaa opettajalle </a:t>
            </a:r>
          </a:p>
          <a:p>
            <a:r>
              <a:rPr lang="fi-FI" sz="1500" dirty="0">
                <a:latin typeface="Arial"/>
                <a:cs typeface="Arial"/>
              </a:rPr>
              <a:t>mitä </a:t>
            </a:r>
            <a:r>
              <a:rPr lang="fi-FI" sz="1500" u="sng" dirty="0">
                <a:latin typeface="Arial"/>
                <a:cs typeface="Arial"/>
              </a:rPr>
              <a:t>opettajien</a:t>
            </a:r>
            <a:r>
              <a:rPr lang="fi-FI" sz="1500" dirty="0">
                <a:latin typeface="Arial"/>
                <a:cs typeface="Arial"/>
              </a:rPr>
              <a:t> tulisi selvittää perheen ja oppilaan taustoista (esim. aiemmista oppimiskokemuksista ja kieliresursseista). Miten tarvittavia tietoja olisi paras hankkia? </a:t>
            </a:r>
          </a:p>
          <a:p>
            <a:r>
              <a:rPr lang="fi-FI" sz="1500" dirty="0">
                <a:latin typeface="Arial"/>
                <a:cs typeface="Arial"/>
              </a:rPr>
              <a:t>miten opettajien tulisi huolehtia siitä, että oppilas pääsee mukaan luokan vuorovaikutustoimintaan ja tasavertaisesti osallistumaan. </a:t>
            </a:r>
          </a:p>
          <a:p>
            <a:pPr marL="0" indent="0">
              <a:buNone/>
            </a:pPr>
            <a:r>
              <a:rPr lang="fi-FI" sz="1500" dirty="0">
                <a:latin typeface="Arial"/>
                <a:cs typeface="Arial"/>
              </a:rPr>
              <a:t>Laatikaa pienryhmässänne kirjallisuuden ja pohdintanne perusteella noin 2 sivun info perheelle ja työkalupakki opettajalle. Liittäkää mukaan pieni metateksti, jossa avaatte toiminta-periaatteidenne eettistä tausta-ajattelua (noin 1 sivu). Muistakaa, että suomalaiseen koulu-kulttuuriin kuuluu paljon hiljaista tietoa (esim. aikataulut, viestintä, koulussa käytettävä materiaali ja jokapäiväiset käyttäytymismallit). Huomioikaa myös koulun ja kodin yhteistyö ja mitä kouluyhteisöön kuuluminen vaatii koko perheeltä. Hyödyntäkää kirjallisuutta ja nettilähteitä sekä OH3:n materiaaleja ja saamianne kokemuksia. Halutessanne voitte myös haastatella perheitä heidän kokemuksistaan (perheisiin voi saada yhteyden esim. Monikulttuurikeskus Glorian kautta). </a:t>
            </a:r>
            <a:endParaRPr lang="fi-FI"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B92631-12C5-404C-8E2D-06389783C293}"/>
              </a:ext>
            </a:extLst>
          </p:cNvPr>
          <p:cNvSpPr>
            <a:spLocks noGrp="1"/>
          </p:cNvSpPr>
          <p:nvPr>
            <p:ph type="title"/>
          </p:nvPr>
        </p:nvSpPr>
        <p:spPr>
          <a:xfrm>
            <a:off x="953532" y="415205"/>
            <a:ext cx="8886884" cy="953669"/>
          </a:xfrm>
        </p:spPr>
        <p:txBody>
          <a:bodyPr>
            <a:normAutofit fontScale="90000"/>
          </a:bodyPr>
          <a:lstStyle/>
          <a:p>
            <a:r>
              <a:rPr lang="fi-FI" dirty="0">
                <a:latin typeface="Arial" panose="020B0604020202020204" pitchFamily="34" charset="0"/>
                <a:cs typeface="Arial" panose="020B0604020202020204" pitchFamily="34" charset="0"/>
              </a:rPr>
              <a:t>Kielitietoisuustehtävän kirjallisuus/oppimateriaali: </a:t>
            </a:r>
            <a:endParaRPr lang="fi-FI" dirty="0"/>
          </a:p>
        </p:txBody>
      </p:sp>
      <p:sp>
        <p:nvSpPr>
          <p:cNvPr id="3" name="Sisällön paikkamerkki 2">
            <a:extLst>
              <a:ext uri="{FF2B5EF4-FFF2-40B4-BE49-F238E27FC236}">
                <a16:creationId xmlns:a16="http://schemas.microsoft.com/office/drawing/2014/main" id="{DFBBC5BF-A934-48BF-8289-FEC7416B2AEA}"/>
              </a:ext>
            </a:extLst>
          </p:cNvPr>
          <p:cNvSpPr>
            <a:spLocks noGrp="1"/>
          </p:cNvSpPr>
          <p:nvPr>
            <p:ph idx="1"/>
          </p:nvPr>
        </p:nvSpPr>
        <p:spPr>
          <a:xfrm>
            <a:off x="953531" y="1492399"/>
            <a:ext cx="9743043" cy="4950396"/>
          </a:xfrm>
        </p:spPr>
        <p:txBody>
          <a:bodyPr>
            <a:normAutofit fontScale="92500"/>
          </a:bodyPr>
          <a:lstStyle/>
          <a:p>
            <a:r>
              <a:rPr lang="fi-FI" sz="1600" dirty="0">
                <a:latin typeface="Arial"/>
                <a:cs typeface="Arial"/>
              </a:rPr>
              <a:t>Moate, J. (2017). </a:t>
            </a:r>
            <a:r>
              <a:rPr lang="fi-FI" sz="1600" dirty="0" err="1">
                <a:latin typeface="Arial"/>
                <a:cs typeface="Arial"/>
                <a:hlinkClick r:id="rId2" tooltip="Alkuperäinen URL-osoite: https://peda.net/jyu/okl/koo/9.-askel-opetusharjoittelu-4/kielitietoinen-kouluyhteiso/living-between-two-educational-systems-m#top. Napsauta tai napauta, jos luotat tähän linkkiin."/>
              </a:rPr>
              <a:t>Living</a:t>
            </a:r>
            <a:r>
              <a:rPr lang="fi-FI" sz="1600" dirty="0">
                <a:latin typeface="Arial"/>
                <a:cs typeface="Arial"/>
                <a:hlinkClick r:id="rId2" tooltip="Alkuperäinen URL-osoite: https://peda.net/jyu/okl/koo/9.-askel-opetusharjoittelu-4/kielitietoinen-kouluyhteiso/living-between-two-educational-systems-m#top. Napsauta tai napauta, jos luotat tähän linkkiin."/>
              </a:rPr>
              <a:t> </a:t>
            </a:r>
            <a:r>
              <a:rPr lang="fi-FI" sz="1600" dirty="0" err="1">
                <a:latin typeface="Arial"/>
                <a:cs typeface="Arial"/>
                <a:hlinkClick r:id="rId2" tooltip="Alkuperäinen URL-osoite: https://peda.net/jyu/okl/koo/9.-askel-opetusharjoittelu-4/kielitietoinen-kouluyhteiso/living-between-two-educational-systems-m#top. Napsauta tai napauta, jos luotat tähän linkkiin."/>
              </a:rPr>
              <a:t>between</a:t>
            </a:r>
            <a:r>
              <a:rPr lang="fi-FI" sz="1600" dirty="0">
                <a:latin typeface="Arial"/>
                <a:cs typeface="Arial"/>
                <a:hlinkClick r:id="rId2" tooltip="Alkuperäinen URL-osoite: https://peda.net/jyu/okl/koo/9.-askel-opetusharjoittelu-4/kielitietoinen-kouluyhteiso/living-between-two-educational-systems-m#top. Napsauta tai napauta, jos luotat tähän linkkiin."/>
              </a:rPr>
              <a:t> </a:t>
            </a:r>
            <a:r>
              <a:rPr lang="fi-FI" sz="1600" dirty="0" err="1">
                <a:latin typeface="Arial"/>
                <a:cs typeface="Arial"/>
                <a:hlinkClick r:id="rId2" tooltip="Alkuperäinen URL-osoite: https://peda.net/jyu/okl/koo/9.-askel-opetusharjoittelu-4/kielitietoinen-kouluyhteiso/living-between-two-educational-systems-m#top. Napsauta tai napauta, jos luotat tähän linkkiin."/>
              </a:rPr>
              <a:t>two</a:t>
            </a:r>
            <a:r>
              <a:rPr lang="fi-FI" sz="1600" dirty="0">
                <a:latin typeface="Arial"/>
                <a:cs typeface="Arial"/>
                <a:hlinkClick r:id="rId2" tooltip="Alkuperäinen URL-osoite: https://peda.net/jyu/okl/koo/9.-askel-opetusharjoittelu-4/kielitietoinen-kouluyhteiso/living-between-two-educational-systems-m#top. Napsauta tai napauta, jos luotat tähän linkkiin."/>
              </a:rPr>
              <a:t> </a:t>
            </a:r>
            <a:r>
              <a:rPr lang="fi-FI" sz="1600" dirty="0" err="1">
                <a:latin typeface="Arial"/>
                <a:cs typeface="Arial"/>
                <a:hlinkClick r:id="rId2" tooltip="Alkuperäinen URL-osoite: https://peda.net/jyu/okl/koo/9.-askel-opetusharjoittelu-4/kielitietoinen-kouluyhteiso/living-between-two-educational-systems-m#top. Napsauta tai napauta, jos luotat tähän linkkiin."/>
              </a:rPr>
              <a:t>educational</a:t>
            </a:r>
            <a:r>
              <a:rPr lang="fi-FI" sz="1600" dirty="0">
                <a:latin typeface="Arial"/>
                <a:cs typeface="Arial"/>
                <a:hlinkClick r:id="rId2" tooltip="Alkuperäinen URL-osoite: https://peda.net/jyu/okl/koo/9.-askel-opetusharjoittelu-4/kielitietoinen-kouluyhteiso/living-between-two-educational-systems-m#top. Napsauta tai napauta, jos luotat tähän linkkiin."/>
              </a:rPr>
              <a:t> </a:t>
            </a:r>
            <a:r>
              <a:rPr lang="fi-FI" sz="1600" dirty="0" err="1">
                <a:latin typeface="Arial"/>
                <a:cs typeface="Arial"/>
                <a:hlinkClick r:id="rId2" tooltip="Alkuperäinen URL-osoite: https://peda.net/jyu/okl/koo/9.-askel-opetusharjoittelu-4/kielitietoinen-kouluyhteiso/living-between-two-educational-systems-m#top. Napsauta tai napauta, jos luotat tähän linkkiin."/>
              </a:rPr>
              <a:t>systems</a:t>
            </a:r>
            <a:r>
              <a:rPr lang="fi-FI" sz="1600" dirty="0">
                <a:latin typeface="Arial"/>
                <a:cs typeface="Arial"/>
              </a:rPr>
              <a:t>. Teoksessa A. </a:t>
            </a:r>
            <a:r>
              <a:rPr lang="fi-FI" sz="1600" dirty="0" err="1">
                <a:latin typeface="Arial"/>
                <a:cs typeface="Arial"/>
              </a:rPr>
              <a:t>Raiker</a:t>
            </a:r>
            <a:r>
              <a:rPr lang="fi-FI" sz="1600" dirty="0">
                <a:latin typeface="Arial"/>
                <a:cs typeface="Arial"/>
              </a:rPr>
              <a:t> &amp; M. Rautiainen (toim.) </a:t>
            </a:r>
            <a:r>
              <a:rPr lang="fi-FI" sz="1600" i="1" dirty="0" err="1">
                <a:latin typeface="Arial"/>
                <a:cs typeface="Arial"/>
              </a:rPr>
              <a:t>Educating</a:t>
            </a:r>
            <a:r>
              <a:rPr lang="fi-FI" sz="1600" i="1" dirty="0">
                <a:latin typeface="Arial"/>
                <a:cs typeface="Arial"/>
              </a:rPr>
              <a:t> for </a:t>
            </a:r>
            <a:r>
              <a:rPr lang="fi-FI" sz="1600" i="1" dirty="0" err="1">
                <a:latin typeface="Arial"/>
                <a:cs typeface="Arial"/>
              </a:rPr>
              <a:t>democracy</a:t>
            </a:r>
            <a:r>
              <a:rPr lang="fi-FI" sz="1600" i="1" dirty="0">
                <a:latin typeface="Arial"/>
                <a:cs typeface="Arial"/>
              </a:rPr>
              <a:t> in England and Finland: </a:t>
            </a:r>
            <a:r>
              <a:rPr lang="fi-FI" sz="1600" i="1" dirty="0" err="1">
                <a:latin typeface="Arial"/>
                <a:cs typeface="Arial"/>
              </a:rPr>
              <a:t>principles</a:t>
            </a:r>
            <a:r>
              <a:rPr lang="fi-FI" sz="1600" i="1" dirty="0">
                <a:latin typeface="Arial"/>
                <a:cs typeface="Arial"/>
              </a:rPr>
              <a:t> and culture,</a:t>
            </a:r>
            <a:r>
              <a:rPr lang="fi-FI" sz="1600" dirty="0">
                <a:latin typeface="Arial"/>
                <a:cs typeface="Arial"/>
              </a:rPr>
              <a:t> 17-26, </a:t>
            </a:r>
            <a:r>
              <a:rPr lang="fi-FI" sz="1600" dirty="0" err="1">
                <a:latin typeface="Arial"/>
                <a:cs typeface="Arial"/>
              </a:rPr>
              <a:t>Abingdon</a:t>
            </a:r>
            <a:r>
              <a:rPr lang="fi-FI" sz="1600" dirty="0">
                <a:latin typeface="Arial"/>
                <a:cs typeface="Arial"/>
              </a:rPr>
              <a:t>, </a:t>
            </a:r>
            <a:r>
              <a:rPr lang="fi-FI" sz="1600" dirty="0" err="1">
                <a:latin typeface="Arial"/>
                <a:cs typeface="Arial"/>
              </a:rPr>
              <a:t>Oxon</a:t>
            </a:r>
            <a:r>
              <a:rPr lang="fi-FI" sz="1600" dirty="0">
                <a:latin typeface="Arial"/>
                <a:cs typeface="Arial"/>
              </a:rPr>
              <a:t>: </a:t>
            </a:r>
            <a:r>
              <a:rPr lang="fi-FI" sz="1600" dirty="0" err="1">
                <a:latin typeface="Arial"/>
                <a:cs typeface="Arial"/>
              </a:rPr>
              <a:t>Routledge</a:t>
            </a:r>
            <a:r>
              <a:rPr lang="fi-FI" sz="1600" dirty="0">
                <a:latin typeface="Arial"/>
                <a:cs typeface="Arial"/>
              </a:rPr>
              <a:t>.</a:t>
            </a:r>
          </a:p>
          <a:p>
            <a:r>
              <a:rPr lang="fi-FI" sz="1600" dirty="0">
                <a:latin typeface="Arial"/>
                <a:cs typeface="Arial"/>
              </a:rPr>
              <a:t>Moate, J. (2021). Koulun kohtaaminen toisesta näkökulmasta katsottuna </a:t>
            </a:r>
            <a:r>
              <a:rPr lang="fi-FI" sz="1600" dirty="0">
                <a:latin typeface="Arial"/>
                <a:cs typeface="Arial"/>
                <a:hlinkClick r:id="rId3"/>
              </a:rPr>
              <a:t>https://kielikampus.jyu.fi/fi/blog/iki-blogi/arkisto/2021/koulun-kohtaaminen-toisesta-nakokulmasta-katsottuna</a:t>
            </a:r>
            <a:endParaRPr lang="fi-FI" sz="1600" dirty="0">
              <a:latin typeface="Arial"/>
              <a:cs typeface="Arial"/>
            </a:endParaRPr>
          </a:p>
          <a:p>
            <a:r>
              <a:rPr lang="fi-FI" sz="1600" dirty="0">
                <a:latin typeface="Arial"/>
                <a:cs typeface="Arial"/>
              </a:rPr>
              <a:t>Voipio-Huovinen, S. 2016. Maahanmuuttajataustaisten oppilaiden kotoutumisen ja osallistumisen mahdollisuuksia perusopetuksessa. Soveltavan kielentutkimuksen keskus, Jyväskylän yliopisto; Kielikoulutuspolitiikan verkosto. </a:t>
            </a:r>
            <a:r>
              <a:rPr lang="fi-FI" sz="1600" dirty="0">
                <a:latin typeface="Arial"/>
                <a:cs typeface="Arial"/>
                <a:hlinkClick r:id="rId4"/>
              </a:rPr>
              <a:t>https://jyx.jyu.fi/bitstream/handle/123456789/50856/maahanmuuttajataustaistenoppilaidenkotoutumisenjaosallistumisenmahdollisuuksiaperusopetuksessa.pdf?sequence=1&amp;isAllowed=y</a:t>
            </a:r>
            <a:r>
              <a:rPr lang="fi-FI" sz="1600" dirty="0">
                <a:latin typeface="Arial"/>
                <a:cs typeface="Arial"/>
              </a:rPr>
              <a:t>  </a:t>
            </a:r>
            <a:endParaRPr lang="fi-FI" dirty="0">
              <a:latin typeface="Arial"/>
              <a:cs typeface="Arial"/>
            </a:endParaRPr>
          </a:p>
          <a:p>
            <a:r>
              <a:rPr lang="fi-FI" sz="1600" dirty="0">
                <a:latin typeface="Arial"/>
                <a:ea typeface="+mn-lt"/>
                <a:cs typeface="+mn-lt"/>
              </a:rPr>
              <a:t>Aalto, E., Mustonen, S., Järvenoja, M. &amp; Saario, J. (2019). Monikielisen oppijan matkassa. Verkkosivusto opettajankoulutukseen. Jyväskylän yliopiston opettajankoulutuslaitos. Saatavilla: </a:t>
            </a:r>
            <a:r>
              <a:rPr lang="fi-FI" sz="1600" dirty="0">
                <a:latin typeface="Arial"/>
                <a:ea typeface="+mn-lt"/>
                <a:cs typeface="+mn-lt"/>
                <a:hlinkClick r:id="rId5"/>
              </a:rPr>
              <a:t>https://monikielisenoppijanmatkassa.fi</a:t>
            </a:r>
            <a:r>
              <a:rPr lang="fi-FI" sz="1600" dirty="0">
                <a:latin typeface="Arial"/>
                <a:ea typeface="+mn-lt"/>
                <a:cs typeface="+mn-lt"/>
              </a:rPr>
              <a:t> </a:t>
            </a:r>
            <a:endParaRPr lang="fi-FI" dirty="0">
              <a:latin typeface="Arial"/>
            </a:endParaRPr>
          </a:p>
          <a:p>
            <a:endParaRPr lang="fi-FI" sz="1600" b="1" dirty="0">
              <a:latin typeface="Arial" panose="020B0604020202020204" pitchFamily="34" charset="0"/>
              <a:cs typeface="Arial" panose="020B0604020202020204" pitchFamily="34" charset="0"/>
            </a:endParaRPr>
          </a:p>
          <a:p>
            <a:r>
              <a:rPr lang="fi-FI" sz="1600" b="1" dirty="0">
                <a:latin typeface="Arial" panose="020B0604020202020204" pitchFamily="34" charset="0"/>
                <a:cs typeface="Arial" panose="020B0604020202020204" pitchFamily="34" charset="0"/>
              </a:rPr>
              <a:t>JA LISÄKSI LUKUPIIRIKIRJALLISUUTTA SOVELTUVIN OSIN.</a:t>
            </a:r>
            <a:endParaRPr lang="fi-FI" sz="1600" dirty="0">
              <a:latin typeface="Arial" panose="020B0604020202020204" pitchFamily="34" charset="0"/>
              <a:cs typeface="Arial" panose="020B0604020202020204" pitchFamily="34" charset="0"/>
            </a:endParaRPr>
          </a:p>
          <a:p>
            <a:endParaRPr lang="fi-FI" dirty="0"/>
          </a:p>
        </p:txBody>
      </p:sp>
    </p:spTree>
    <p:extLst>
      <p:ext uri="{BB962C8B-B14F-4D97-AF65-F5344CB8AC3E}">
        <p14:creationId xmlns:p14="http://schemas.microsoft.com/office/powerpoint/2010/main" val="2355031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4EAC3-6365-2560-3A49-6A795CB486B2}"/>
              </a:ext>
            </a:extLst>
          </p:cNvPr>
          <p:cNvSpPr>
            <a:spLocks noGrp="1"/>
          </p:cNvSpPr>
          <p:nvPr>
            <p:ph type="title"/>
          </p:nvPr>
        </p:nvSpPr>
        <p:spPr>
          <a:xfrm>
            <a:off x="1057275" y="274638"/>
            <a:ext cx="9153525" cy="850106"/>
          </a:xfrm>
        </p:spPr>
        <p:txBody>
          <a:bodyPr/>
          <a:lstStyle/>
          <a:p>
            <a:r>
              <a:rPr lang="fi-FI" b="1" dirty="0" err="1">
                <a:latin typeface="Arial" panose="020B0604020202020204" pitchFamily="34" charset="0"/>
                <a:cs typeface="Arial" panose="020B0604020202020204" pitchFamily="34" charset="0"/>
              </a:rPr>
              <a:t>PROpe</a:t>
            </a:r>
            <a:r>
              <a:rPr lang="fi-FI" b="1" dirty="0">
                <a:latin typeface="Arial" panose="020B0604020202020204" pitchFamily="34" charset="0"/>
                <a:cs typeface="Arial" panose="020B0604020202020204" pitchFamily="34" charset="0"/>
              </a:rPr>
              <a:t>-työskentely</a:t>
            </a:r>
          </a:p>
        </p:txBody>
      </p:sp>
      <p:sp>
        <p:nvSpPr>
          <p:cNvPr id="3" name="Content Placeholder 2">
            <a:extLst>
              <a:ext uri="{FF2B5EF4-FFF2-40B4-BE49-F238E27FC236}">
                <a16:creationId xmlns:a16="http://schemas.microsoft.com/office/drawing/2014/main" id="{DD556C9B-8132-EFFA-757E-4C180E906D6A}"/>
              </a:ext>
            </a:extLst>
          </p:cNvPr>
          <p:cNvSpPr>
            <a:spLocks noGrp="1"/>
          </p:cNvSpPr>
          <p:nvPr>
            <p:ph idx="1"/>
          </p:nvPr>
        </p:nvSpPr>
        <p:spPr>
          <a:xfrm>
            <a:off x="1057275" y="1476375"/>
            <a:ext cx="9153525" cy="4678389"/>
          </a:xfrm>
        </p:spPr>
        <p:txBody>
          <a:bodyPr>
            <a:normAutofit fontScale="92500" lnSpcReduction="10000"/>
          </a:bodyPr>
          <a:lstStyle/>
          <a:p>
            <a:pPr algn="l"/>
            <a:r>
              <a:rPr lang="fi-FI" dirty="0">
                <a:solidFill>
                  <a:srgbClr val="333333"/>
                </a:solidFill>
                <a:latin typeface="Arial" panose="020B0604020202020204" pitchFamily="34" charset="0"/>
                <a:cs typeface="Arial" panose="020B0604020202020204" pitchFamily="34" charset="0"/>
              </a:rPr>
              <a:t>Yleisesti </a:t>
            </a:r>
            <a:r>
              <a:rPr lang="fi-FI" dirty="0" err="1">
                <a:solidFill>
                  <a:srgbClr val="333333"/>
                </a:solidFill>
                <a:latin typeface="Arial" panose="020B0604020202020204" pitchFamily="34" charset="0"/>
                <a:cs typeface="Arial" panose="020B0604020202020204" pitchFamily="34" charset="0"/>
              </a:rPr>
              <a:t>PROpe</a:t>
            </a:r>
            <a:r>
              <a:rPr lang="fi-FI" dirty="0">
                <a:solidFill>
                  <a:srgbClr val="333333"/>
                </a:solidFill>
                <a:latin typeface="Arial" panose="020B0604020202020204" pitchFamily="34" charset="0"/>
                <a:cs typeface="Arial" panose="020B0604020202020204" pitchFamily="34" charset="0"/>
              </a:rPr>
              <a:t>-työskentelyn tavoitteena on tarkastella opettajuuden ydinosaamisalueiden konkretisoitumista opettajan työssä ja kehittää omaa opettajuuttasi niiden ohjaamana.</a:t>
            </a:r>
          </a:p>
          <a:p>
            <a:pPr algn="l"/>
            <a:r>
              <a:rPr lang="fi-FI" dirty="0">
                <a:solidFill>
                  <a:srgbClr val="333333"/>
                </a:solidFill>
                <a:latin typeface="Arial" panose="020B0604020202020204" pitchFamily="34" charset="0"/>
                <a:cs typeface="Arial" panose="020B0604020202020204" pitchFamily="34" charset="0"/>
              </a:rPr>
              <a:t>OH4:n </a:t>
            </a:r>
            <a:r>
              <a:rPr lang="fi-FI" dirty="0" err="1">
                <a:solidFill>
                  <a:srgbClr val="333333"/>
                </a:solidFill>
                <a:latin typeface="Arial" panose="020B0604020202020204" pitchFamily="34" charset="0"/>
                <a:cs typeface="Arial" panose="020B0604020202020204" pitchFamily="34" charset="0"/>
              </a:rPr>
              <a:t>PROpe</a:t>
            </a:r>
            <a:r>
              <a:rPr lang="fi-FI" dirty="0">
                <a:solidFill>
                  <a:srgbClr val="333333"/>
                </a:solidFill>
                <a:latin typeface="Arial" panose="020B0604020202020204" pitchFamily="34" charset="0"/>
                <a:cs typeface="Arial" panose="020B0604020202020204" pitchFamily="34" charset="0"/>
              </a:rPr>
              <a:t>-työskentelyssä jäsennä ja reflektoi kokemuksiasi, havaintojasi ja tulkintojasi tässä harjoittelussa painotetuilla opettajaksi kehittymisen ydinosaamisalueilla: </a:t>
            </a:r>
            <a:r>
              <a:rPr lang="fi-FI" b="1" dirty="0">
                <a:solidFill>
                  <a:srgbClr val="333333"/>
                </a:solidFill>
                <a:latin typeface="Arial" panose="020B0604020202020204" pitchFamily="34" charset="0"/>
                <a:cs typeface="Arial" panose="020B0604020202020204" pitchFamily="34" charset="0"/>
                <a:hlinkClick r:id="rId2"/>
              </a:rPr>
              <a:t>eettinen osaaminen</a:t>
            </a:r>
            <a:r>
              <a:rPr lang="fi-FI" dirty="0">
                <a:solidFill>
                  <a:srgbClr val="333333"/>
                </a:solidFill>
                <a:latin typeface="Arial" panose="020B0604020202020204" pitchFamily="34" charset="0"/>
                <a:cs typeface="Arial" panose="020B0604020202020204" pitchFamily="34" charset="0"/>
              </a:rPr>
              <a:t> (1.), </a:t>
            </a:r>
            <a:r>
              <a:rPr lang="fi-FI" b="1" dirty="0">
                <a:solidFill>
                  <a:srgbClr val="333333"/>
                </a:solidFill>
                <a:latin typeface="Arial" panose="020B0604020202020204" pitchFamily="34" charset="0"/>
                <a:cs typeface="Arial" panose="020B0604020202020204" pitchFamily="34" charset="0"/>
                <a:hlinkClick r:id="rId3"/>
              </a:rPr>
              <a:t>tieteellinen osaaminen</a:t>
            </a:r>
            <a:r>
              <a:rPr lang="fi-FI" dirty="0">
                <a:solidFill>
                  <a:srgbClr val="333333"/>
                </a:solidFill>
                <a:latin typeface="Arial" panose="020B0604020202020204" pitchFamily="34" charset="0"/>
                <a:cs typeface="Arial" panose="020B0604020202020204" pitchFamily="34" charset="0"/>
              </a:rPr>
              <a:t> (2.) sekä </a:t>
            </a:r>
            <a:r>
              <a:rPr lang="fi-FI" b="1" dirty="0">
                <a:solidFill>
                  <a:srgbClr val="333333"/>
                </a:solidFill>
                <a:latin typeface="Arial" panose="020B0604020202020204" pitchFamily="34" charset="0"/>
                <a:cs typeface="Arial" panose="020B0604020202020204" pitchFamily="34" charset="0"/>
                <a:hlinkClick r:id="rId4"/>
              </a:rPr>
              <a:t>yhteisöllinen ja yhteiskunnallinen osaaminen</a:t>
            </a:r>
            <a:r>
              <a:rPr lang="fi-FI" dirty="0">
                <a:solidFill>
                  <a:srgbClr val="333333"/>
                </a:solidFill>
                <a:latin typeface="Arial" panose="020B0604020202020204" pitchFamily="34" charset="0"/>
                <a:cs typeface="Arial" panose="020B0604020202020204" pitchFamily="34" charset="0"/>
              </a:rPr>
              <a:t> (4.). Halutessasi voit käsitellä myös muita itsellesi tässä opintojaksossa merkityksellisiä osaamisalueita. </a:t>
            </a:r>
          </a:p>
          <a:p>
            <a:pPr algn="l"/>
            <a:r>
              <a:rPr lang="fi-FI" dirty="0">
                <a:solidFill>
                  <a:srgbClr val="333333"/>
                </a:solidFill>
                <a:latin typeface="Arial" panose="020B0604020202020204" pitchFamily="34" charset="0"/>
                <a:cs typeface="Arial" panose="020B0604020202020204" pitchFamily="34" charset="0"/>
              </a:rPr>
              <a:t>Hyödynnä jäsentelyssä ja reflektoinnissa lukupiirikirjallisuutta (ja halutessasi lisäksi muuta sopivaa kirjallisuutta; käytä viittauksia) ja siitä käytyjä keskusteluja. Pohdi </a:t>
            </a:r>
            <a:r>
              <a:rPr lang="fi-FI" dirty="0" err="1">
                <a:solidFill>
                  <a:srgbClr val="333333"/>
                </a:solidFill>
                <a:latin typeface="Arial" panose="020B0604020202020204" pitchFamily="34" charset="0"/>
                <a:cs typeface="Arial" panose="020B0604020202020204" pitchFamily="34" charset="0"/>
              </a:rPr>
              <a:t>PROpessasi</a:t>
            </a:r>
            <a:r>
              <a:rPr lang="fi-FI" dirty="0">
                <a:solidFill>
                  <a:srgbClr val="333333"/>
                </a:solidFill>
                <a:latin typeface="Arial" panose="020B0604020202020204" pitchFamily="34" charset="0"/>
                <a:cs typeface="Arial" panose="020B0604020202020204" pitchFamily="34" charset="0"/>
              </a:rPr>
              <a:t> käytyjen keskustelujen teemoja eteenpäin ja reflektoi niitä harjoittelukokemukseesi ja -havaintoihisi suhteutettuna. </a:t>
            </a:r>
          </a:p>
          <a:p>
            <a:r>
              <a:rPr lang="fi-FI" dirty="0">
                <a:solidFill>
                  <a:srgbClr val="333333"/>
                </a:solidFill>
                <a:latin typeface="Arial" panose="020B0604020202020204" pitchFamily="34" charset="0"/>
                <a:cs typeface="Arial" panose="020B0604020202020204" pitchFamily="34" charset="0"/>
              </a:rPr>
              <a:t>Lähetä OKL:n ohjaajallasi linkki </a:t>
            </a:r>
            <a:r>
              <a:rPr lang="fi-FI" dirty="0" err="1">
                <a:solidFill>
                  <a:srgbClr val="333333"/>
                </a:solidFill>
                <a:latin typeface="Arial" panose="020B0604020202020204" pitchFamily="34" charset="0"/>
                <a:cs typeface="Arial" panose="020B0604020202020204" pitchFamily="34" charset="0"/>
              </a:rPr>
              <a:t>PROpeesi</a:t>
            </a:r>
            <a:r>
              <a:rPr lang="fi-FI" dirty="0">
                <a:solidFill>
                  <a:srgbClr val="333333"/>
                </a:solidFill>
                <a:latin typeface="Arial" panose="020B0604020202020204" pitchFamily="34" charset="0"/>
                <a:cs typeface="Arial" panose="020B0604020202020204" pitchFamily="34" charset="0"/>
              </a:rPr>
              <a:t>, kun se on valmis luettavaksi (huom. anna lukuoikeus koko </a:t>
            </a:r>
            <a:r>
              <a:rPr lang="fi-FI" dirty="0" err="1">
                <a:solidFill>
                  <a:srgbClr val="333333"/>
                </a:solidFill>
                <a:latin typeface="Arial" panose="020B0604020202020204" pitchFamily="34" charset="0"/>
                <a:cs typeface="Arial" panose="020B0604020202020204" pitchFamily="34" charset="0"/>
              </a:rPr>
              <a:t>PROpeen</a:t>
            </a:r>
            <a:r>
              <a:rPr lang="fi-FI" dirty="0">
                <a:solidFill>
                  <a:srgbClr val="333333"/>
                </a:solidFill>
                <a:latin typeface="Arial" panose="020B0604020202020204" pitchFamily="34" charset="0"/>
                <a:cs typeface="Arial" panose="020B0604020202020204" pitchFamily="34" charset="0"/>
              </a:rPr>
              <a:t>). </a:t>
            </a:r>
          </a:p>
          <a:p>
            <a:r>
              <a:rPr lang="fi-FI" altLang="fi-FI" dirty="0">
                <a:latin typeface="Arial" panose="020B0604020202020204" pitchFamily="34" charset="0"/>
                <a:cs typeface="Arial" panose="020B0604020202020204" pitchFamily="34" charset="0"/>
              </a:rPr>
              <a:t>Arviointi: Hyväksytty – hylätty (täydennettävä)</a:t>
            </a:r>
          </a:p>
          <a:p>
            <a:pPr algn="l"/>
            <a:endParaRPr lang="fi-FI" dirty="0">
              <a:solidFill>
                <a:srgbClr val="333333"/>
              </a:solidFill>
              <a:latin typeface="Poppins" panose="00000500000000000000" pitchFamily="2" charset="0"/>
            </a:endParaRPr>
          </a:p>
          <a:p>
            <a:pPr algn="l"/>
            <a:endParaRPr lang="fi-FI" dirty="0"/>
          </a:p>
        </p:txBody>
      </p:sp>
    </p:spTree>
    <p:extLst>
      <p:ext uri="{BB962C8B-B14F-4D97-AF65-F5344CB8AC3E}">
        <p14:creationId xmlns:p14="http://schemas.microsoft.com/office/powerpoint/2010/main" val="3205894485"/>
      </p:ext>
    </p:extLst>
  </p:cSld>
  <p:clrMapOvr>
    <a:masterClrMapping/>
  </p:clrMapOvr>
</p:sld>
</file>

<file path=ppt/theme/theme1.xml><?xml version="1.0" encoding="utf-8"?>
<a:theme xmlns:a="http://schemas.openxmlformats.org/drawingml/2006/main" name="SwellVTI">
  <a:themeElements>
    <a:clrScheme name="AnalogousFromLightSeedLeftStep">
      <a:dk1>
        <a:srgbClr val="000000"/>
      </a:dk1>
      <a:lt1>
        <a:srgbClr val="FFFFFF"/>
      </a:lt1>
      <a:dk2>
        <a:srgbClr val="41242B"/>
      </a:dk2>
      <a:lt2>
        <a:srgbClr val="E2E7E8"/>
      </a:lt2>
      <a:accent1>
        <a:srgbClr val="DF8E7E"/>
      </a:accent1>
      <a:accent2>
        <a:srgbClr val="D8617E"/>
      </a:accent2>
      <a:accent3>
        <a:srgbClr val="DF7EBE"/>
      </a:accent3>
      <a:accent4>
        <a:srgbClr val="CE61D8"/>
      </a:accent4>
      <a:accent5>
        <a:srgbClr val="AF7EDF"/>
      </a:accent5>
      <a:accent6>
        <a:srgbClr val="6B61D8"/>
      </a:accent6>
      <a:hlink>
        <a:srgbClr val="5A8B95"/>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wellVTI" id="{8361A04D-931A-43DC-973B-1B0B1DD5DECC}" vid="{6DDB23E8-D18E-4BDA-98D6-324466149EB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1323</TotalTime>
  <Words>1795</Words>
  <Application>Microsoft Office PowerPoint</Application>
  <PresentationFormat>Widescreen</PresentationFormat>
  <Paragraphs>146</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Century Gothic</vt:lpstr>
      <vt:lpstr>Gill Sans MT</vt:lpstr>
      <vt:lpstr>Neue Haas Grotesk Text Pro</vt:lpstr>
      <vt:lpstr>Poppins</vt:lpstr>
      <vt:lpstr>SwellVTI</vt:lpstr>
      <vt:lpstr>OKLS3149 Osaaminen ja asiantuntijuus: Opetusharjoittelu 4 (10 op)</vt:lpstr>
      <vt:lpstr>Opintojakson kokonaisuus</vt:lpstr>
      <vt:lpstr> </vt:lpstr>
      <vt:lpstr>Lukupiirityöskentely</vt:lpstr>
      <vt:lpstr>Lukupiirikirjallisuus</vt:lpstr>
      <vt:lpstr>VOPA-työskentely</vt:lpstr>
      <vt:lpstr>Kielitietoisuus-tehtävä (10 h)</vt:lpstr>
      <vt:lpstr>Kielitietoisuustehtävän kirjallisuus/oppimateriaali: </vt:lpstr>
      <vt:lpstr>PROpe-työskentely</vt:lpstr>
      <vt:lpstr>  Opintojakson tavoitteita edistäviä työskentelytapoja </vt:lpstr>
      <vt:lpstr>PowerPoint Presentation</vt:lpstr>
      <vt:lpstr>OKL:n ohjausryhmän aikataulut </vt:lpstr>
      <vt:lpstr>VOPA pienryhmätapaamiset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OKLS3149 Osaaminen ja asiantuntijuus: Opetusharjoittelu 4 (10 op)</dc:title>
  <dc:creator>Mäensivu, Marja</dc:creator>
  <cp:lastModifiedBy>Stiina.Uotinen</cp:lastModifiedBy>
  <cp:revision>3</cp:revision>
  <dcterms:created xsi:type="dcterms:W3CDTF">2023-08-28T09:10:26Z</dcterms:created>
  <dcterms:modified xsi:type="dcterms:W3CDTF">2024-04-02T08:51:44Z</dcterms:modified>
</cp:coreProperties>
</file>