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57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Nimetön osa" id="{AA92D654-0585-49C9-A77A-3EEF561CE02A}">
          <p14:sldIdLst>
            <p14:sldId id="256"/>
            <p14:sldId id="258"/>
            <p14:sldId id="257"/>
            <p14:sldId id="259"/>
            <p14:sldId id="260"/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6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251B72-27CE-40BA-9C7A-A17EE35F0844}" type="datetimeFigureOut">
              <a:rPr lang="fi-FI" smtClean="0"/>
              <a:t>27.9.2022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9EC046-1BB7-4E45-8F24-472DD13F566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10709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072442E8-6BA3-45E8-9059-B343C0AB8C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3433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28B0DB0-714D-4942-B3F0-071849A47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9A97A95-4225-4090-B1C5-25AF6365965A}" type="datetime1">
              <a:rPr lang="fi-FI" smtClean="0"/>
              <a:t>27.9.2022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DC707A0-A39C-4F26-82CD-CD00F91F6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i-FI"/>
              <a:t>5. Media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496EA5F-C6A1-4ECC-B2D1-BC45C4EB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AD52959-2333-471C-8BD5-D73F1AEEC588}" type="slidenum">
              <a:rPr lang="fi-FI" smtClean="0"/>
              <a:pPr>
                <a:defRPr/>
              </a:pPr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15066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437A0B08-29E1-45BC-87E2-CB1FEED62F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403"/>
            <a:ext cx="12192717" cy="6857596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8200" y="983457"/>
            <a:ext cx="10515600" cy="728966"/>
          </a:xfrm>
          <a:prstGeom prst="rect">
            <a:avLst/>
          </a:prstGeom>
        </p:spPr>
        <p:txBody>
          <a:bodyPr/>
          <a:lstStyle>
            <a:lvl1pPr>
              <a:defRPr sz="4200">
                <a:latin typeface="+mn-lt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C9200AB-15F9-4B69-8522-367850418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DC8EC1-C286-4645-B077-ED717DE43A2B}" type="datetime1">
              <a:rPr lang="fi-FI" smtClean="0"/>
              <a:t>27.9.2022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EC3A185-7F0B-4ACE-BBEE-4A6138819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5. Media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EDCC385-2570-4919-BCB0-4066596E2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01FB1B-E8C8-4B5E-B1C1-0BFDAE84AB66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9" name="Sisällön paikkamerkki 2">
            <a:extLst>
              <a:ext uri="{FF2B5EF4-FFF2-40B4-BE49-F238E27FC236}">
                <a16:creationId xmlns:a16="http://schemas.microsoft.com/office/drawing/2014/main" id="{FD8D1887-AE06-A48F-9985-3F766D36932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2068497"/>
            <a:ext cx="10515600" cy="4108466"/>
          </a:xfrm>
          <a:prstGeom prst="rect">
            <a:avLst/>
          </a:prstGeom>
        </p:spPr>
        <p:txBody>
          <a:bodyPr/>
          <a:lstStyle/>
          <a:p>
            <a:r>
              <a:rPr lang="fi-FI" altLang="fi-FI" sz="2600" dirty="0"/>
              <a:t>Tähän tekstiä </a:t>
            </a:r>
            <a:r>
              <a:rPr lang="fi-FI" altLang="fi-FI" sz="2600" dirty="0" err="1"/>
              <a:t>Calibri</a:t>
            </a:r>
            <a:r>
              <a:rPr lang="fi-FI" altLang="fi-FI" sz="2600" dirty="0"/>
              <a:t>-fontilla ja koolla 26.</a:t>
            </a:r>
          </a:p>
          <a:p>
            <a:r>
              <a:rPr lang="fi-FI" altLang="fi-FI" sz="2600" dirty="0"/>
              <a:t>Fontin väri on musta.</a:t>
            </a:r>
          </a:p>
          <a:p>
            <a:r>
              <a:rPr lang="fi-FI" altLang="fi-FI" sz="2600" dirty="0"/>
              <a:t>Mielellään kirjoitetaan lyhyillä, kokonaisilla lauseilla.</a:t>
            </a:r>
          </a:p>
          <a:p>
            <a:r>
              <a:rPr lang="fi-FI" altLang="fi-FI" sz="2600" dirty="0"/>
              <a:t>Ensin käytetään palluroita</a:t>
            </a:r>
          </a:p>
          <a:p>
            <a:pPr lvl="1">
              <a:buFont typeface="Calibri" panose="020F0502020204030204" pitchFamily="34" charset="0"/>
              <a:buChar char="̶"/>
            </a:pPr>
            <a:r>
              <a:rPr lang="fi-FI" altLang="fi-FI" sz="2600" dirty="0"/>
              <a:t>mutta sisennetyt kohdat merkitään ranskalaisin viivoin.</a:t>
            </a:r>
          </a:p>
        </p:txBody>
      </p:sp>
    </p:spTree>
    <p:extLst>
      <p:ext uri="{BB962C8B-B14F-4D97-AF65-F5344CB8AC3E}">
        <p14:creationId xmlns:p14="http://schemas.microsoft.com/office/powerpoint/2010/main" val="860788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99321570-79E3-4D8C-B2F3-9FE7F4A2AE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403"/>
            <a:ext cx="12192717" cy="6857596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8200" y="983457"/>
            <a:ext cx="10515600" cy="704028"/>
          </a:xfrm>
          <a:prstGeom prst="rect">
            <a:avLst/>
          </a:prstGeo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2309019"/>
            <a:ext cx="5181600" cy="38679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2309017"/>
            <a:ext cx="5181600" cy="38679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11F5300B-6543-4872-921F-3E94D0721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21B8ED-AC49-4E12-8CE8-DF5E59032803}" type="datetime1">
              <a:rPr lang="fi-FI" smtClean="0"/>
              <a:t>27.9.2022</a:t>
            </a:fld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A3DB2936-B3DE-4AE1-A618-D0B2F9315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5. Media</a:t>
            </a:r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6CADAEFC-99F6-4E28-A64B-2B24D1310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BDFBB9-9B24-4BF5-828E-D0A91B1327CD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78513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995CB3BB-746D-4B26-8BA3-66F39CF1DFD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403"/>
            <a:ext cx="12192717" cy="6857596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8200" y="983456"/>
            <a:ext cx="10515600" cy="828719"/>
          </a:xfrm>
          <a:prstGeom prst="rect">
            <a:avLst/>
          </a:prstGeo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3">
            <a:extLst>
              <a:ext uri="{FF2B5EF4-FFF2-40B4-BE49-F238E27FC236}">
                <a16:creationId xmlns:a16="http://schemas.microsoft.com/office/drawing/2014/main" id="{7C2F5586-E500-47F6-A295-1BB262FCC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BB19B2-3390-48F4-9E2B-959BB7989FA6}" type="datetime1">
              <a:rPr lang="fi-FI" smtClean="0"/>
              <a:t>27.9.2022</a:t>
            </a:fld>
            <a:endParaRPr lang="fi-FI"/>
          </a:p>
        </p:txBody>
      </p: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DA567EE0-BDCC-458E-B0DA-591E1FF95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5. Media</a:t>
            </a:r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3C1BFC34-80DF-4991-B6FB-579AED686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18B9D-E9A1-420E-A508-E539CFAF8592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3954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C588B6D0-C848-4998-88EC-8BEFF0D263F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403"/>
            <a:ext cx="12192717" cy="6857596"/>
          </a:xfrm>
          <a:prstGeom prst="rect">
            <a:avLst/>
          </a:prstGeom>
        </p:spPr>
      </p:pic>
      <p:sp>
        <p:nvSpPr>
          <p:cNvPr id="2" name="Päivämäärän paikkamerkki 3">
            <a:extLst>
              <a:ext uri="{FF2B5EF4-FFF2-40B4-BE49-F238E27FC236}">
                <a16:creationId xmlns:a16="http://schemas.microsoft.com/office/drawing/2014/main" id="{F4B3C23E-6667-4184-8840-3675D28FF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3DFE75-8957-4552-9065-F2D6C7286834}" type="datetime1">
              <a:rPr lang="fi-FI" smtClean="0"/>
              <a:t>27.9.2022</a:t>
            </a:fld>
            <a:endParaRPr lang="fi-FI"/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488046CA-5570-4D5E-BBA4-674FDD243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5. Media</a:t>
            </a:r>
          </a:p>
        </p:txBody>
      </p:sp>
      <p:sp>
        <p:nvSpPr>
          <p:cNvPr id="4" name="Dian numeron paikkamerkki 5">
            <a:extLst>
              <a:ext uri="{FF2B5EF4-FFF2-40B4-BE49-F238E27FC236}">
                <a16:creationId xmlns:a16="http://schemas.microsoft.com/office/drawing/2014/main" id="{96D59866-23FD-41E2-B8EC-9B511ED9F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A44CC-96F3-4320-801D-EB5DB229DA6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40247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99FC29AA-89AC-434C-B67F-C2EC5D21F3C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403"/>
            <a:ext cx="12192717" cy="6857596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31D57F6-CAAD-41DC-BC20-4CD2ABA676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75FC302-7C38-4590-B710-F2A0F23D66EC}" type="datetime1">
              <a:rPr lang="fi-FI" smtClean="0"/>
              <a:t>27.9.2022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4FD9B32-E1DD-402A-9940-16925565B3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i-FI"/>
              <a:t>5. Media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D74DED2-AF73-4178-B310-59C4B70BB2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C5D05AB-3EA4-4E98-908F-7F30D17DE006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A3DE936-7E46-CB29-301C-C180E6AA98C4}"/>
              </a:ext>
            </a:extLst>
          </p:cNvPr>
          <p:cNvSpPr txBox="1">
            <a:spLocks/>
          </p:cNvSpPr>
          <p:nvPr userDrawn="1"/>
        </p:nvSpPr>
        <p:spPr>
          <a:xfrm>
            <a:off x="838200" y="996950"/>
            <a:ext cx="8828088" cy="733425"/>
          </a:xfrm>
          <a:prstGeom prst="rect">
            <a:avLst/>
          </a:prstGeom>
        </p:spPr>
        <p:txBody>
          <a:bodyPr rtlCol="0">
            <a:noAutofit/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fi-FI"/>
              <a:t>Dian otsikko, pistekoko 42</a:t>
            </a:r>
            <a:endParaRPr lang="fi-FI" dirty="0"/>
          </a:p>
        </p:txBody>
      </p:sp>
      <p:sp>
        <p:nvSpPr>
          <p:cNvPr id="3" name="Otsikko 1">
            <a:extLst>
              <a:ext uri="{FF2B5EF4-FFF2-40B4-BE49-F238E27FC236}">
                <a16:creationId xmlns:a16="http://schemas.microsoft.com/office/drawing/2014/main" id="{18042A02-5E8A-4D1E-51A4-89FD933D8598}"/>
              </a:ext>
            </a:extLst>
          </p:cNvPr>
          <p:cNvSpPr txBox="1">
            <a:spLocks/>
          </p:cNvSpPr>
          <p:nvPr userDrawn="1"/>
        </p:nvSpPr>
        <p:spPr>
          <a:xfrm>
            <a:off x="838200" y="996950"/>
            <a:ext cx="8828088" cy="733425"/>
          </a:xfrm>
          <a:prstGeom prst="rect">
            <a:avLst/>
          </a:prstGeom>
        </p:spPr>
        <p:txBody>
          <a:bodyPr rtlCol="0">
            <a:noAutofit/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fi-FI" dirty="0"/>
              <a:t>Dian otsikko, pistekoko 42</a:t>
            </a:r>
          </a:p>
        </p:txBody>
      </p:sp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9C0611F3-19E6-67EE-D520-293A62C1160E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838200" y="2068497"/>
            <a:ext cx="10515600" cy="4108466"/>
          </a:xfrm>
          <a:prstGeom prst="rect">
            <a:avLst/>
          </a:prstGeom>
        </p:spPr>
        <p:txBody>
          <a:bodyPr/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Calibri" panose="020F0502020204030204" pitchFamily="34" charset="0"/>
              <a:buChar char="̶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Calibri" panose="020F0502020204030204" pitchFamily="34" charset="0"/>
              <a:buChar char="̶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Calibri" panose="020F0502020204030204" pitchFamily="34" charset="0"/>
              <a:buChar char="̶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Calibri" panose="020F0502020204030204" pitchFamily="34" charset="0"/>
              <a:buChar char="̶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fi-FI" altLang="fi-FI" dirty="0"/>
              <a:t>Tähän tekstiä </a:t>
            </a:r>
            <a:r>
              <a:rPr lang="fi-FI" altLang="fi-FI" dirty="0" err="1"/>
              <a:t>Calibri</a:t>
            </a:r>
            <a:r>
              <a:rPr lang="fi-FI" altLang="fi-FI" dirty="0"/>
              <a:t>-fontilla ja koolla 26.</a:t>
            </a:r>
          </a:p>
          <a:p>
            <a:pPr eaLnBrk="1" hangingPunct="1"/>
            <a:r>
              <a:rPr lang="fi-FI" altLang="fi-FI" dirty="0"/>
              <a:t>Fontin väri on musta.</a:t>
            </a:r>
          </a:p>
          <a:p>
            <a:pPr eaLnBrk="1" hangingPunct="1"/>
            <a:r>
              <a:rPr lang="fi-FI" altLang="fi-FI" dirty="0"/>
              <a:t>Mielellään kirjoitetaan lyhyillä, kokonaisilla lauseilla.</a:t>
            </a:r>
          </a:p>
          <a:p>
            <a:pPr eaLnBrk="1" hangingPunct="1"/>
            <a:r>
              <a:rPr lang="fi-FI" altLang="fi-FI" dirty="0"/>
              <a:t>Ensin käytetään palluroita</a:t>
            </a:r>
          </a:p>
          <a:p>
            <a:pPr lvl="1" eaLnBrk="1" hangingPunct="1"/>
            <a:r>
              <a:rPr lang="fi-FI" altLang="fi-FI" dirty="0"/>
              <a:t>mutta sisennetyt kohdat merkitään ranskalaisin viivoin.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</p:sldLayoutIdLst>
  <p:hf hd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200" kern="1200">
          <a:solidFill>
            <a:schemeClr val="tx1"/>
          </a:solidFill>
          <a:latin typeface="+mn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Calibri" panose="020F0502020204030204" pitchFamily="34" charset="0"/>
        <a:buChar char="̶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Calibri" panose="020F0502020204030204" pitchFamily="34" charset="0"/>
        <a:buChar char="̶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Calibri" panose="020F0502020204030204" pitchFamily="34" charset="0"/>
        <a:buChar char="̶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Calibri" panose="020F0502020204030204" pitchFamily="34" charset="0"/>
        <a:buChar char="̶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6D694EB-E207-48D4-A508-CBBE8382F9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i-FI" sz="4800" dirty="0">
                <a:latin typeface="+mn-lt"/>
              </a:rPr>
              <a:t>5. Media</a:t>
            </a:r>
          </a:p>
        </p:txBody>
      </p:sp>
      <p:sp>
        <p:nvSpPr>
          <p:cNvPr id="2051" name="Alaotsikko 2">
            <a:extLst>
              <a:ext uri="{FF2B5EF4-FFF2-40B4-BE49-F238E27FC236}">
                <a16:creationId xmlns:a16="http://schemas.microsoft.com/office/drawing/2014/main" id="{527B8528-272B-4F1B-9BC7-4390F3F102F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altLang="fi-FI" dirty="0"/>
              <a:t>Ydinsisällöt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9BE854C-F948-F3FD-6DE7-3F5F83473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Mitä on media?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B79B63F-B571-E443-84D1-91FE213DEFC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i-FI" dirty="0"/>
              <a:t>Sanasta </a:t>
            </a:r>
            <a:r>
              <a:rPr lang="fi-FI" i="1" dirty="0"/>
              <a:t>medium</a:t>
            </a:r>
            <a:r>
              <a:rPr lang="fi-FI" dirty="0"/>
              <a:t>: kommunikaation väline tai välittäjä.</a:t>
            </a:r>
          </a:p>
          <a:p>
            <a:endParaRPr lang="fi-FI" sz="800" dirty="0"/>
          </a:p>
          <a:p>
            <a:r>
              <a:rPr lang="fi-FI" dirty="0"/>
              <a:t>Suuri osa maailmaan liittyvästä tiedostamme tulee medioiden välityksellä.</a:t>
            </a:r>
          </a:p>
          <a:p>
            <a:endParaRPr lang="fi-FI" sz="800" dirty="0"/>
          </a:p>
          <a:p>
            <a:r>
              <a:rPr lang="fi-FI" dirty="0"/>
              <a:t>Tämäkin on media.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0AF3218-111C-7A88-7642-48DE88A5C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5. Media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D4C7112-6F45-9F77-C45F-B512EEBBE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BDFBB9-9B24-4BF5-828E-D0A91B1327CD}" type="slidenum">
              <a:rPr lang="fi-FI" smtClean="0"/>
              <a:pPr>
                <a:defRPr/>
              </a:pPr>
              <a:t>2</a:t>
            </a:fld>
            <a:endParaRPr lang="fi-FI"/>
          </a:p>
        </p:txBody>
      </p:sp>
      <p:pic>
        <p:nvPicPr>
          <p:cNvPr id="10" name="Kuva 9" descr="Kuva, joka sisältää kohteen teksti, kivi, tekstiili&#10;&#10;Kuvaus luotu automaattisesti">
            <a:extLst>
              <a:ext uri="{FF2B5EF4-FFF2-40B4-BE49-F238E27FC236}">
                <a16:creationId xmlns:a16="http://schemas.microsoft.com/office/drawing/2014/main" id="{822FC310-A299-66FF-C379-F134EFD6B2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791" y="1866872"/>
            <a:ext cx="5531904" cy="3867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289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5625FF0-2ADA-4718-9F13-0395B556D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6950"/>
            <a:ext cx="8828088" cy="733425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i-FI" sz="4200" dirty="0">
                <a:latin typeface="+mn-lt"/>
              </a:rPr>
              <a:t>Moderni yhteiskunta</a:t>
            </a:r>
          </a:p>
        </p:txBody>
      </p:sp>
      <p:sp>
        <p:nvSpPr>
          <p:cNvPr id="3075" name="Sisällön paikkamerkki 2">
            <a:extLst>
              <a:ext uri="{FF2B5EF4-FFF2-40B4-BE49-F238E27FC236}">
                <a16:creationId xmlns:a16="http://schemas.microsoft.com/office/drawing/2014/main" id="{4B2E3F6B-2452-43DB-9BA0-AF372E3BB025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838200" y="2068497"/>
            <a:ext cx="10515600" cy="4108466"/>
          </a:xfrm>
          <a:prstGeom prst="rect">
            <a:avLst/>
          </a:prstGeom>
        </p:spPr>
        <p:txBody>
          <a:bodyPr/>
          <a:lstStyle/>
          <a:p>
            <a:r>
              <a:rPr lang="fi-FI" altLang="fi-FI" sz="2600" dirty="0"/>
              <a:t>Modernit yhteiskunnat eivät toimisi ilman isoja, kaikille saatavilla olevia medioita. Toimiaksemme yhteiskunnassa tarvitsemme tietoa siitä, mitä yhteiskunnassa tapahtuu.</a:t>
            </a:r>
          </a:p>
          <a:p>
            <a:endParaRPr lang="fi-FI" altLang="fi-FI" sz="800" dirty="0"/>
          </a:p>
          <a:p>
            <a:r>
              <a:rPr lang="fi-FI" altLang="fi-FI" sz="2600" dirty="0"/>
              <a:t>Isot uutis- ja viihdemediat jakautuvat</a:t>
            </a:r>
          </a:p>
          <a:p>
            <a:pPr lvl="1"/>
            <a:r>
              <a:rPr lang="fi-FI" altLang="fi-FI" dirty="0"/>
              <a:t>julkisesti rahoitettaviin medioihin, kuten Yle</a:t>
            </a:r>
          </a:p>
          <a:p>
            <a:pPr lvl="1"/>
            <a:r>
              <a:rPr lang="fi-FI" altLang="fi-FI" dirty="0"/>
              <a:t>kaupallisiin medioihin, kuten MTV3 ja Helsingin Sanomat. </a:t>
            </a:r>
          </a:p>
          <a:p>
            <a:pPr lvl="1"/>
            <a:endParaRPr lang="fi-FI" altLang="fi-FI" sz="800" dirty="0"/>
          </a:p>
          <a:p>
            <a:r>
              <a:rPr lang="fi-FI" altLang="fi-FI" sz="2600" dirty="0"/>
              <a:t>Huom. Suurin osa isoista sosiaalisista medioista on kaupallisia.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AB370220-A88D-4199-931D-DA202CA85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5. Media</a:t>
            </a:r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D46FAD7-0606-4CA6-B680-0B12E11B6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3</a:t>
            </a:fld>
            <a:endParaRPr lang="fi-FI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5625FF0-2ADA-4718-9F13-0395B556D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6950"/>
            <a:ext cx="8828088" cy="733425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i-FI" sz="4200" dirty="0">
                <a:latin typeface="+mn-lt"/>
              </a:rPr>
              <a:t>Internet ja sosiaalinen media</a:t>
            </a:r>
          </a:p>
        </p:txBody>
      </p:sp>
      <p:sp>
        <p:nvSpPr>
          <p:cNvPr id="3075" name="Sisällön paikkamerkki 2">
            <a:extLst>
              <a:ext uri="{FF2B5EF4-FFF2-40B4-BE49-F238E27FC236}">
                <a16:creationId xmlns:a16="http://schemas.microsoft.com/office/drawing/2014/main" id="{4B2E3F6B-2452-43DB-9BA0-AF372E3BB025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838200" y="2068497"/>
            <a:ext cx="10515600" cy="4108466"/>
          </a:xfrm>
          <a:prstGeom prst="rect">
            <a:avLst/>
          </a:prstGeom>
        </p:spPr>
        <p:txBody>
          <a:bodyPr/>
          <a:lstStyle/>
          <a:p>
            <a:r>
              <a:rPr lang="fi-FI" altLang="fi-FI" dirty="0"/>
              <a:t>Internet on verkko, joka sisältää useita erilaisia medioita.</a:t>
            </a:r>
          </a:p>
          <a:p>
            <a:endParaRPr lang="fi-FI" altLang="fi-FI" sz="800" dirty="0"/>
          </a:p>
          <a:p>
            <a:r>
              <a:rPr lang="fi-FI" altLang="fi-FI" dirty="0"/>
              <a:t>Sosiaalinen media on internetissä oleva palvelu, jossa yhdistyvät käyttäjien välinen kommunikaatio ja oma sisällöntuotanto.</a:t>
            </a:r>
          </a:p>
          <a:p>
            <a:endParaRPr lang="fi-FI" altLang="fi-FI" sz="800" dirty="0"/>
          </a:p>
          <a:p>
            <a:r>
              <a:rPr lang="fi-FI" altLang="fi-FI" dirty="0"/>
              <a:t>Digitaalisten, internetissä toimivien medioiden algoritmit voivat seurata median käyttäjien käyttäytymistä medioissa ja sen perusteella näyttää käyttäjille sisältöä, jota he todennäköisesti haluavat nähdä.</a:t>
            </a:r>
          </a:p>
          <a:p>
            <a:pPr marL="0" indent="0">
              <a:buNone/>
            </a:pPr>
            <a:r>
              <a:rPr lang="fi-FI" altLang="fi-FI" dirty="0">
                <a:sym typeface="Wingdings" panose="05000000000000000000" pitchFamily="2" charset="2"/>
              </a:rPr>
              <a:t>	</a:t>
            </a:r>
            <a:r>
              <a:rPr lang="fi-FI" altLang="fi-FI" dirty="0"/>
              <a:t> kuplat</a:t>
            </a:r>
          </a:p>
          <a:p>
            <a:pPr marL="0" indent="0">
              <a:buNone/>
            </a:pPr>
            <a:r>
              <a:rPr lang="fi-FI" altLang="fi-FI" dirty="0">
                <a:sym typeface="Wingdings" panose="05000000000000000000" pitchFamily="2" charset="2"/>
              </a:rPr>
              <a:t>	 </a:t>
            </a:r>
            <a:r>
              <a:rPr lang="fi-FI" altLang="fi-FI" dirty="0"/>
              <a:t>kaikukammiot</a:t>
            </a:r>
          </a:p>
          <a:p>
            <a:endParaRPr lang="fi-FI" altLang="fi-FI" dirty="0"/>
          </a:p>
          <a:p>
            <a:endParaRPr lang="fi-FI" altLang="fi-FI" dirty="0"/>
          </a:p>
          <a:p>
            <a:endParaRPr lang="fi-FI" altLang="fi-FI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AB370220-A88D-4199-931D-DA202CA85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5. Media</a:t>
            </a:r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D46FAD7-0606-4CA6-B680-0B12E11B6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4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96825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5625FF0-2ADA-4718-9F13-0395B556D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6950"/>
            <a:ext cx="8828088" cy="733425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i-FI" sz="4200" dirty="0">
                <a:latin typeface="+mn-lt"/>
              </a:rPr>
              <a:t>Internet ja sosiaalinen media</a:t>
            </a:r>
          </a:p>
        </p:txBody>
      </p:sp>
      <p:sp>
        <p:nvSpPr>
          <p:cNvPr id="3075" name="Sisällön paikkamerkki 2">
            <a:extLst>
              <a:ext uri="{FF2B5EF4-FFF2-40B4-BE49-F238E27FC236}">
                <a16:creationId xmlns:a16="http://schemas.microsoft.com/office/drawing/2014/main" id="{4B2E3F6B-2452-43DB-9BA0-AF372E3BB025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838200" y="2068497"/>
            <a:ext cx="5537433" cy="4108466"/>
          </a:xfrm>
          <a:prstGeom prst="rect">
            <a:avLst/>
          </a:prstGeom>
        </p:spPr>
        <p:txBody>
          <a:bodyPr/>
          <a:lstStyle/>
          <a:p>
            <a:r>
              <a:rPr lang="fi-FI" altLang="fi-FI" dirty="0"/>
              <a:t>Huom. Näemme internetissä kuitenkin enemmän itsellemme vieraita asioita kuin internetin ulkopuolella muussa arjessa.</a:t>
            </a:r>
          </a:p>
          <a:p>
            <a:endParaRPr lang="fi-FI" altLang="fi-FI" dirty="0"/>
          </a:p>
          <a:p>
            <a:endParaRPr lang="fi-FI" altLang="fi-FI" dirty="0"/>
          </a:p>
          <a:p>
            <a:endParaRPr lang="fi-FI" altLang="fi-FI" dirty="0"/>
          </a:p>
          <a:p>
            <a:endParaRPr lang="fi-FI" altLang="fi-FI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AB370220-A88D-4199-931D-DA202CA85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5. Media</a:t>
            </a:r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D46FAD7-0606-4CA6-B680-0B12E11B6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5</a:t>
            </a:fld>
            <a:endParaRPr lang="fi-FI" dirty="0"/>
          </a:p>
        </p:txBody>
      </p:sp>
      <p:pic>
        <p:nvPicPr>
          <p:cNvPr id="6" name="Kuva 5" descr="Kuva, joka sisältää kohteen teksti, sisä, elektroniikka, tietokone&#10;&#10;Kuvaus luotu automaattisesti">
            <a:extLst>
              <a:ext uri="{FF2B5EF4-FFF2-40B4-BE49-F238E27FC236}">
                <a16:creationId xmlns:a16="http://schemas.microsoft.com/office/drawing/2014/main" id="{0DC360F5-36CA-8C0F-0054-7C66FDF1B1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633" y="2269879"/>
            <a:ext cx="5016615" cy="3346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289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5625FF0-2ADA-4718-9F13-0395B556D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6950"/>
            <a:ext cx="8828088" cy="733425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i-FI" sz="4200" dirty="0">
                <a:latin typeface="+mn-lt"/>
              </a:rPr>
              <a:t>Lähdekriittisyys</a:t>
            </a:r>
          </a:p>
        </p:txBody>
      </p:sp>
      <p:sp>
        <p:nvSpPr>
          <p:cNvPr id="3075" name="Sisällön paikkamerkki 2">
            <a:extLst>
              <a:ext uri="{FF2B5EF4-FFF2-40B4-BE49-F238E27FC236}">
                <a16:creationId xmlns:a16="http://schemas.microsoft.com/office/drawing/2014/main" id="{4B2E3F6B-2452-43DB-9BA0-AF372E3BB025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838200" y="2068497"/>
            <a:ext cx="10515600" cy="4108466"/>
          </a:xfrm>
          <a:prstGeom prst="rect">
            <a:avLst/>
          </a:prstGeom>
        </p:spPr>
        <p:txBody>
          <a:bodyPr/>
          <a:lstStyle/>
          <a:p>
            <a:r>
              <a:rPr lang="fi-FI" altLang="fi-FI" dirty="0"/>
              <a:t>Lähdekriittisyys: ymmärrys erilaisten sisältöjen luotettavuudesta.</a:t>
            </a:r>
          </a:p>
          <a:p>
            <a:endParaRPr lang="fi-FI" altLang="fi-FI" sz="800" dirty="0"/>
          </a:p>
          <a:p>
            <a:r>
              <a:rPr lang="fi-FI" altLang="fi-FI" dirty="0"/>
              <a:t>Laadukkailla uutismedioilla on eettiset periaatteet, joita ne noudattavat.</a:t>
            </a:r>
          </a:p>
          <a:p>
            <a:endParaRPr lang="fi-FI" altLang="fi-FI" sz="800" dirty="0"/>
          </a:p>
          <a:p>
            <a:r>
              <a:rPr lang="fi-FI" altLang="fi-FI" dirty="0"/>
              <a:t>Suomessa Julkisen sanan neuvosto on laatinut journalistin ohjeet, joiden perusteella voi tehdä hyvää ja luotettavaa uutissisältöä.</a:t>
            </a:r>
          </a:p>
          <a:p>
            <a:endParaRPr lang="fi-FI" altLang="fi-FI" sz="800" dirty="0"/>
          </a:p>
          <a:p>
            <a:r>
              <a:rPr lang="fi-FI" altLang="fi-FI" dirty="0"/>
              <a:t>Tunnista valeuutiset: </a:t>
            </a:r>
          </a:p>
          <a:p>
            <a:pPr lvl="1"/>
            <a:r>
              <a:rPr lang="fi-FI" altLang="fi-FI" dirty="0"/>
              <a:t>tunteellinen sisältö</a:t>
            </a:r>
          </a:p>
          <a:p>
            <a:pPr lvl="1"/>
            <a:r>
              <a:rPr lang="fi-FI" altLang="fi-FI" dirty="0"/>
              <a:t>vihjailevaa</a:t>
            </a:r>
          </a:p>
          <a:p>
            <a:pPr lvl="1"/>
            <a:r>
              <a:rPr lang="fi-FI" altLang="fi-FI" dirty="0"/>
              <a:t>väittää löytäneensä jymyuutisen, josta muut mediat eivät puhu.</a:t>
            </a:r>
          </a:p>
          <a:p>
            <a:endParaRPr lang="fi-FI" altLang="fi-FI" dirty="0"/>
          </a:p>
          <a:p>
            <a:endParaRPr lang="fi-FI" altLang="fi-FI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AB370220-A88D-4199-931D-DA202CA85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5. Media</a:t>
            </a:r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D46FAD7-0606-4CA6-B680-0B12E11B6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6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183378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tka1_PP-pohja_MALLI" id="{8F1E3A65-519D-4D56-9B2D-8A96BBE82079}" vid="{3F5A9EBC-5A67-43E3-97DC-807358C85FF2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0779864A8E53F6459A7BFA8B82C39053" ma:contentTypeVersion="11" ma:contentTypeDescription="Luo uusi asiakirja." ma:contentTypeScope="" ma:versionID="ae284c7e5eef1f2e29b82cd30f72fc24">
  <xsd:schema xmlns:xsd="http://www.w3.org/2001/XMLSchema" xmlns:xs="http://www.w3.org/2001/XMLSchema" xmlns:p="http://schemas.microsoft.com/office/2006/metadata/properties" xmlns:ns2="f4750cce-e850-4c6e-b990-1a1612c71b49" xmlns:ns3="f0974581-4bbf-443e-902f-14073e9fb4f6" targetNamespace="http://schemas.microsoft.com/office/2006/metadata/properties" ma:root="true" ma:fieldsID="a755875a2f3ca324a7c49bc594a1c5db" ns2:_="" ns3:_="">
    <xsd:import namespace="f4750cce-e850-4c6e-b990-1a1612c71b49"/>
    <xsd:import namespace="f0974581-4bbf-443e-902f-14073e9fb4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750cce-e850-4c6e-b990-1a1612c71b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Kuvien tunnisteet" ma:readOnly="false" ma:fieldId="{5cf76f15-5ced-4ddc-b409-7134ff3c332f}" ma:taxonomyMulti="true" ma:sspId="4d49524a-21d1-44ef-b988-918b9b4337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974581-4bbf-443e-902f-14073e9fb4f6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38741ba6-63af-4df1-8658-072236ec27dc}" ma:internalName="TaxCatchAll" ma:showField="CatchAllData" ma:web="84800065-3590-4970-a684-5ccec33c54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974581-4bbf-443e-902f-14073e9fb4f6" xsi:nil="true"/>
    <lcf76f155ced4ddcb4097134ff3c332f xmlns="f4750cce-e850-4c6e-b990-1a1612c71b4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DC8547E-3622-4D96-A983-F1076937186E}"/>
</file>

<file path=customXml/itemProps2.xml><?xml version="1.0" encoding="utf-8"?>
<ds:datastoreItem xmlns:ds="http://schemas.openxmlformats.org/officeDocument/2006/customXml" ds:itemID="{DA4DAFB7-AD4F-424F-9993-6F8F418EEBAF}"/>
</file>

<file path=customXml/itemProps3.xml><?xml version="1.0" encoding="utf-8"?>
<ds:datastoreItem xmlns:ds="http://schemas.openxmlformats.org/officeDocument/2006/customXml" ds:itemID="{F8D80021-64D9-4782-B54B-A5170B368575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</TotalTime>
  <Words>235</Words>
  <Application>Microsoft Office PowerPoint</Application>
  <PresentationFormat>Laajakuva</PresentationFormat>
  <Paragraphs>50</Paragraphs>
  <Slides>6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Office-teema</vt:lpstr>
      <vt:lpstr>5. Media</vt:lpstr>
      <vt:lpstr>Mitä on media?</vt:lpstr>
      <vt:lpstr>Moderni yhteiskunta</vt:lpstr>
      <vt:lpstr>Internet ja sosiaalinen media</vt:lpstr>
      <vt:lpstr>Internet ja sosiaalinen media</vt:lpstr>
      <vt:lpstr>Lähdekriittisyys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5. Media</dc:title>
  <cp:lastModifiedBy>Riikka Kujanen</cp:lastModifiedBy>
  <cp:revision>1</cp:revision>
  <dcterms:created xsi:type="dcterms:W3CDTF">2021-06-01T16:07:13Z</dcterms:created>
  <dcterms:modified xsi:type="dcterms:W3CDTF">2022-09-27T10:35:14Z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0x0101000779864A8E53F6459A7BFA8B82C39053</vt:lpwstr>
  </property>
</Properties>
</file>