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5"/>
    <p:restoredTop sz="93510"/>
  </p:normalViewPr>
  <p:slideViewPr>
    <p:cSldViewPr snapToGrid="0" snapToObjects="1">
      <p:cViewPr varScale="1">
        <p:scale>
          <a:sx n="54" d="100"/>
          <a:sy n="54" d="100"/>
        </p:scale>
        <p:origin x="2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8E748-4ACA-1B40-8BB4-FBCD1A47E529}" type="datetimeFigureOut">
              <a:rPr lang="fi-FI" smtClean="0"/>
              <a:t>15.3.2017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F9201-7511-8C4B-AB5E-B21B933943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30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9201-7511-8C4B-AB5E-B21B933943E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5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72C8-F698-A44B-968F-89B8B0936AAA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03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AC99-4370-CF4E-8630-DBF639DECE06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667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06D9-E2C1-EB4B-B531-7A09B8B96F53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296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1F0-01C2-6347-8774-FA9DC7F9F72F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01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2F00-353D-1145-92DA-87FF0F07DD11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11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D69A-D63B-234F-8A54-5B8467E790D4}" type="datetime1">
              <a:rPr lang="fi-FI" smtClean="0"/>
              <a:t>15.3.2017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97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05BF-7ECB-1947-8AC6-525BDD3E2F41}" type="datetime1">
              <a:rPr lang="fi-FI" smtClean="0"/>
              <a:t>15.3.2017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09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F902-0AA4-744B-A11D-493199EADCB6}" type="datetime1">
              <a:rPr lang="fi-FI" smtClean="0"/>
              <a:t>15.3.2017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36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0180-7B7A-AC4E-90EF-5B62FC4C26C1}" type="datetime1">
              <a:rPr lang="fi-FI" smtClean="0"/>
              <a:t>15.3.2017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86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4E51-3172-2240-AAE1-5A801B0962DF}" type="datetime1">
              <a:rPr lang="fi-FI" smtClean="0"/>
              <a:t>15.3.2017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31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3572-4D19-F740-9722-24FADC1DD85B}" type="datetime1">
              <a:rPr lang="fi-FI" smtClean="0"/>
              <a:t>15.3.2017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0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DF27-C169-7340-94AC-D4875A4C8A29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CCA7D-2E79-EB4C-9CAD-48FA95B5CE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502348" cy="2387600"/>
          </a:xfrm>
        </p:spPr>
        <p:txBody>
          <a:bodyPr/>
          <a:lstStyle/>
          <a:p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                        Välimerkit</a:t>
            </a:r>
            <a:endParaRPr lang="fi-FI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502348" cy="1655762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                                   </a:t>
            </a:r>
            <a:r>
              <a:rPr lang="fi-FI" sz="3600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Punctuation</a:t>
            </a:r>
            <a:endParaRPr lang="fi-FI" sz="36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F7E0-2695-B449-8478-0240F9F0BB68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1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0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20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Kuusi kohtaa pilkun käytöstä</a:t>
            </a:r>
            <a:endParaRPr lang="fi-FI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Unohda kaikki mitä olet oppinut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pilkun käytöstä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ä</a:t>
            </a:r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idinkielen tunnilla</a:t>
            </a:r>
            <a:endParaRPr lang="fi-FI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A52C-AFDF-E143-8E9C-D8A3902CF08F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2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92572"/>
            <a:ext cx="3588293" cy="47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14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2 Jollet ole varma älä pilkuta!</a:t>
            </a:r>
            <a:endParaRPr lang="fi-FI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Englannin kielessä käytetään ns. </a:t>
            </a:r>
            <a:r>
              <a:rPr lang="fi-FI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jatuspilkkua,</a:t>
            </a:r>
          </a:p>
          <a:p>
            <a:pPr marL="0" indent="0">
              <a:buNone/>
            </a:pPr>
            <a:r>
              <a:rPr lang="fi-FI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oka osoittaa, että puheessa olisi pieni tauko.</a:t>
            </a:r>
          </a:p>
          <a:p>
            <a:endParaRPr lang="fi-FI" dirty="0" smtClean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Ehdottomia sääntöjä ei ole</a:t>
            </a:r>
          </a:p>
          <a:p>
            <a:endParaRPr lang="fi-FI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When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doubt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leave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it out!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1B6-F6CC-D147-BD98-7EFA550165B6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3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79" y="2804354"/>
            <a:ext cx="4897521" cy="355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89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3 Päälauseen jäljessä oleva sivulause</a:t>
            </a:r>
            <a:endParaRPr lang="fi-FI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EI eroteta pilkulla</a:t>
            </a:r>
          </a:p>
          <a:p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- lause</a:t>
            </a:r>
          </a:p>
          <a:p>
            <a:pPr lvl="1"/>
            <a:r>
              <a:rPr lang="fi-FI" sz="28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 </a:t>
            </a:r>
            <a:r>
              <a:rPr lang="fi-FI" sz="2800" b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heard</a:t>
            </a:r>
            <a:r>
              <a:rPr lang="fi-FI" sz="28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fi-FI" sz="28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fi-FI" sz="28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had</a:t>
            </a:r>
            <a:r>
              <a:rPr lang="fi-FI" sz="28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a party </a:t>
            </a:r>
            <a:r>
              <a:rPr lang="fi-FI" sz="2800" b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yesterday</a:t>
            </a:r>
            <a:r>
              <a:rPr lang="fi-FI" sz="28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Epäsuora kysymys</a:t>
            </a:r>
          </a:p>
          <a:p>
            <a:pPr lvl="1"/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wonder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time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it is.</a:t>
            </a:r>
          </a:p>
          <a:p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If  - lause</a:t>
            </a:r>
          </a:p>
          <a:p>
            <a:pPr lvl="1"/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Do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know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if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Peter is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coming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too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Kiinteä relatiivilause</a:t>
            </a:r>
          </a:p>
          <a:p>
            <a:pPr lvl="1"/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Jim is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only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man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I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ever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love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fi-FI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79B7-6679-1F49-8E59-E7C7596EB7EC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884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4 Sivulause ennen päälausetta</a:t>
            </a:r>
            <a:endParaRPr lang="fi-FI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Erotetaan pilkulla</a:t>
            </a:r>
          </a:p>
          <a:p>
            <a:endParaRPr lang="fi-FI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If </a:t>
            </a:r>
            <a:r>
              <a:rPr lang="fi-FI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fi-FI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go </a:t>
            </a:r>
            <a:r>
              <a:rPr lang="fi-FI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fi-FI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I’ll</a:t>
            </a:r>
            <a:r>
              <a:rPr lang="fi-FI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come</a:t>
            </a:r>
            <a:r>
              <a:rPr lang="fi-FI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fi-FI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fi-FI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0812-0AA8-6A49-8A84-183DCFD3B063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5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12" y="2769059"/>
            <a:ext cx="5269888" cy="39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8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5 Irrallinen lisäys erotetaan pilkulla</a:t>
            </a:r>
            <a:endParaRPr lang="fi-FI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Irrallinen relatiivilause</a:t>
            </a:r>
          </a:p>
          <a:p>
            <a:pPr lvl="1"/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My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neighbour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whose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name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I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always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forget</a:t>
            </a:r>
            <a:r>
              <a:rPr lang="fi-FI" sz="2800" b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endParaRPr lang="fi-FI" sz="2800" b="1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r>
              <a:rPr lang="fi-FI" sz="2800" b="1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went</a:t>
            </a:r>
            <a:r>
              <a:rPr lang="fi-FI" sz="28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to Florida.</a:t>
            </a:r>
          </a:p>
          <a:p>
            <a:r>
              <a:rPr lang="fi-FI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Lauseenvastike</a:t>
            </a:r>
          </a:p>
          <a:p>
            <a:pPr lvl="1"/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arriving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, he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found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his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luggage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had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gone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missing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so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holiday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Lauseadverbiaali, esim. </a:t>
            </a:r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Besides</a:t>
            </a:r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example</a:t>
            </a:r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however</a:t>
            </a:r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fact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indeed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nevertheless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, of </a:t>
            </a:r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course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, on </a:t>
            </a:r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b="1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hand</a:t>
            </a:r>
            <a:r>
              <a:rPr lang="fi-FI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therefore</a:t>
            </a:r>
            <a:endParaRPr lang="fi-FI" dirty="0" smtClean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hotel,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however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nice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901A-9170-3246-A0F4-158BDBD336C6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45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6 Pilkku erottaa</a:t>
            </a:r>
            <a:endParaRPr lang="fi-FI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829426"/>
          </a:xfrm>
        </p:spPr>
        <p:txBody>
          <a:bodyPr>
            <a:noAutofit/>
          </a:bodyPr>
          <a:lstStyle/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Rinnasteiset päälauseet ( </a:t>
            </a:r>
            <a:r>
              <a:rPr lang="fi-FI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but</a:t>
            </a:r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ja </a:t>
            </a:r>
            <a:r>
              <a:rPr lang="fi-FI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or</a:t>
            </a:r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Luettelon eri osat ( Amerikassa myös and-sanan edellä)</a:t>
            </a:r>
          </a:p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Kirjeen alku- ja lopputervehdykset (nykyään  usein pois)</a:t>
            </a:r>
          </a:p>
          <a:p>
            <a:pPr lvl="1"/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Dear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John,</a:t>
            </a:r>
          </a:p>
          <a:p>
            <a:pPr lvl="1"/>
            <a:endParaRPr lang="fi-FI" sz="2800" b="1" dirty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Yours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sincerely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lvl="1"/>
            <a:endParaRPr lang="fi-FI" sz="2800" b="1" dirty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Suora lainaus johtolauseesta, jolloin pilkku on yleisempi kuin kaksoispiste</a:t>
            </a:r>
          </a:p>
          <a:p>
            <a:pPr lvl="1"/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Mary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said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, ”I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lost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my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lamb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.” / </a:t>
            </a:r>
          </a:p>
          <a:p>
            <a:pPr lvl="1"/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lost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my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lamb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,” Mary </a:t>
            </a:r>
            <a:r>
              <a:rPr lang="fi-FI" sz="2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said</a:t>
            </a:r>
            <a:r>
              <a:rPr lang="fi-FI" sz="2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933C-1ADD-DD4F-B476-2EA418E8B87C}" type="datetime1">
              <a:rPr lang="fi-FI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15.3.2017</a:t>
            </a:fld>
            <a:endParaRPr lang="fi-FI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366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>
                <a:solidFill>
                  <a:srgbClr val="FFFF00"/>
                </a:solidFill>
              </a:rPr>
              <a:t>Thank</a:t>
            </a:r>
            <a:r>
              <a:rPr lang="fi-FI" b="1" dirty="0" smtClean="0">
                <a:solidFill>
                  <a:srgbClr val="FFFF00"/>
                </a:solidFill>
              </a:rPr>
              <a:t> </a:t>
            </a:r>
            <a:r>
              <a:rPr lang="fi-FI" b="1" dirty="0" err="1" smtClean="0">
                <a:solidFill>
                  <a:srgbClr val="FFFF00"/>
                </a:solidFill>
              </a:rPr>
              <a:t>you</a:t>
            </a:r>
            <a:r>
              <a:rPr lang="fi-FI" b="1" dirty="0" smtClean="0">
                <a:solidFill>
                  <a:srgbClr val="FFFF00"/>
                </a:solidFill>
              </a:rPr>
              <a:t>!</a:t>
            </a:r>
            <a:endParaRPr lang="fi-FI" b="1" dirty="0">
              <a:solidFill>
                <a:srgbClr val="FFFF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1F0-01C2-6347-8774-FA9DC7F9F72F}" type="datetime1">
              <a:rPr lang="fi-FI" smtClean="0"/>
              <a:t>15.3.2017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A7D-2E79-EB4C-9CAD-48FA95B5CEB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1900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318</Words>
  <Application>Microsoft Macintosh PowerPoint</Application>
  <PresentationFormat>Laajakuva</PresentationFormat>
  <Paragraphs>76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Office-teema</vt:lpstr>
      <vt:lpstr>                         Välimerkit</vt:lpstr>
      <vt:lpstr>Kuusi kohtaa pilkun käytöstä</vt:lpstr>
      <vt:lpstr>2 Jollet ole varma älä pilkuta!</vt:lpstr>
      <vt:lpstr>3 Päälauseen jäljessä oleva sivulause</vt:lpstr>
      <vt:lpstr>4 Sivulause ennen päälausetta</vt:lpstr>
      <vt:lpstr>5 Irrallinen lisäys erotetaan pilkulla</vt:lpstr>
      <vt:lpstr>6 Pilkku erottaa</vt:lpstr>
      <vt:lpstr>Thank you!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Välimerkit</dc:title>
  <dc:creator>Ulla-Maija Hurri</dc:creator>
  <cp:lastModifiedBy>Ulla-Maija Hurri</cp:lastModifiedBy>
  <cp:revision>10</cp:revision>
  <dcterms:created xsi:type="dcterms:W3CDTF">2017-03-15T17:11:19Z</dcterms:created>
  <dcterms:modified xsi:type="dcterms:W3CDTF">2017-03-15T18:07:59Z</dcterms:modified>
</cp:coreProperties>
</file>