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58" r:id="rId4"/>
    <p:sldId id="267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jbebeoFI4MdMeQCSVb6X6oZvc3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Hongisto-Mäenpää" initials="" lastIdx="1" clrIdx="0"/>
  <p:cmAuthor id="1" name="Minna Sallanen" initials="MS" lastIdx="1" clrIdx="1">
    <p:extLst>
      <p:ext uri="{19B8F6BF-5375-455C-9EA6-DF929625EA0E}">
        <p15:presenceInfo xmlns:p15="http://schemas.microsoft.com/office/powerpoint/2012/main" userId="S::minna.sallanen@edita.fi::2a561c57-f134-40c3-9260-2bc817eef0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D16"/>
    <a:srgbClr val="828C3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4543" autoAdjust="0"/>
  </p:normalViewPr>
  <p:slideViewPr>
    <p:cSldViewPr snapToGrid="0">
      <p:cViewPr varScale="1">
        <p:scale>
          <a:sx n="72" d="100"/>
          <a:sy n="72" d="100"/>
        </p:scale>
        <p:origin x="177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_AcAyYmLu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Kalvon linkki artikkeliin: https://yle.fi/uutiset/3-10826032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Lisätietoja Leväluhdasta: 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solidFill>
                  <a:schemeClr val="tx1"/>
                </a:solidFill>
              </a:rPr>
              <a:t>DNA-testi yllätti </a:t>
            </a:r>
            <a:r>
              <a:rPr lang="fi-FI" sz="2400" dirty="0" err="1">
                <a:solidFill>
                  <a:schemeClr val="tx1"/>
                </a:solidFill>
              </a:rPr>
              <a:t>Ahervuon</a:t>
            </a:r>
            <a:r>
              <a:rPr lang="fi-FI" sz="2400" dirty="0">
                <a:solidFill>
                  <a:schemeClr val="tx1"/>
                </a:solidFill>
              </a:rPr>
              <a:t> perheen: Mystiseen lampeen 1600 vuotta sitten upotettu nainen on heille </a:t>
            </a:r>
            <a:r>
              <a:rPr lang="fi-FI" dirty="0">
                <a:solidFill>
                  <a:schemeClr val="tx1"/>
                </a:solidFill>
              </a:rPr>
              <a:t>sukua: https://yle.fi/aihe/artikkeli/2019/06/11/dna-testi-yllatti-ahervuon-perheen-mystiseen-lampeen-1600-vuotta-sitten</a:t>
            </a:r>
            <a:endParaRPr lang="fi-FI" sz="2400" dirty="0">
              <a:solidFill>
                <a:schemeClr val="tx1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fi-FI" sz="1100" dirty="0">
                <a:solidFill>
                  <a:schemeClr val="tx1"/>
                </a:solidFill>
              </a:rPr>
              <a:t>Saamelaisia eli 1 500 vuotta sitten Pohjanmaalla, uusi dna-tutkimus varmistaa – Mutta miksi naisvainajat haudattiin veteen?: </a:t>
            </a:r>
            <a:r>
              <a:rPr lang="fi-FI" sz="1100" u="sng" dirty="0">
                <a:solidFill>
                  <a:schemeClr val="hlink"/>
                </a:solidFill>
              </a:rPr>
              <a:t>https://www.hs.fi/tiede/art-2000006138698.html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fi-FI" sz="1100" dirty="0"/>
              <a:t>Video englanniksi: </a:t>
            </a:r>
            <a:r>
              <a:rPr lang="fi-FI" dirty="0">
                <a:hlinkClick r:id="rId3"/>
              </a:rPr>
              <a:t>https://www.youtube.com/watch?v=D_AcAyYmLuA</a:t>
            </a:r>
            <a:r>
              <a:rPr lang="fi-FI" dirty="0"/>
              <a:t> </a:t>
            </a:r>
            <a:r>
              <a:rPr lang="fi-FI" dirty="0">
                <a:solidFill>
                  <a:schemeClr val="tx1"/>
                </a:solidFill>
              </a:rPr>
              <a:t>(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Breakthrough in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the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discovery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 of DNA in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ancient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skulls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buried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 in </a:t>
            </a:r>
            <a:r>
              <a:rPr lang="fi-FI" sz="1100" dirty="0" err="1">
                <a:solidFill>
                  <a:schemeClr val="tx1"/>
                </a:solidFill>
                <a:highlight>
                  <a:srgbClr val="FFFFFF"/>
                </a:highlight>
              </a:rPr>
              <a:t>water</a:t>
            </a:r>
            <a:r>
              <a:rPr lang="fi-FI" sz="1100" dirty="0">
                <a:solidFill>
                  <a:schemeClr val="tx1"/>
                </a:solidFill>
                <a:highlight>
                  <a:srgbClr val="FFFFFF"/>
                </a:highlight>
              </a:rPr>
              <a:t>)</a:t>
            </a:r>
            <a:endParaRPr lang="fi-FI" sz="1100" b="0" i="0" u="sng" strike="noStrike" cap="none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97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b6659294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b6659294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Linkitys </a:t>
            </a:r>
            <a:r>
              <a:rPr lang="fi-FI" dirty="0" err="1"/>
              <a:t>YLE:n</a:t>
            </a:r>
            <a:r>
              <a:rPr lang="fi-FI" dirty="0"/>
              <a:t> testiin: https://yle.fi/uutiset/3-8420633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Kalvon linkki artikkeliin: https://yle.fi/uutiset/3-9657230</a:t>
            </a:r>
          </a:p>
        </p:txBody>
      </p:sp>
    </p:spTree>
    <p:extLst>
      <p:ext uri="{BB962C8B-B14F-4D97-AF65-F5344CB8AC3E}">
        <p14:creationId xmlns:p14="http://schemas.microsoft.com/office/powerpoint/2010/main" val="65491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 ja sisältö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utiset/3-1082603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le.fi/uutiset/3-842063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utiset/3-96572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uu, ulko, ruoho, talo&#10;&#10;Kuvaus luotu automaattisesti">
            <a:extLst>
              <a:ext uri="{FF2B5EF4-FFF2-40B4-BE49-F238E27FC236}">
                <a16:creationId xmlns:a16="http://schemas.microsoft.com/office/drawing/2014/main" id="{DF7DB3C0-9F38-4DC8-A819-AF34DAE22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26"/>
            <a:ext cx="9144000" cy="6096000"/>
          </a:xfrm>
          <a:prstGeom prst="rect">
            <a:avLst/>
          </a:prstGeom>
        </p:spPr>
      </p:pic>
      <p:sp>
        <p:nvSpPr>
          <p:cNvPr id="84" name="Google Shape;84;p1"/>
          <p:cNvSpPr txBox="1"/>
          <p:nvPr/>
        </p:nvSpPr>
        <p:spPr>
          <a:xfrm>
            <a:off x="-1" y="5406173"/>
            <a:ext cx="9144000" cy="1083527"/>
          </a:xfrm>
          <a:prstGeom prst="rect">
            <a:avLst/>
          </a:prstGeom>
          <a:gradFill>
            <a:gsLst>
              <a:gs pos="0">
                <a:srgbClr val="898E2A"/>
              </a:gs>
              <a:gs pos="36000">
                <a:srgbClr val="898E2A"/>
              </a:gs>
              <a:gs pos="100000">
                <a:srgbClr val="A8D08C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-2" y="5406173"/>
            <a:ext cx="914399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1430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fi-FI" sz="60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fi-FI" sz="60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fi-FI" sz="60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Rautakautinen Suomi</a:t>
            </a:r>
            <a:endParaRPr sz="60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0" y="6489700"/>
            <a:ext cx="9144000" cy="368300"/>
          </a:xfrm>
          <a:prstGeom prst="rect">
            <a:avLst/>
          </a:prstGeom>
          <a:solidFill>
            <a:srgbClr val="FFBA0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400"/>
            </a:pPr>
            <a:r>
              <a:rPr lang="fi-FI" sz="1800" b="1" u="none" strike="noStrike" cap="none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Sivut </a:t>
            </a:r>
            <a:r>
              <a:rPr lang="fi-FI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19-27</a:t>
            </a:r>
            <a:endParaRPr sz="1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86560F-E476-4925-9143-EC630968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55" y="18255"/>
            <a:ext cx="4844143" cy="1325563"/>
          </a:xfrm>
        </p:spPr>
        <p:txBody>
          <a:bodyPr/>
          <a:lstStyle/>
          <a:p>
            <a:r>
              <a:rPr lang="fi-FI" dirty="0"/>
              <a:t>Leväluhdan arvoitus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CCFBDB-8D6C-457F-8B6D-89FC63FDF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90500" lvl="0" indent="-457200">
              <a:buSzPts val="2400"/>
              <a:buFont typeface="Calibri" panose="020F0502020204030204" pitchFamily="34" charset="0"/>
              <a:buChar char="→"/>
            </a:pPr>
            <a:r>
              <a:rPr lang="fi-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Lukekaa artikkeli: </a:t>
            </a:r>
            <a:r>
              <a:rPr lang="fi-FI" u="sng" dirty="0">
                <a:solidFill>
                  <a:srgbClr val="828C3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Levänluhdan arvoitus raottuu hieman: Haudattujen DNA lähellä nykysaamelaisia</a:t>
            </a:r>
            <a:r>
              <a:rPr lang="fi-FI" u="sng" dirty="0">
                <a:solidFill>
                  <a:srgbClr val="828C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533400" lvl="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Millaisilla menetelmillä Leväluhdan vainajista on saatu uutta tietoa? </a:t>
            </a:r>
          </a:p>
          <a:p>
            <a:pPr marL="533400" lvl="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Mitä Leväluhdan hautalöydöt kertovat elämästä rautakauden Suomessa? 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6" name="Kuva 5" descr="Kuva, joka sisältää kohteen maa, ulko&#10;&#10;Kuvaus luotu automaattisesti">
            <a:extLst>
              <a:ext uri="{FF2B5EF4-FFF2-40B4-BE49-F238E27FC236}">
                <a16:creationId xmlns:a16="http://schemas.microsoft.com/office/drawing/2014/main" id="{5609F76A-8B5B-4C74-BEAA-897D368AB65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17921" y="2665528"/>
            <a:ext cx="5039409" cy="3359606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A0F45C0A-D88F-44DB-AD76-3E94D9631415}"/>
              </a:ext>
            </a:extLst>
          </p:cNvPr>
          <p:cNvSpPr/>
          <p:nvPr/>
        </p:nvSpPr>
        <p:spPr>
          <a:xfrm>
            <a:off x="-13855" y="1032084"/>
            <a:ext cx="9157855" cy="793541"/>
          </a:xfrm>
          <a:prstGeom prst="rect">
            <a:avLst/>
          </a:prstGeom>
          <a:solidFill>
            <a:srgbClr val="858A26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endParaRPr lang="fi-FI" sz="2800" dirty="0">
              <a:solidFill>
                <a:srgbClr val="FCBD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objekti, kolikko&#10;&#10;Kuvaus luotu automaattisesti">
            <a:extLst>
              <a:ext uri="{FF2B5EF4-FFF2-40B4-BE49-F238E27FC236}">
                <a16:creationId xmlns:a16="http://schemas.microsoft.com/office/drawing/2014/main" id="{405A5148-2688-4198-A6DD-1BD4EE88D17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8879" y="1031962"/>
            <a:ext cx="4876994" cy="3713018"/>
          </a:xfrm>
          <a:prstGeom prst="rect">
            <a:avLst/>
          </a:prstGeom>
        </p:spPr>
      </p:pic>
      <p:sp>
        <p:nvSpPr>
          <p:cNvPr id="100" name="Google Shape;100;g5b6659294a_0_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5361900" cy="1460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800" dirty="0">
                <a:latin typeface="Arial"/>
                <a:ea typeface="Arial"/>
                <a:cs typeface="Arial"/>
                <a:sym typeface="Arial"/>
              </a:rPr>
              <a:t>Eteläruotsalaisia ja tanskalaisia germaanisia lainasanoja </a:t>
            </a:r>
            <a:endParaRPr dirty="0"/>
          </a:p>
        </p:txBody>
      </p:sp>
      <p:sp>
        <p:nvSpPr>
          <p:cNvPr id="102" name="Google Shape;102;g5b6659294a_0_2"/>
          <p:cNvSpPr txBox="1">
            <a:spLocks noGrp="1"/>
          </p:cNvSpPr>
          <p:nvPr>
            <p:ph type="body" idx="2"/>
          </p:nvPr>
        </p:nvSpPr>
        <p:spPr>
          <a:xfrm>
            <a:off x="763388" y="1539512"/>
            <a:ext cx="4143000" cy="49438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kana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pelto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kuningas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miekka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aura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raha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kauppa.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508000" indent="-4572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800"/>
              <a:buFont typeface="Arial" panose="020B0604020202020204" pitchFamily="34" charset="0"/>
              <a:buChar char="→"/>
            </a:pPr>
            <a:r>
              <a:rPr lang="fi-FI" dirty="0">
                <a:latin typeface="Arial"/>
                <a:ea typeface="Arial"/>
                <a:cs typeface="Arial"/>
                <a:sym typeface="Arial"/>
              </a:rPr>
              <a:t>Pohtikaa, miten uudissanat kuvaavat yhteiskunnan muuttumista.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indent="-457200">
              <a:spcBef>
                <a:spcPts val="1600"/>
              </a:spcBef>
            </a:pPr>
            <a:endParaRPr dirty="0"/>
          </a:p>
        </p:txBody>
      </p:sp>
      <p:sp>
        <p:nvSpPr>
          <p:cNvPr id="103" name="Google Shape;103;g5b6659294a_0_2"/>
          <p:cNvSpPr/>
          <p:nvPr/>
        </p:nvSpPr>
        <p:spPr>
          <a:xfrm>
            <a:off x="5041126" y="4168583"/>
            <a:ext cx="3840300" cy="2486468"/>
          </a:xfrm>
          <a:prstGeom prst="roundRect">
            <a:avLst>
              <a:gd name="adj" fmla="val 16667"/>
            </a:avLst>
          </a:prstGeom>
          <a:solidFill>
            <a:srgbClr val="828C3F"/>
          </a:solidFill>
          <a:ln w="9525" cap="flat" cmpd="sng">
            <a:solidFill>
              <a:srgbClr val="FCBD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solidFill>
                  <a:srgbClr val="FCBD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Testatkaa, kuinka hyvin ymmärtäisitte noin 2000 vuotta sitten puhuttua Suomea </a:t>
            </a:r>
            <a:r>
              <a:rPr lang="fi-FI" sz="2800" u="sng" dirty="0" err="1">
                <a:solidFill>
                  <a:srgbClr val="FCBD1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YLE:n</a:t>
            </a:r>
            <a:r>
              <a:rPr lang="fi-FI" sz="2800" u="sng" dirty="0">
                <a:solidFill>
                  <a:srgbClr val="FCBD1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testin </a:t>
            </a:r>
            <a:r>
              <a:rPr lang="fi-FI" sz="2800" dirty="0">
                <a:solidFill>
                  <a:srgbClr val="FCBD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avulla.</a:t>
            </a:r>
            <a:endParaRPr sz="2800" dirty="0">
              <a:solidFill>
                <a:srgbClr val="FCBD1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86560F-E476-4925-9143-EC630968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55" y="18255"/>
            <a:ext cx="6088819" cy="1325563"/>
          </a:xfrm>
        </p:spPr>
        <p:txBody>
          <a:bodyPr/>
          <a:lstStyle/>
          <a:p>
            <a:r>
              <a:rPr lang="fi-FI" dirty="0"/>
              <a:t>Arkielämää rautakaudella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CCFBDB-8D6C-457F-8B6D-89FC63FDF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524" y="2194744"/>
            <a:ext cx="7600951" cy="4663256"/>
          </a:xfrm>
        </p:spPr>
        <p:txBody>
          <a:bodyPr>
            <a:normAutofit/>
          </a:bodyPr>
          <a:lstStyle/>
          <a:p>
            <a:pPr marL="53340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Lukekaa artikkeli: 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Viikinkiajan kylässä paiskittiin töitä ja herkuteltiin possunlihalla – Vapriikki vie aikamatkalle vuoteen 1017</a:t>
            </a:r>
            <a:endParaRPr lang="fi-FI" u="sng" dirty="0">
              <a:solidFill>
                <a:schemeClr val="hlink"/>
              </a:solidFill>
            </a:endParaRPr>
          </a:p>
          <a:p>
            <a:pPr marL="53340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/>
              <a:t>Millaista tietoa </a:t>
            </a:r>
            <a:r>
              <a:rPr lang="fi-FI" dirty="0" err="1"/>
              <a:t>Tursiannotkon</a:t>
            </a:r>
            <a:r>
              <a:rPr lang="fi-FI" dirty="0"/>
              <a:t> kaivauksilla on saatu rautakaudesta?</a:t>
            </a:r>
          </a:p>
          <a:p>
            <a:pPr marL="53340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/>
              <a:t>Millaista oli arkielämä artikkelin mukaan? </a:t>
            </a:r>
          </a:p>
          <a:p>
            <a:pPr marL="53340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/>
              <a:t>Millaisia yhteyksiä </a:t>
            </a:r>
            <a:r>
              <a:rPr lang="fi-FI" dirty="0" err="1"/>
              <a:t>tursiannotkolaisilla</a:t>
            </a:r>
            <a:r>
              <a:rPr lang="fi-FI" dirty="0"/>
              <a:t> oli muualle? </a:t>
            </a:r>
          </a:p>
          <a:p>
            <a:pPr marL="533400" indent="-457200">
              <a:buClr>
                <a:schemeClr val="tx1"/>
              </a:buClr>
              <a:buSzPts val="2400"/>
              <a:buFont typeface="Calibri" panose="020F0502020204030204" pitchFamily="34" charset="0"/>
              <a:buChar char="→"/>
            </a:pPr>
            <a:r>
              <a:rPr lang="fi-FI" dirty="0"/>
              <a:t>Miten kristinusko tulo vaikutti </a:t>
            </a:r>
            <a:r>
              <a:rPr lang="fi-FI" dirty="0" err="1"/>
              <a:t>Tursiannotkoon</a:t>
            </a:r>
            <a:r>
              <a:rPr lang="fi-FI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5363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257</Words>
  <Application>Microsoft Office PowerPoint</Application>
  <PresentationFormat>Näytössä katseltava diaesitys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Office-teema</vt:lpstr>
      <vt:lpstr>2. Rautakautinen Suomi</vt:lpstr>
      <vt:lpstr>Leväluhdan arvoitus</vt:lpstr>
      <vt:lpstr>Eteläruotsalaisia ja tanskalaisia germaanisia lainasanoja </vt:lpstr>
      <vt:lpstr>Arkielämää rautakaudella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Rautakautinen Suomi n. 500 eaa. - 1150 jaa.</dc:title>
  <dc:creator>Minna Sallanen</dc:creator>
  <cp:lastModifiedBy>Jorma Tattari</cp:lastModifiedBy>
  <cp:revision>23</cp:revision>
  <dcterms:created xsi:type="dcterms:W3CDTF">2019-05-29T10:24:56Z</dcterms:created>
  <dcterms:modified xsi:type="dcterms:W3CDTF">2020-04-13T17:18:56Z</dcterms:modified>
</cp:coreProperties>
</file>