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98" r:id="rId1"/>
  </p:sldMasterIdLst>
  <p:notesMasterIdLst>
    <p:notesMasterId r:id="rId51"/>
  </p:notesMasterIdLst>
  <p:sldIdLst>
    <p:sldId id="256" r:id="rId2"/>
    <p:sldId id="265" r:id="rId3"/>
    <p:sldId id="257" r:id="rId4"/>
    <p:sldId id="315" r:id="rId5"/>
    <p:sldId id="301" r:id="rId6"/>
    <p:sldId id="325" r:id="rId7"/>
    <p:sldId id="329" r:id="rId8"/>
    <p:sldId id="258" r:id="rId9"/>
    <p:sldId id="327" r:id="rId10"/>
    <p:sldId id="310" r:id="rId11"/>
    <p:sldId id="309" r:id="rId12"/>
    <p:sldId id="299" r:id="rId13"/>
    <p:sldId id="300" r:id="rId14"/>
    <p:sldId id="302" r:id="rId15"/>
    <p:sldId id="297" r:id="rId16"/>
    <p:sldId id="322" r:id="rId17"/>
    <p:sldId id="307" r:id="rId18"/>
    <p:sldId id="298" r:id="rId19"/>
    <p:sldId id="286" r:id="rId20"/>
    <p:sldId id="319" r:id="rId21"/>
    <p:sldId id="287" r:id="rId22"/>
    <p:sldId id="320" r:id="rId23"/>
    <p:sldId id="260" r:id="rId24"/>
    <p:sldId id="316" r:id="rId25"/>
    <p:sldId id="261" r:id="rId26"/>
    <p:sldId id="321" r:id="rId27"/>
    <p:sldId id="296" r:id="rId28"/>
    <p:sldId id="308" r:id="rId29"/>
    <p:sldId id="266" r:id="rId30"/>
    <p:sldId id="303" r:id="rId31"/>
    <p:sldId id="311" r:id="rId32"/>
    <p:sldId id="312" r:id="rId33"/>
    <p:sldId id="326" r:id="rId34"/>
    <p:sldId id="267" r:id="rId35"/>
    <p:sldId id="268" r:id="rId36"/>
    <p:sldId id="318" r:id="rId37"/>
    <p:sldId id="317" r:id="rId38"/>
    <p:sldId id="313" r:id="rId39"/>
    <p:sldId id="314" r:id="rId40"/>
    <p:sldId id="304" r:id="rId41"/>
    <p:sldId id="277" r:id="rId42"/>
    <p:sldId id="289" r:id="rId43"/>
    <p:sldId id="275" r:id="rId44"/>
    <p:sldId id="328" r:id="rId45"/>
    <p:sldId id="324" r:id="rId46"/>
    <p:sldId id="291" r:id="rId47"/>
    <p:sldId id="292" r:id="rId48"/>
    <p:sldId id="290" r:id="rId49"/>
    <p:sldId id="27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396"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11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en-GB"/>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Muokkaa tekstin perustyylejä napsauttamalla</a:t>
            </a:r>
          </a:p>
          <a:p>
            <a:pPr lvl="1"/>
            <a:r>
              <a:rPr lang="en-GB"/>
              <a:t>toinen taso</a:t>
            </a:r>
          </a:p>
          <a:p>
            <a:pPr lvl="2"/>
            <a:r>
              <a:rPr lang="en-GB"/>
              <a:t>kolmas taso</a:t>
            </a:r>
          </a:p>
          <a:p>
            <a:pPr lvl="3"/>
            <a:r>
              <a:rPr lang="en-GB"/>
              <a:t>neljäs taso</a:t>
            </a:r>
          </a:p>
          <a:p>
            <a:pPr lvl="4"/>
            <a:r>
              <a:rPr lang="en-GB"/>
              <a:t>viides taso</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BEBC33FD-A085-4398-B3CA-FD762961117C}" type="slidenum">
              <a:rPr lang="en-GB"/>
              <a:pPr/>
              <a:t>‹#›</a:t>
            </a:fld>
            <a:endParaRPr lang="en-GB"/>
          </a:p>
        </p:txBody>
      </p:sp>
    </p:spTree>
    <p:extLst>
      <p:ext uri="{BB962C8B-B14F-4D97-AF65-F5344CB8AC3E}">
        <p14:creationId xmlns:p14="http://schemas.microsoft.com/office/powerpoint/2010/main" val="8286670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DDB759-15B1-4909-BC5B-CC3E88C0942A}" type="slidenum">
              <a:rPr lang="en-GB"/>
              <a:pPr/>
              <a:t>1</a:t>
            </a:fld>
            <a:endParaRPr lang="en-GB"/>
          </a:p>
        </p:txBody>
      </p:sp>
      <p:sp>
        <p:nvSpPr>
          <p:cNvPr id="6146" name="Rectangle 2"/>
          <p:cNvSpPr>
            <a:spLocks noGrp="1" noRot="1" noChangeAspect="1" noChangeArrowheads="1" noTextEdit="1"/>
          </p:cNvSpPr>
          <p:nvPr>
            <p:ph type="sldImg"/>
          </p:nvPr>
        </p:nvSpPr>
        <p:spPr>
          <a:xfrm>
            <a:off x="381000" y="685800"/>
            <a:ext cx="6096000" cy="3429000"/>
          </a:xfrm>
          <a:ln/>
        </p:spPr>
      </p:sp>
      <p:sp>
        <p:nvSpPr>
          <p:cNvPr id="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3D499-30B8-4534-9FE3-E2F11D4B8FDF}" type="slidenum">
              <a:rPr lang="en-GB"/>
              <a:pPr/>
              <a:t>18</a:t>
            </a:fld>
            <a:endParaRPr lang="en-GB"/>
          </a:p>
        </p:txBody>
      </p:sp>
      <p:sp>
        <p:nvSpPr>
          <p:cNvPr id="141314" name="Rectangle 2"/>
          <p:cNvSpPr>
            <a:spLocks noGrp="1" noRot="1" noChangeAspect="1" noChangeArrowheads="1" noTextEdit="1"/>
          </p:cNvSpPr>
          <p:nvPr>
            <p:ph type="sldImg"/>
          </p:nvPr>
        </p:nvSpPr>
        <p:spPr>
          <a:xfrm>
            <a:off x="381000" y="685800"/>
            <a:ext cx="6096000" cy="3429000"/>
          </a:xfrm>
          <a:ln/>
        </p:spPr>
      </p:sp>
      <p:sp>
        <p:nvSpPr>
          <p:cNvPr id="141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D57D77-8979-48A0-AA47-57B96872B370}" type="slidenum">
              <a:rPr lang="en-GB"/>
              <a:pPr/>
              <a:t>19</a:t>
            </a:fld>
            <a:endParaRPr lang="en-GB"/>
          </a:p>
        </p:txBody>
      </p:sp>
      <p:sp>
        <p:nvSpPr>
          <p:cNvPr id="116738" name="Rectangle 2"/>
          <p:cNvSpPr>
            <a:spLocks noGrp="1" noRot="1" noChangeAspect="1" noChangeArrowheads="1" noTextEdit="1"/>
          </p:cNvSpPr>
          <p:nvPr>
            <p:ph type="sldImg"/>
          </p:nvPr>
        </p:nvSpPr>
        <p:spPr>
          <a:xfrm>
            <a:off x="381000" y="685800"/>
            <a:ext cx="6096000" cy="3429000"/>
          </a:xfrm>
          <a:ln/>
        </p:spPr>
      </p:sp>
      <p:sp>
        <p:nvSpPr>
          <p:cNvPr id="1167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D6F1E4-B781-4492-BDE0-18C6081FCB7A}" type="slidenum">
              <a:rPr lang="en-GB"/>
              <a:pPr/>
              <a:t>21</a:t>
            </a:fld>
            <a:endParaRPr lang="en-GB"/>
          </a:p>
        </p:txBody>
      </p:sp>
      <p:sp>
        <p:nvSpPr>
          <p:cNvPr id="118786" name="Rectangle 2"/>
          <p:cNvSpPr>
            <a:spLocks noGrp="1" noRot="1" noChangeAspect="1" noChangeArrowheads="1" noTextEdit="1"/>
          </p:cNvSpPr>
          <p:nvPr>
            <p:ph type="sldImg"/>
          </p:nvPr>
        </p:nvSpPr>
        <p:spPr>
          <a:xfrm>
            <a:off x="381000" y="685800"/>
            <a:ext cx="6096000" cy="3429000"/>
          </a:xfrm>
          <a:ln/>
        </p:spPr>
      </p:sp>
      <p:sp>
        <p:nvSpPr>
          <p:cNvPr id="118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96C86C-02B9-4483-8227-AE87BE47486B}" type="slidenum">
              <a:rPr lang="en-GB"/>
              <a:pPr/>
              <a:t>23</a:t>
            </a:fld>
            <a:endParaRPr lang="en-GB"/>
          </a:p>
        </p:txBody>
      </p:sp>
      <p:sp>
        <p:nvSpPr>
          <p:cNvPr id="62466" name="Rectangle 2"/>
          <p:cNvSpPr>
            <a:spLocks noGrp="1" noRot="1" noChangeAspect="1" noChangeArrowheads="1" noTextEdit="1"/>
          </p:cNvSpPr>
          <p:nvPr>
            <p:ph type="sldImg"/>
          </p:nvPr>
        </p:nvSpPr>
        <p:spPr>
          <a:xfrm>
            <a:off x="381000" y="685800"/>
            <a:ext cx="6096000" cy="3429000"/>
          </a:xfrm>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GB" dirty="0"/>
          </a:p>
        </p:txBody>
      </p:sp>
      <p:sp>
        <p:nvSpPr>
          <p:cNvPr id="4" name="Dian numeron paikkamerkki 3"/>
          <p:cNvSpPr>
            <a:spLocks noGrp="1"/>
          </p:cNvSpPr>
          <p:nvPr>
            <p:ph type="sldNum" sz="quarter" idx="5"/>
          </p:nvPr>
        </p:nvSpPr>
        <p:spPr/>
        <p:txBody>
          <a:bodyPr/>
          <a:lstStyle/>
          <a:p>
            <a:fld id="{BEBC33FD-A085-4398-B3CA-FD762961117C}" type="slidenum">
              <a:rPr lang="en-GB" smtClean="0"/>
              <a:pPr/>
              <a:t>24</a:t>
            </a:fld>
            <a:endParaRPr lang="en-GB"/>
          </a:p>
        </p:txBody>
      </p:sp>
    </p:spTree>
    <p:extLst>
      <p:ext uri="{BB962C8B-B14F-4D97-AF65-F5344CB8AC3E}">
        <p14:creationId xmlns:p14="http://schemas.microsoft.com/office/powerpoint/2010/main" val="3326456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702529-AACE-43C2-8A88-F9DD217C85CA}" type="slidenum">
              <a:rPr lang="en-GB"/>
              <a:pPr/>
              <a:t>25</a:t>
            </a:fld>
            <a:endParaRPr lang="en-GB"/>
          </a:p>
        </p:txBody>
      </p:sp>
      <p:sp>
        <p:nvSpPr>
          <p:cNvPr id="64514" name="Rectangle 2"/>
          <p:cNvSpPr>
            <a:spLocks noGrp="1" noRot="1" noChangeAspect="1" noChangeArrowheads="1" noTextEdit="1"/>
          </p:cNvSpPr>
          <p:nvPr>
            <p:ph type="sldImg"/>
          </p:nvPr>
        </p:nvSpPr>
        <p:spPr>
          <a:xfrm>
            <a:off x="381000" y="685800"/>
            <a:ext cx="6096000" cy="3429000"/>
          </a:xfrm>
          <a:ln/>
        </p:spPr>
      </p:sp>
      <p:sp>
        <p:nvSpPr>
          <p:cNvPr id="645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7D364F-F6AA-4B90-B2A6-568018126532}" type="slidenum">
              <a:rPr lang="en-GB"/>
              <a:pPr/>
              <a:t>27</a:t>
            </a:fld>
            <a:endParaRPr lang="en-GB"/>
          </a:p>
        </p:txBody>
      </p:sp>
      <p:sp>
        <p:nvSpPr>
          <p:cNvPr id="137218" name="Rectangle 2"/>
          <p:cNvSpPr>
            <a:spLocks noGrp="1" noRot="1" noChangeAspect="1" noChangeArrowheads="1" noTextEdit="1"/>
          </p:cNvSpPr>
          <p:nvPr>
            <p:ph type="sldImg"/>
          </p:nvPr>
        </p:nvSpPr>
        <p:spPr>
          <a:xfrm>
            <a:off x="381000" y="685800"/>
            <a:ext cx="6096000" cy="3429000"/>
          </a:xfrm>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AF5154-0EAE-4AB8-9B17-0D1DF28CFAB7}" type="slidenum">
              <a:rPr lang="en-GB"/>
              <a:pPr/>
              <a:t>29</a:t>
            </a:fld>
            <a:endParaRPr lang="en-GB"/>
          </a:p>
        </p:txBody>
      </p:sp>
      <p:sp>
        <p:nvSpPr>
          <p:cNvPr id="74754" name="Rectangle 2"/>
          <p:cNvSpPr>
            <a:spLocks noGrp="1" noRot="1" noChangeAspect="1" noChangeArrowheads="1" noTextEdit="1"/>
          </p:cNvSpPr>
          <p:nvPr>
            <p:ph type="sldImg"/>
          </p:nvPr>
        </p:nvSpPr>
        <p:spPr>
          <a:xfrm>
            <a:off x="381000" y="685800"/>
            <a:ext cx="6096000" cy="3429000"/>
          </a:xfrm>
          <a:ln/>
        </p:spPr>
      </p:sp>
      <p:sp>
        <p:nvSpPr>
          <p:cNvPr id="74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905AE7-27BF-4F4C-8D4D-C2EF2D4E1375}" type="slidenum">
              <a:rPr lang="en-GB"/>
              <a:pPr/>
              <a:t>30</a:t>
            </a:fld>
            <a:endParaRPr lang="en-GB"/>
          </a:p>
        </p:txBody>
      </p:sp>
      <p:sp>
        <p:nvSpPr>
          <p:cNvPr id="152578" name="Rectangle 2"/>
          <p:cNvSpPr>
            <a:spLocks noGrp="1" noRot="1" noChangeAspect="1" noChangeArrowheads="1" noTextEdit="1"/>
          </p:cNvSpPr>
          <p:nvPr>
            <p:ph type="sldImg"/>
          </p:nvPr>
        </p:nvSpPr>
        <p:spPr>
          <a:xfrm>
            <a:off x="381000" y="685800"/>
            <a:ext cx="6096000" cy="3429000"/>
          </a:xfrm>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D0607-0B61-41CF-818D-A02360A42D16}" type="slidenum">
              <a:rPr lang="en-GB"/>
              <a:pPr/>
              <a:t>34</a:t>
            </a:fld>
            <a:endParaRPr lang="en-GB"/>
          </a:p>
        </p:txBody>
      </p:sp>
      <p:sp>
        <p:nvSpPr>
          <p:cNvPr id="76802" name="Rectangle 2"/>
          <p:cNvSpPr>
            <a:spLocks noGrp="1" noRot="1" noChangeAspect="1" noChangeArrowheads="1" noTextEdit="1"/>
          </p:cNvSpPr>
          <p:nvPr>
            <p:ph type="sldImg"/>
          </p:nvPr>
        </p:nvSpPr>
        <p:spPr>
          <a:xfrm>
            <a:off x="381000" y="685800"/>
            <a:ext cx="6096000" cy="3429000"/>
          </a:xfrm>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A09F33-EBA8-435C-B3F0-A48753763F71}" type="slidenum">
              <a:rPr lang="en-GB"/>
              <a:pPr/>
              <a:t>2</a:t>
            </a:fld>
            <a:endParaRPr lang="en-GB"/>
          </a:p>
        </p:txBody>
      </p:sp>
      <p:sp>
        <p:nvSpPr>
          <p:cNvPr id="72706" name="Rectangle 2"/>
          <p:cNvSpPr>
            <a:spLocks noGrp="1" noRot="1" noChangeAspect="1" noChangeArrowheads="1" noTextEdit="1"/>
          </p:cNvSpPr>
          <p:nvPr>
            <p:ph type="sldImg"/>
          </p:nvPr>
        </p:nvSpPr>
        <p:spPr>
          <a:xfrm>
            <a:off x="381000" y="685800"/>
            <a:ext cx="6096000" cy="3429000"/>
          </a:xfrm>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A5469A-7E0E-47B2-9CDA-4677E64AEB4A}" type="slidenum">
              <a:rPr lang="en-GB"/>
              <a:pPr/>
              <a:t>35</a:t>
            </a:fld>
            <a:endParaRPr lang="en-GB"/>
          </a:p>
        </p:txBody>
      </p:sp>
      <p:sp>
        <p:nvSpPr>
          <p:cNvPr id="78850" name="Rectangle 2"/>
          <p:cNvSpPr>
            <a:spLocks noGrp="1" noRot="1" noChangeAspect="1" noChangeArrowheads="1" noTextEdit="1"/>
          </p:cNvSpPr>
          <p:nvPr>
            <p:ph type="sldImg"/>
          </p:nvPr>
        </p:nvSpPr>
        <p:spPr>
          <a:xfrm>
            <a:off x="381000" y="685800"/>
            <a:ext cx="6096000" cy="3429000"/>
          </a:xfrm>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FF0AB-AC78-49A9-9584-BC70C62D1E28}" type="slidenum">
              <a:rPr lang="en-GB"/>
              <a:pPr/>
              <a:t>40</a:t>
            </a:fld>
            <a:endParaRPr lang="en-GB"/>
          </a:p>
        </p:txBody>
      </p:sp>
      <p:sp>
        <p:nvSpPr>
          <p:cNvPr id="154626" name="Rectangle 2"/>
          <p:cNvSpPr>
            <a:spLocks noGrp="1" noRot="1" noChangeAspect="1" noChangeArrowheads="1" noTextEdit="1"/>
          </p:cNvSpPr>
          <p:nvPr>
            <p:ph type="sldImg"/>
          </p:nvPr>
        </p:nvSpPr>
        <p:spPr>
          <a:xfrm>
            <a:off x="381000" y="685800"/>
            <a:ext cx="6096000" cy="3429000"/>
          </a:xfrm>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1D4662-85E4-44F8-9FA6-6C0004406DE6}" type="slidenum">
              <a:rPr lang="en-GB"/>
              <a:pPr/>
              <a:t>41</a:t>
            </a:fld>
            <a:endParaRPr lang="en-GB"/>
          </a:p>
        </p:txBody>
      </p:sp>
      <p:sp>
        <p:nvSpPr>
          <p:cNvPr id="98306" name="Rectangle 2"/>
          <p:cNvSpPr>
            <a:spLocks noGrp="1" noRot="1" noChangeAspect="1" noChangeArrowheads="1" noTextEdit="1"/>
          </p:cNvSpPr>
          <p:nvPr>
            <p:ph type="sldImg"/>
          </p:nvPr>
        </p:nvSpPr>
        <p:spPr>
          <a:xfrm>
            <a:off x="381000" y="685800"/>
            <a:ext cx="6096000" cy="3429000"/>
          </a:xfrm>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CC47F5-B197-488A-B5A0-5EBC0F300E4E}" type="slidenum">
              <a:rPr lang="en-GB"/>
              <a:pPr/>
              <a:t>42</a:t>
            </a:fld>
            <a:endParaRPr lang="en-GB"/>
          </a:p>
        </p:txBody>
      </p:sp>
      <p:sp>
        <p:nvSpPr>
          <p:cNvPr id="122882" name="Rectangle 2"/>
          <p:cNvSpPr>
            <a:spLocks noGrp="1" noRot="1" noChangeAspect="1" noChangeArrowheads="1" noTextEdit="1"/>
          </p:cNvSpPr>
          <p:nvPr>
            <p:ph type="sldImg"/>
          </p:nvPr>
        </p:nvSpPr>
        <p:spPr>
          <a:xfrm>
            <a:off x="381000" y="685800"/>
            <a:ext cx="6096000" cy="3429000"/>
          </a:xfrm>
          <a:ln/>
        </p:spPr>
      </p:sp>
      <p:sp>
        <p:nvSpPr>
          <p:cNvPr id="122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09931E-1230-4DAF-AB9A-02B9D97F1DEC}" type="slidenum">
              <a:rPr lang="en-GB"/>
              <a:pPr/>
              <a:t>43</a:t>
            </a:fld>
            <a:endParaRPr lang="en-GB"/>
          </a:p>
        </p:txBody>
      </p:sp>
      <p:sp>
        <p:nvSpPr>
          <p:cNvPr id="94210" name="Rectangle 2"/>
          <p:cNvSpPr>
            <a:spLocks noGrp="1" noRot="1" noChangeAspect="1" noChangeArrowheads="1" noTextEdit="1"/>
          </p:cNvSpPr>
          <p:nvPr>
            <p:ph type="sldImg"/>
          </p:nvPr>
        </p:nvSpPr>
        <p:spPr>
          <a:xfrm>
            <a:off x="381000" y="685800"/>
            <a:ext cx="6096000" cy="3429000"/>
          </a:xfrm>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7F4509-BD6C-419E-A5E5-BDE289275897}" type="slidenum">
              <a:rPr lang="en-GB"/>
              <a:pPr/>
              <a:t>46</a:t>
            </a:fld>
            <a:endParaRPr lang="en-GB"/>
          </a:p>
        </p:txBody>
      </p:sp>
      <p:sp>
        <p:nvSpPr>
          <p:cNvPr id="126978" name="Rectangle 2"/>
          <p:cNvSpPr>
            <a:spLocks noGrp="1" noRot="1" noChangeAspect="1" noChangeArrowheads="1" noTextEdit="1"/>
          </p:cNvSpPr>
          <p:nvPr>
            <p:ph type="sldImg"/>
          </p:nvPr>
        </p:nvSpPr>
        <p:spPr>
          <a:xfrm>
            <a:off x="381000" y="685800"/>
            <a:ext cx="6096000" cy="3429000"/>
          </a:xfrm>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760D3-FD5C-47A4-927C-29471B4FD3AA}" type="slidenum">
              <a:rPr lang="en-GB"/>
              <a:pPr/>
              <a:t>47</a:t>
            </a:fld>
            <a:endParaRPr lang="en-GB"/>
          </a:p>
        </p:txBody>
      </p:sp>
      <p:sp>
        <p:nvSpPr>
          <p:cNvPr id="129026" name="Rectangle 2"/>
          <p:cNvSpPr>
            <a:spLocks noGrp="1" noRot="1" noChangeAspect="1" noChangeArrowheads="1" noTextEdit="1"/>
          </p:cNvSpPr>
          <p:nvPr>
            <p:ph type="sldImg"/>
          </p:nvPr>
        </p:nvSpPr>
        <p:spPr>
          <a:xfrm>
            <a:off x="381000" y="685800"/>
            <a:ext cx="6096000" cy="3429000"/>
          </a:xfrm>
          <a:ln/>
        </p:spPr>
      </p:sp>
      <p:sp>
        <p:nvSpPr>
          <p:cNvPr id="129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D73653-F9FB-4881-822B-9F02075A6F4D}" type="slidenum">
              <a:rPr lang="en-GB"/>
              <a:pPr/>
              <a:t>48</a:t>
            </a:fld>
            <a:endParaRPr lang="en-GB"/>
          </a:p>
        </p:txBody>
      </p:sp>
      <p:sp>
        <p:nvSpPr>
          <p:cNvPr id="124930" name="Rectangle 2"/>
          <p:cNvSpPr>
            <a:spLocks noGrp="1" noRot="1" noChangeAspect="1" noChangeArrowheads="1" noTextEdit="1"/>
          </p:cNvSpPr>
          <p:nvPr>
            <p:ph type="sldImg"/>
          </p:nvPr>
        </p:nvSpPr>
        <p:spPr>
          <a:xfrm>
            <a:off x="381000" y="685800"/>
            <a:ext cx="6096000" cy="3429000"/>
          </a:xfrm>
          <a:ln/>
        </p:spPr>
      </p:sp>
      <p:sp>
        <p:nvSpPr>
          <p:cNvPr id="124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AF1999-918B-444F-98B4-38D00A071175}" type="slidenum">
              <a:rPr lang="en-GB"/>
              <a:pPr/>
              <a:t>49</a:t>
            </a:fld>
            <a:endParaRPr lang="en-GB"/>
          </a:p>
        </p:txBody>
      </p:sp>
      <p:sp>
        <p:nvSpPr>
          <p:cNvPr id="96258" name="Rectangle 2"/>
          <p:cNvSpPr>
            <a:spLocks noGrp="1" noRot="1" noChangeAspect="1" noChangeArrowheads="1" noTextEdit="1"/>
          </p:cNvSpPr>
          <p:nvPr>
            <p:ph type="sldImg"/>
          </p:nvPr>
        </p:nvSpPr>
        <p:spPr>
          <a:xfrm>
            <a:off x="381000" y="685800"/>
            <a:ext cx="6096000" cy="3429000"/>
          </a:xfrm>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6D9B79-196F-4C90-A209-9BDD9C7AE86D}" type="slidenum">
              <a:rPr lang="en-GB"/>
              <a:pPr/>
              <a:t>3</a:t>
            </a:fld>
            <a:endParaRPr lang="en-GB"/>
          </a:p>
        </p:txBody>
      </p:sp>
      <p:sp>
        <p:nvSpPr>
          <p:cNvPr id="56322" name="Rectangle 2"/>
          <p:cNvSpPr>
            <a:spLocks noGrp="1" noRot="1" noChangeAspect="1" noChangeArrowheads="1" noTextEdit="1"/>
          </p:cNvSpPr>
          <p:nvPr>
            <p:ph type="sldImg"/>
          </p:nvPr>
        </p:nvSpPr>
        <p:spPr>
          <a:xfrm>
            <a:off x="381000" y="685800"/>
            <a:ext cx="6096000" cy="3429000"/>
          </a:xfrm>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F39E1-8B41-4388-AFB5-3AD39C59DBA1}" type="slidenum">
              <a:rPr lang="en-GB"/>
              <a:pPr/>
              <a:t>5</a:t>
            </a:fld>
            <a:endParaRPr lang="en-GB"/>
          </a:p>
        </p:txBody>
      </p:sp>
      <p:sp>
        <p:nvSpPr>
          <p:cNvPr id="148482" name="Rectangle 2"/>
          <p:cNvSpPr>
            <a:spLocks noGrp="1" noRot="1" noChangeAspect="1" noChangeArrowheads="1" noTextEdit="1"/>
          </p:cNvSpPr>
          <p:nvPr>
            <p:ph type="sldImg"/>
          </p:nvPr>
        </p:nvSpPr>
        <p:spPr>
          <a:xfrm>
            <a:off x="381000" y="685800"/>
            <a:ext cx="6096000" cy="3429000"/>
          </a:xfrm>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4F49FC-EF0C-414E-AA5A-2300411670BD}" type="slidenum">
              <a:rPr lang="en-GB"/>
              <a:pPr/>
              <a:t>8</a:t>
            </a:fld>
            <a:endParaRPr lang="en-GB"/>
          </a:p>
        </p:txBody>
      </p:sp>
      <p:sp>
        <p:nvSpPr>
          <p:cNvPr id="58370" name="Rectangle 2"/>
          <p:cNvSpPr>
            <a:spLocks noGrp="1" noRot="1" noChangeAspect="1" noChangeArrowheads="1" noTextEdit="1"/>
          </p:cNvSpPr>
          <p:nvPr>
            <p:ph type="sldImg"/>
          </p:nvPr>
        </p:nvSpPr>
        <p:spPr>
          <a:xfrm>
            <a:off x="381000" y="685800"/>
            <a:ext cx="6096000" cy="3429000"/>
          </a:xfrm>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E2676D-334A-45F0-AD2F-A72F03B03F8C}" type="slidenum">
              <a:rPr lang="en-GB"/>
              <a:pPr/>
              <a:t>12</a:t>
            </a:fld>
            <a:endParaRPr lang="en-GB"/>
          </a:p>
        </p:txBody>
      </p:sp>
      <p:sp>
        <p:nvSpPr>
          <p:cNvPr id="143362" name="Rectangle 2"/>
          <p:cNvSpPr>
            <a:spLocks noGrp="1" noRot="1" noChangeAspect="1" noChangeArrowheads="1" noTextEdit="1"/>
          </p:cNvSpPr>
          <p:nvPr>
            <p:ph type="sldImg"/>
          </p:nvPr>
        </p:nvSpPr>
        <p:spPr>
          <a:xfrm>
            <a:off x="381000" y="685800"/>
            <a:ext cx="6096000" cy="3429000"/>
          </a:xfrm>
          <a:ln/>
        </p:spPr>
      </p:sp>
      <p:sp>
        <p:nvSpPr>
          <p:cNvPr id="143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3A79F6-A3E5-432A-9794-ED4BD7CBBC84}" type="slidenum">
              <a:rPr lang="en-GB"/>
              <a:pPr/>
              <a:t>13</a:t>
            </a:fld>
            <a:endParaRPr lang="en-GB"/>
          </a:p>
        </p:txBody>
      </p:sp>
      <p:sp>
        <p:nvSpPr>
          <p:cNvPr id="145410" name="Rectangle 2"/>
          <p:cNvSpPr>
            <a:spLocks noGrp="1" noRot="1" noChangeAspect="1" noChangeArrowheads="1" noTextEdit="1"/>
          </p:cNvSpPr>
          <p:nvPr>
            <p:ph type="sldImg"/>
          </p:nvPr>
        </p:nvSpPr>
        <p:spPr>
          <a:xfrm>
            <a:off x="381000" y="685800"/>
            <a:ext cx="6096000" cy="3429000"/>
          </a:xfrm>
          <a:ln/>
        </p:spPr>
      </p:sp>
      <p:sp>
        <p:nvSpPr>
          <p:cNvPr id="145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20677-0B97-49C5-BC9C-45C93F0DC1B3}" type="slidenum">
              <a:rPr lang="en-GB"/>
              <a:pPr/>
              <a:t>14</a:t>
            </a:fld>
            <a:endParaRPr lang="en-GB"/>
          </a:p>
        </p:txBody>
      </p:sp>
      <p:sp>
        <p:nvSpPr>
          <p:cNvPr id="150530" name="Rectangle 2"/>
          <p:cNvSpPr>
            <a:spLocks noGrp="1" noRot="1" noChangeAspect="1" noChangeArrowheads="1" noTextEdit="1"/>
          </p:cNvSpPr>
          <p:nvPr>
            <p:ph type="sldImg"/>
          </p:nvPr>
        </p:nvSpPr>
        <p:spPr>
          <a:xfrm>
            <a:off x="381000" y="685800"/>
            <a:ext cx="6096000" cy="3429000"/>
          </a:xfrm>
          <a:ln/>
        </p:spPr>
      </p:sp>
      <p:sp>
        <p:nvSpPr>
          <p:cNvPr id="150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7FD878-B421-42D0-A85A-65586B6B7C67}" type="slidenum">
              <a:rPr lang="en-GB"/>
              <a:pPr/>
              <a:t>15</a:t>
            </a:fld>
            <a:endParaRPr lang="en-GB"/>
          </a:p>
        </p:txBody>
      </p:sp>
      <p:sp>
        <p:nvSpPr>
          <p:cNvPr id="139266" name="Rectangle 2"/>
          <p:cNvSpPr>
            <a:spLocks noGrp="1" noRot="1" noChangeAspect="1" noChangeArrowheads="1" noTextEdit="1"/>
          </p:cNvSpPr>
          <p:nvPr>
            <p:ph type="sldImg"/>
          </p:nvPr>
        </p:nvSpPr>
        <p:spPr>
          <a:xfrm>
            <a:off x="381000" y="685800"/>
            <a:ext cx="6096000" cy="3429000"/>
          </a:xfrm>
          <a:ln/>
        </p:spPr>
      </p:sp>
      <p:sp>
        <p:nvSpPr>
          <p:cNvPr id="139267"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fi-FI"/>
              <a:t>Muokkaa ots. perustyyl. napsautt.</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BDB455-D471-48D4-A2A6-D291F95CE1C9}" type="slidenum">
              <a:rPr lang="en-GB" smtClean="0"/>
              <a:pPr/>
              <a:t>‹#›</a:t>
            </a:fld>
            <a:endParaRPr lang="en-GB"/>
          </a:p>
        </p:txBody>
      </p:sp>
    </p:spTree>
    <p:extLst>
      <p:ext uri="{BB962C8B-B14F-4D97-AF65-F5344CB8AC3E}">
        <p14:creationId xmlns:p14="http://schemas.microsoft.com/office/powerpoint/2010/main" val="987190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9209D8-0EC7-4D42-960E-2872031B4017}" type="slidenum">
              <a:rPr lang="en-GB" smtClean="0"/>
              <a:pPr/>
              <a:t>‹#›</a:t>
            </a:fld>
            <a:endParaRPr lang="en-GB"/>
          </a:p>
        </p:txBody>
      </p:sp>
    </p:spTree>
    <p:extLst>
      <p:ext uri="{BB962C8B-B14F-4D97-AF65-F5344CB8AC3E}">
        <p14:creationId xmlns:p14="http://schemas.microsoft.com/office/powerpoint/2010/main" val="3845000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F2A5A9-FF8A-41D5-B963-2E8D7E0DDC11}" type="slidenum">
              <a:rPr lang="en-GB" smtClean="0"/>
              <a:pPr/>
              <a:t>‹#›</a:t>
            </a:fld>
            <a:endParaRPr lang="en-GB"/>
          </a:p>
        </p:txBody>
      </p:sp>
    </p:spTree>
    <p:extLst>
      <p:ext uri="{BB962C8B-B14F-4D97-AF65-F5344CB8AC3E}">
        <p14:creationId xmlns:p14="http://schemas.microsoft.com/office/powerpoint/2010/main" val="2969240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Sisältö">
    <p:spTree>
      <p:nvGrpSpPr>
        <p:cNvPr id="1" name=""/>
        <p:cNvGrpSpPr/>
        <p:nvPr/>
      </p:nvGrpSpPr>
      <p:grpSpPr>
        <a:xfrm>
          <a:off x="0" y="0"/>
          <a:ext cx="0" cy="0"/>
          <a:chOff x="0" y="0"/>
          <a:chExt cx="0" cy="0"/>
        </a:xfrm>
      </p:grpSpPr>
      <p:sp>
        <p:nvSpPr>
          <p:cNvPr id="2" name="Sisällön paikkamerkki 1"/>
          <p:cNvSpPr>
            <a:spLocks noGrp="1"/>
          </p:cNvSpPr>
          <p:nvPr>
            <p:ph/>
          </p:nvPr>
        </p:nvSpPr>
        <p:spPr>
          <a:xfrm>
            <a:off x="609600" y="274638"/>
            <a:ext cx="10972800" cy="582136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3" name="Päivämäärän paikkamerkki 2"/>
          <p:cNvSpPr>
            <a:spLocks noGrp="1"/>
          </p:cNvSpPr>
          <p:nvPr>
            <p:ph type="dt" sz="half" idx="10"/>
          </p:nvPr>
        </p:nvSpPr>
        <p:spPr>
          <a:xfrm>
            <a:off x="609600" y="6248400"/>
            <a:ext cx="2844800" cy="457200"/>
          </a:xfrm>
        </p:spPr>
        <p:txBody>
          <a:bodyPr/>
          <a:lstStyle>
            <a:lvl1pPr>
              <a:defRPr/>
            </a:lvl1pPr>
          </a:lstStyle>
          <a:p>
            <a:endParaRPr lang="en-GB"/>
          </a:p>
        </p:txBody>
      </p:sp>
      <p:sp>
        <p:nvSpPr>
          <p:cNvPr id="4" name="Alatunnisteen paikkamerkki 3"/>
          <p:cNvSpPr>
            <a:spLocks noGrp="1"/>
          </p:cNvSpPr>
          <p:nvPr>
            <p:ph type="ftr" sz="quarter" idx="11"/>
          </p:nvPr>
        </p:nvSpPr>
        <p:spPr>
          <a:xfrm>
            <a:off x="4165600" y="6248400"/>
            <a:ext cx="3860800" cy="457200"/>
          </a:xfrm>
        </p:spPr>
        <p:txBody>
          <a:bodyPr/>
          <a:lstStyle>
            <a:lvl1pPr>
              <a:defRPr/>
            </a:lvl1pPr>
          </a:lstStyle>
          <a:p>
            <a:endParaRPr lang="en-GB"/>
          </a:p>
        </p:txBody>
      </p:sp>
      <p:sp>
        <p:nvSpPr>
          <p:cNvPr id="5" name="Dian numeron paikkamerkki 4"/>
          <p:cNvSpPr>
            <a:spLocks noGrp="1"/>
          </p:cNvSpPr>
          <p:nvPr>
            <p:ph type="sldNum" sz="quarter" idx="12"/>
          </p:nvPr>
        </p:nvSpPr>
        <p:spPr>
          <a:xfrm>
            <a:off x="8737600" y="6248400"/>
            <a:ext cx="2844800" cy="457200"/>
          </a:xfrm>
        </p:spPr>
        <p:txBody>
          <a:bodyPr/>
          <a:lstStyle>
            <a:lvl1pPr>
              <a:defRPr/>
            </a:lvl1pPr>
          </a:lstStyle>
          <a:p>
            <a:fld id="{BE5D3791-6F90-4206-96AB-D55012335B20}" type="slidenum">
              <a:rPr lang="en-GB"/>
              <a:pPr/>
              <a:t>‹#›</a:t>
            </a:fld>
            <a:endParaRPr lang="en-GB"/>
          </a:p>
        </p:txBody>
      </p:sp>
    </p:spTree>
    <p:extLst>
      <p:ext uri="{BB962C8B-B14F-4D97-AF65-F5344CB8AC3E}">
        <p14:creationId xmlns:p14="http://schemas.microsoft.com/office/powerpoint/2010/main" val="381564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609600" y="274638"/>
            <a:ext cx="10972800" cy="1143000"/>
          </a:xfrm>
        </p:spPr>
        <p:txBody>
          <a:bodyPr/>
          <a:lstStyle/>
          <a:p>
            <a:r>
              <a:rPr lang="fi-FI"/>
              <a:t>Muokkaa perustyyl. napsautt.</a:t>
            </a:r>
            <a:endParaRPr lang="en-GB"/>
          </a:p>
        </p:txBody>
      </p:sp>
      <p:sp>
        <p:nvSpPr>
          <p:cNvPr id="3" name="Tekstin paikkamerkki 2"/>
          <p:cNvSpPr>
            <a:spLocks noGrp="1"/>
          </p:cNvSpPr>
          <p:nvPr>
            <p:ph type="body" sz="half" idx="1"/>
          </p:nvPr>
        </p:nvSpPr>
        <p:spPr>
          <a:xfrm>
            <a:off x="609600" y="1600200"/>
            <a:ext cx="5384800" cy="4495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4" name="Sisällön paikkamerkki 3"/>
          <p:cNvSpPr>
            <a:spLocks noGrp="1"/>
          </p:cNvSpPr>
          <p:nvPr>
            <p:ph sz="half" idx="2"/>
          </p:nvPr>
        </p:nvSpPr>
        <p:spPr>
          <a:xfrm>
            <a:off x="6197600" y="1600200"/>
            <a:ext cx="5384800" cy="44958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GB"/>
          </a:p>
        </p:txBody>
      </p:sp>
      <p:sp>
        <p:nvSpPr>
          <p:cNvPr id="5" name="Päivämäärän paikkamerkki 4"/>
          <p:cNvSpPr>
            <a:spLocks noGrp="1"/>
          </p:cNvSpPr>
          <p:nvPr>
            <p:ph type="dt" sz="half" idx="10"/>
          </p:nvPr>
        </p:nvSpPr>
        <p:spPr>
          <a:xfrm>
            <a:off x="609600" y="6248400"/>
            <a:ext cx="2844800" cy="457200"/>
          </a:xfrm>
        </p:spPr>
        <p:txBody>
          <a:bodyPr/>
          <a:lstStyle>
            <a:lvl1pPr>
              <a:defRPr/>
            </a:lvl1pPr>
          </a:lstStyle>
          <a:p>
            <a:endParaRPr lang="en-GB"/>
          </a:p>
        </p:txBody>
      </p:sp>
      <p:sp>
        <p:nvSpPr>
          <p:cNvPr id="6" name="Alatunnisteen paikkamerkki 5"/>
          <p:cNvSpPr>
            <a:spLocks noGrp="1"/>
          </p:cNvSpPr>
          <p:nvPr>
            <p:ph type="ftr" sz="quarter" idx="11"/>
          </p:nvPr>
        </p:nvSpPr>
        <p:spPr>
          <a:xfrm>
            <a:off x="4165600" y="6248400"/>
            <a:ext cx="3860800" cy="457200"/>
          </a:xfrm>
        </p:spPr>
        <p:txBody>
          <a:bodyPr/>
          <a:lstStyle>
            <a:lvl1pPr>
              <a:defRPr/>
            </a:lvl1pPr>
          </a:lstStyle>
          <a:p>
            <a:endParaRPr lang="en-GB"/>
          </a:p>
        </p:txBody>
      </p:sp>
      <p:sp>
        <p:nvSpPr>
          <p:cNvPr id="7" name="Dian numeron paikkamerkki 6"/>
          <p:cNvSpPr>
            <a:spLocks noGrp="1"/>
          </p:cNvSpPr>
          <p:nvPr>
            <p:ph type="sldNum" sz="quarter" idx="12"/>
          </p:nvPr>
        </p:nvSpPr>
        <p:spPr>
          <a:xfrm>
            <a:off x="8737600" y="6248400"/>
            <a:ext cx="2844800" cy="457200"/>
          </a:xfrm>
        </p:spPr>
        <p:txBody>
          <a:bodyPr/>
          <a:lstStyle>
            <a:lvl1pPr>
              <a:defRPr/>
            </a:lvl1pPr>
          </a:lstStyle>
          <a:p>
            <a:fld id="{9E72A7E9-F6DB-4BFD-9A43-6FAFC7344794}" type="slidenum">
              <a:rPr lang="en-GB"/>
              <a:pPr/>
              <a:t>‹#›</a:t>
            </a:fld>
            <a:endParaRPr lang="en-GB"/>
          </a:p>
        </p:txBody>
      </p:sp>
    </p:spTree>
    <p:extLst>
      <p:ext uri="{BB962C8B-B14F-4D97-AF65-F5344CB8AC3E}">
        <p14:creationId xmlns:p14="http://schemas.microsoft.com/office/powerpoint/2010/main" val="3133624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A738E6-A1E7-4702-BA23-B14EA816380A}" type="slidenum">
              <a:rPr lang="en-GB" smtClean="0"/>
              <a:pPr/>
              <a:t>‹#›</a:t>
            </a:fld>
            <a:endParaRPr lang="en-GB"/>
          </a:p>
        </p:txBody>
      </p:sp>
    </p:spTree>
    <p:extLst>
      <p:ext uri="{BB962C8B-B14F-4D97-AF65-F5344CB8AC3E}">
        <p14:creationId xmlns:p14="http://schemas.microsoft.com/office/powerpoint/2010/main" val="2607726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fi-FI"/>
              <a:t>Muokkaa ots. perustyyl. napsautt.</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9BFFC7E-0554-4160-A19B-EAA133AF542D}" type="slidenum">
              <a:rPr lang="en-GB" smtClean="0"/>
              <a:pPr/>
              <a:t>‹#›</a:t>
            </a:fld>
            <a:endParaRPr lang="en-GB"/>
          </a:p>
        </p:txBody>
      </p:sp>
    </p:spTree>
    <p:extLst>
      <p:ext uri="{BB962C8B-B14F-4D97-AF65-F5344CB8AC3E}">
        <p14:creationId xmlns:p14="http://schemas.microsoft.com/office/powerpoint/2010/main" val="1095176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8" name="Date Placeholder 7"/>
          <p:cNvSpPr>
            <a:spLocks noGrp="1"/>
          </p:cNvSpPr>
          <p:nvPr>
            <p:ph type="dt" sz="half" idx="10"/>
          </p:nvPr>
        </p:nvSpPr>
        <p:spPr/>
        <p:txBody>
          <a:bodyPr/>
          <a:lstStyle/>
          <a:p>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82D8B117-AB83-4F5A-96D4-401AF1BD3DA6}" type="slidenum">
              <a:rPr lang="en-GB" smtClean="0"/>
              <a:pPr/>
              <a:t>‹#›</a:t>
            </a:fld>
            <a:endParaRPr lang="en-GB"/>
          </a:p>
        </p:txBody>
      </p:sp>
    </p:spTree>
    <p:extLst>
      <p:ext uri="{BB962C8B-B14F-4D97-AF65-F5344CB8AC3E}">
        <p14:creationId xmlns:p14="http://schemas.microsoft.com/office/powerpoint/2010/main" val="314755378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583436" y="3143250"/>
            <a:ext cx="4270248" cy="25967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4C95F3-0B4F-42B5-A603-7A3BCEAF4B1C}" type="slidenum">
              <a:rPr lang="en-GB" smtClean="0"/>
              <a:pPr/>
              <a:t>‹#›</a:t>
            </a:fld>
            <a:endParaRPr lang="en-GB"/>
          </a:p>
        </p:txBody>
      </p:sp>
      <p:sp>
        <p:nvSpPr>
          <p:cNvPr id="10" name="Title 9"/>
          <p:cNvSpPr>
            <a:spLocks noGrp="1"/>
          </p:cNvSpPr>
          <p:nvPr>
            <p:ph type="title"/>
          </p:nvPr>
        </p:nvSpPr>
        <p:spPr/>
        <p:txBody>
          <a:bodyPr/>
          <a:lstStyle/>
          <a:p>
            <a:r>
              <a:rPr lang="fi-FI"/>
              <a:t>Muokkaa ots. perustyyl. napsautt.</a:t>
            </a:r>
            <a:endParaRPr lang="en-US" dirty="0"/>
          </a:p>
        </p:txBody>
      </p:sp>
    </p:spTree>
    <p:extLst>
      <p:ext uri="{BB962C8B-B14F-4D97-AF65-F5344CB8AC3E}">
        <p14:creationId xmlns:p14="http://schemas.microsoft.com/office/powerpoint/2010/main" val="1081192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E8EB60-73C7-4037-AFE4-7C7F3D27D5A5}" type="slidenum">
              <a:rPr lang="en-GB" smtClean="0"/>
              <a:pPr/>
              <a:t>‹#›</a:t>
            </a:fld>
            <a:endParaRPr lang="en-GB"/>
          </a:p>
        </p:txBody>
      </p:sp>
    </p:spTree>
    <p:extLst>
      <p:ext uri="{BB962C8B-B14F-4D97-AF65-F5344CB8AC3E}">
        <p14:creationId xmlns:p14="http://schemas.microsoft.com/office/powerpoint/2010/main" val="241007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E1142C-0896-4D1A-8193-0B0D8797342A}" type="slidenum">
              <a:rPr lang="en-GB" smtClean="0"/>
              <a:pPr/>
              <a:t>‹#›</a:t>
            </a:fld>
            <a:endParaRPr lang="en-GB"/>
          </a:p>
        </p:txBody>
      </p:sp>
    </p:spTree>
    <p:extLst>
      <p:ext uri="{BB962C8B-B14F-4D97-AF65-F5344CB8AC3E}">
        <p14:creationId xmlns:p14="http://schemas.microsoft.com/office/powerpoint/2010/main" val="3360621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bg>
      <p:bgRef idx="1001">
        <a:schemeClr val="bg2"/>
      </p:bgRef>
    </p:bg>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fi-FI"/>
              <a:t>Muokkaa ots. perustyyl. napsautt.</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9" name="Date Placeholder 8"/>
          <p:cNvSpPr>
            <a:spLocks noGrp="1"/>
          </p:cNvSpPr>
          <p:nvPr>
            <p:ph type="dt" sz="half" idx="10"/>
          </p:nvPr>
        </p:nvSpPr>
        <p:spPr/>
        <p:txBody>
          <a:bodyPr/>
          <a:lstStyle/>
          <a:p>
            <a:endParaRPr lang="en-GB"/>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GB"/>
          </a:p>
        </p:txBody>
      </p:sp>
      <p:sp>
        <p:nvSpPr>
          <p:cNvPr id="11" name="Slide Number Placeholder 10"/>
          <p:cNvSpPr>
            <a:spLocks noGrp="1"/>
          </p:cNvSpPr>
          <p:nvPr>
            <p:ph type="sldNum" sz="quarter" idx="12"/>
          </p:nvPr>
        </p:nvSpPr>
        <p:spPr/>
        <p:txBody>
          <a:bodyPr/>
          <a:lstStyle/>
          <a:p>
            <a:fld id="{184C95F3-0B4F-42B5-A603-7A3BCEAF4B1C}" type="slidenum">
              <a:rPr lang="en-GB" smtClean="0"/>
              <a:pPr/>
              <a:t>‹#›</a:t>
            </a:fld>
            <a:endParaRPr lang="en-GB"/>
          </a:p>
        </p:txBody>
      </p:sp>
    </p:spTree>
    <p:extLst>
      <p:ext uri="{BB962C8B-B14F-4D97-AF65-F5344CB8AC3E}">
        <p14:creationId xmlns:p14="http://schemas.microsoft.com/office/powerpoint/2010/main" val="386782323"/>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bg>
      <p:bgRef idx="1001">
        <a:schemeClr val="bg2"/>
      </p:bgRef>
    </p:bg>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fi-FI"/>
              <a:t>Muokkaa ots. perustyyl. napsautt.</a:t>
            </a:r>
            <a:endParaRPr lang="en-US" dirty="0"/>
          </a:p>
        </p:txBody>
      </p:sp>
      <p:sp>
        <p:nvSpPr>
          <p:cNvPr id="3" name="Picture Placeholder 2"/>
          <p:cNvSpPr>
            <a:spLocks noGrp="1" noChangeAspect="1"/>
          </p:cNvSpPr>
          <p:nvPr>
            <p:ph type="pic" idx="1"/>
          </p:nvPr>
        </p:nvSpPr>
        <p:spPr>
          <a:xfrm>
            <a:off x="6095999" y="0"/>
            <a:ext cx="6102097" cy="6858000"/>
          </a:xfrm>
          <a:solidFill>
            <a:schemeClr val="tx1">
              <a:lumMod val="8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GB"/>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184C95F3-0B4F-42B5-A603-7A3BCEAF4B1C}" type="slidenum">
              <a:rPr lang="en-GB" smtClean="0"/>
              <a:pPr/>
              <a:t>‹#›</a:t>
            </a:fld>
            <a:endParaRPr lang="en-GB"/>
          </a:p>
        </p:txBody>
      </p:sp>
    </p:spTree>
    <p:extLst>
      <p:ext uri="{BB962C8B-B14F-4D97-AF65-F5344CB8AC3E}">
        <p14:creationId xmlns:p14="http://schemas.microsoft.com/office/powerpoint/2010/main" val="22005712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chemeClr val="bg2">
              <a:lumMod val="60000"/>
              <a:lumOff val="40000"/>
              <a:alpha val="15000"/>
            </a:schemeClr>
          </a:solidFill>
          <a:ln w="31750" cap="sq">
            <a:solidFill>
              <a:schemeClr val="tx1">
                <a:lumMod val="75000"/>
                <a:lumOff val="25000"/>
              </a:schemeClr>
            </a:solidFill>
            <a:miter lim="800000"/>
          </a:ln>
        </p:spPr>
        <p:txBody>
          <a:bodyPr vert="horz" lIns="182880" tIns="182880" rIns="182880" bIns="18288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endParaRPr lang="en-GB"/>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GB"/>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184C95F3-0B4F-42B5-A603-7A3BCEAF4B1C}" type="slidenum">
              <a:rPr lang="en-GB" smtClean="0"/>
              <a:pPr/>
              <a:t>‹#›</a:t>
            </a:fld>
            <a:endParaRPr lang="en-GB"/>
          </a:p>
        </p:txBody>
      </p:sp>
    </p:spTree>
    <p:extLst>
      <p:ext uri="{BB962C8B-B14F-4D97-AF65-F5344CB8AC3E}">
        <p14:creationId xmlns:p14="http://schemas.microsoft.com/office/powerpoint/2010/main" val="159967046"/>
      </p:ext>
    </p:extLst>
  </p:cSld>
  <p:clrMap bg1="dk1" tx1="lt1" bg2="dk2" tx2="lt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 id="2147484510" r:id="rId12"/>
    <p:sldLayoutId id="2147484511" r:id="rId13"/>
  </p:sldLayoutIdLst>
  <p:txStyles>
    <p:titleStyle>
      <a:lvl1pPr algn="ctr" defTabSz="914400" rtl="0" eaLnBrk="1" latinLnBrk="0" hangingPunct="1">
        <a:lnSpc>
          <a:spcPct val="90000"/>
        </a:lnSpc>
        <a:spcBef>
          <a:spcPct val="0"/>
        </a:spcBef>
        <a:buNone/>
        <a:defRPr sz="2800" kern="1200" cap="all" spc="200" baseline="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slideshare.net/Annatess/david-lodge-the-art-of-fic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archive.org/details/storyoflittlebla1903bann" TargetMode="Externa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youtube.com/watch?v=6hHjctqSBw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poetryarchive.org/poem/siren-son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uncg.edu/~htkirbys/meters.ht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951978" y="135927"/>
            <a:ext cx="10233764" cy="3095788"/>
          </a:xfrm>
        </p:spPr>
        <p:txBody>
          <a:bodyPr>
            <a:normAutofit/>
          </a:bodyPr>
          <a:lstStyle/>
          <a:p>
            <a:r>
              <a:rPr lang="en-GB" sz="5400" dirty="0">
                <a:latin typeface="Book Antiqua" panose="02040602050305030304" pitchFamily="18" charset="0"/>
              </a:rPr>
              <a:t>Introduction to Literary Studies</a:t>
            </a:r>
          </a:p>
        </p:txBody>
      </p:sp>
      <p:sp>
        <p:nvSpPr>
          <p:cNvPr id="4099" name="Rectangle 3"/>
          <p:cNvSpPr>
            <a:spLocks noGrp="1" noChangeArrowheads="1"/>
          </p:cNvSpPr>
          <p:nvPr>
            <p:ph type="subTitle" idx="1"/>
          </p:nvPr>
        </p:nvSpPr>
        <p:spPr>
          <a:xfrm>
            <a:off x="2339546" y="3848100"/>
            <a:ext cx="7352270" cy="1943100"/>
          </a:xfrm>
        </p:spPr>
        <p:txBody>
          <a:bodyPr/>
          <a:lstStyle/>
          <a:p>
            <a:pPr>
              <a:lnSpc>
                <a:spcPct val="80000"/>
              </a:lnSpc>
            </a:pPr>
            <a:r>
              <a:rPr lang="en-GB" sz="2800" dirty="0">
                <a:solidFill>
                  <a:schemeClr val="bg1"/>
                </a:solidFill>
                <a:latin typeface="Book Antiqua" pitchFamily="18" charset="0"/>
              </a:rPr>
              <a:t>28 November 2020</a:t>
            </a:r>
            <a:endParaRPr lang="en-GB" sz="3000" dirty="0">
              <a:solidFill>
                <a:schemeClr val="bg1"/>
              </a:solidFill>
              <a:latin typeface="Book Antiqua" pitchFamily="18" charset="0"/>
            </a:endParaRPr>
          </a:p>
          <a:p>
            <a:pPr>
              <a:lnSpc>
                <a:spcPct val="80000"/>
              </a:lnSpc>
            </a:pPr>
            <a:endParaRPr lang="en-GB" sz="3400" dirty="0">
              <a:solidFill>
                <a:schemeClr val="bg1"/>
              </a:solidFill>
              <a:latin typeface="Book Antiqua" pitchFamily="18" charset="0"/>
            </a:endParaRPr>
          </a:p>
          <a:p>
            <a:pPr>
              <a:lnSpc>
                <a:spcPct val="80000"/>
              </a:lnSpc>
            </a:pPr>
            <a:r>
              <a:rPr lang="en-GB" sz="2800" dirty="0">
                <a:solidFill>
                  <a:schemeClr val="bg1"/>
                </a:solidFill>
                <a:latin typeface="Book Antiqua" pitchFamily="18" charset="0"/>
              </a:rPr>
              <a:t>karppinen.anne.m@gmail.com</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3955" name="Rectangle 3"/>
          <p:cNvSpPr>
            <a:spLocks noGrp="1" noChangeArrowheads="1"/>
          </p:cNvSpPr>
          <p:nvPr>
            <p:ph idx="1"/>
          </p:nvPr>
        </p:nvSpPr>
        <p:spPr>
          <a:xfrm>
            <a:off x="0" y="304800"/>
            <a:ext cx="11962355" cy="6311900"/>
          </a:xfrm>
        </p:spPr>
        <p:txBody>
          <a:bodyPr>
            <a:normAutofit lnSpcReduction="10000"/>
          </a:bodyPr>
          <a:lstStyle/>
          <a:p>
            <a:pPr algn="just">
              <a:lnSpc>
                <a:spcPct val="100000"/>
              </a:lnSpc>
            </a:pPr>
            <a:r>
              <a:rPr lang="en-GB" sz="2600" dirty="0">
                <a:latin typeface="Book Antiqua" pitchFamily="18" charset="0"/>
              </a:rPr>
              <a:t>Contemporary </a:t>
            </a:r>
            <a:r>
              <a:rPr lang="en-GB" sz="2600" b="1" dirty="0">
                <a:latin typeface="Book Antiqua" pitchFamily="18" charset="0"/>
              </a:rPr>
              <a:t>critical theory</a:t>
            </a:r>
            <a:r>
              <a:rPr lang="en-GB" sz="2600" dirty="0">
                <a:latin typeface="Book Antiqua" pitchFamily="18" charset="0"/>
              </a:rPr>
              <a:t> rejects the universality of texts; therefore</a:t>
            </a:r>
          </a:p>
          <a:p>
            <a:pPr algn="just">
              <a:lnSpc>
                <a:spcPct val="100000"/>
              </a:lnSpc>
            </a:pPr>
            <a:endParaRPr lang="en-GB" sz="2600" dirty="0">
              <a:latin typeface="Book Antiqua" pitchFamily="18" charset="0"/>
            </a:endParaRPr>
          </a:p>
          <a:p>
            <a:pPr algn="just">
              <a:lnSpc>
                <a:spcPct val="100000"/>
              </a:lnSpc>
              <a:buFont typeface="Wingdings" pitchFamily="2" charset="2"/>
              <a:buNone/>
            </a:pPr>
            <a:r>
              <a:rPr lang="en-GB" sz="2600" dirty="0">
                <a:latin typeface="Book Antiqua" pitchFamily="18" charset="0"/>
              </a:rPr>
              <a:t>    1.) Identities (sexual, gender, ethnic, etc.), and world-views (including the 		way we regard literature) are </a:t>
            </a:r>
            <a:r>
              <a:rPr lang="en-GB" sz="2600" b="1" dirty="0">
                <a:latin typeface="Book Antiqua" pitchFamily="18" charset="0"/>
              </a:rPr>
              <a:t>socially constructed</a:t>
            </a:r>
            <a:r>
              <a:rPr lang="en-GB" sz="2600" dirty="0">
                <a:latin typeface="Book Antiqua" pitchFamily="18" charset="0"/>
              </a:rPr>
              <a:t>, dependent 		on social and political forces and on shifting ways of seeing and 		thinking. </a:t>
            </a:r>
          </a:p>
          <a:p>
            <a:pPr algn="just">
              <a:lnSpc>
                <a:spcPct val="100000"/>
              </a:lnSpc>
              <a:buFont typeface="Wingdings" pitchFamily="2" charset="2"/>
              <a:buNone/>
            </a:pPr>
            <a:r>
              <a:rPr lang="en-GB" sz="2600" dirty="0">
                <a:latin typeface="Book Antiqua" pitchFamily="18" charset="0"/>
              </a:rPr>
              <a:t>     2.) There is no ‘neutral’ way of looking at the world: everyone is 				touched by some ideology or another </a:t>
            </a:r>
          </a:p>
          <a:p>
            <a:pPr algn="just">
              <a:lnSpc>
                <a:spcPct val="100000"/>
              </a:lnSpc>
              <a:buFont typeface="Wingdings" pitchFamily="2" charset="2"/>
              <a:buNone/>
            </a:pPr>
            <a:r>
              <a:rPr lang="en-GB" sz="2600" dirty="0">
                <a:latin typeface="Book Antiqua" pitchFamily="18" charset="0"/>
              </a:rPr>
              <a:t>     3.) Language conditions, limits, and predetermines what we see -&gt; all reality 		is constructed in and through language. </a:t>
            </a:r>
          </a:p>
          <a:p>
            <a:pPr algn="just">
              <a:lnSpc>
                <a:spcPct val="100000"/>
              </a:lnSpc>
              <a:buFont typeface="Wingdings" pitchFamily="2" charset="2"/>
              <a:buNone/>
            </a:pPr>
            <a:r>
              <a:rPr lang="en-GB" sz="2600" dirty="0">
                <a:latin typeface="Book Antiqua" pitchFamily="18" charset="0"/>
              </a:rPr>
              <a:t>     4.) The meanings within a literary work are never fixed and reliable, but 		always shifting, multi-faceted and ambiguous. </a:t>
            </a:r>
          </a:p>
          <a:p>
            <a:pPr algn="just">
              <a:lnSpc>
                <a:spcPct val="100000"/>
              </a:lnSpc>
              <a:buFont typeface="Wingdings" pitchFamily="2" charset="2"/>
              <a:buNone/>
            </a:pPr>
            <a:r>
              <a:rPr lang="en-GB" sz="2600" dirty="0">
                <a:latin typeface="Book Antiqua" pitchFamily="18" charset="0"/>
              </a:rPr>
              <a:t>     5.) Don’t trust generalisations: ‘great books’, ‘human nature’, ‘femininity’ 		etc. are all constructions  </a:t>
            </a:r>
          </a:p>
          <a:p>
            <a:pPr algn="just">
              <a:buFont typeface="Wingdings" pitchFamily="2" charset="2"/>
              <a:buNone/>
            </a:pPr>
            <a:r>
              <a:rPr lang="en-GB" sz="2400" dirty="0">
                <a:latin typeface="Book Antiqua" pitchFamily="18" charset="0"/>
              </a:rPr>
              <a:t>     </a:t>
            </a:r>
          </a:p>
          <a:p>
            <a:pPr algn="just">
              <a:buFont typeface="Wingdings" pitchFamily="2" charset="2"/>
              <a:buNone/>
            </a:pPr>
            <a:r>
              <a:rPr lang="en-GB" sz="2400" dirty="0">
                <a:latin typeface="Book Antiqua" pitchFamily="18" charset="0"/>
              </a:rPr>
              <a:t>                                                        </a:t>
            </a:r>
          </a:p>
          <a:p>
            <a:pPr algn="just">
              <a:buFont typeface="Wingdings" pitchFamily="2" charset="2"/>
              <a:buNone/>
            </a:pPr>
            <a:endParaRPr lang="en-GB" sz="2400" dirty="0">
              <a:latin typeface="Book Antiqua" pitchFamily="18" charset="0"/>
            </a:endParaRPr>
          </a:p>
          <a:p>
            <a:endParaRPr lang="en-GB"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395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395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395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395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39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1" name="Rectangle 3"/>
          <p:cNvSpPr>
            <a:spLocks noGrp="1" noChangeArrowheads="1"/>
          </p:cNvSpPr>
          <p:nvPr>
            <p:ph idx="1"/>
          </p:nvPr>
        </p:nvSpPr>
        <p:spPr>
          <a:xfrm>
            <a:off x="200416" y="177800"/>
            <a:ext cx="11862147" cy="6198616"/>
          </a:xfrm>
        </p:spPr>
        <p:txBody>
          <a:bodyPr>
            <a:normAutofit lnSpcReduction="10000"/>
          </a:bodyPr>
          <a:lstStyle/>
          <a:p>
            <a:pPr algn="just">
              <a:lnSpc>
                <a:spcPct val="100000"/>
              </a:lnSpc>
              <a:buSzTx/>
              <a:buFont typeface="Wingdings" pitchFamily="2" charset="2"/>
              <a:buChar char="§"/>
            </a:pPr>
            <a:r>
              <a:rPr lang="en-GB" sz="2600" dirty="0">
                <a:latin typeface="Book Antiqua" pitchFamily="18" charset="0"/>
              </a:rPr>
              <a:t>Key terms: </a:t>
            </a:r>
          </a:p>
          <a:p>
            <a:pPr algn="just">
              <a:lnSpc>
                <a:spcPct val="100000"/>
              </a:lnSpc>
              <a:buSzTx/>
              <a:buFont typeface="Wingdings" pitchFamily="2" charset="2"/>
              <a:buChar char="§"/>
            </a:pPr>
            <a:endParaRPr lang="en-GB" sz="2600" dirty="0">
              <a:latin typeface="Book Antiqua" pitchFamily="18" charset="0"/>
            </a:endParaRPr>
          </a:p>
          <a:p>
            <a:pPr lvl="1" algn="just">
              <a:lnSpc>
                <a:spcPct val="100000"/>
              </a:lnSpc>
              <a:buClr>
                <a:schemeClr val="folHlink"/>
              </a:buClr>
              <a:buFont typeface="Wingdings" pitchFamily="2" charset="2"/>
              <a:buChar char="§"/>
              <a:tabLst>
                <a:tab pos="714375" algn="l"/>
              </a:tabLst>
            </a:pPr>
            <a:r>
              <a:rPr lang="en-GB" sz="2600" b="1" dirty="0">
                <a:solidFill>
                  <a:schemeClr val="accent3">
                    <a:lumMod val="20000"/>
                    <a:lumOff val="80000"/>
                  </a:schemeClr>
                </a:solidFill>
                <a:latin typeface="Book Antiqua" pitchFamily="18" charset="0"/>
              </a:rPr>
              <a:t>subjectivity</a:t>
            </a:r>
            <a:r>
              <a:rPr lang="en-GB" sz="2600" dirty="0">
                <a:latin typeface="Book Antiqua" pitchFamily="18" charset="0"/>
              </a:rPr>
              <a:t>: an </a:t>
            </a:r>
            <a:r>
              <a:rPr lang="en-GB" sz="2600" dirty="0">
                <a:solidFill>
                  <a:schemeClr val="tx1"/>
                </a:solidFill>
                <a:latin typeface="Book Antiqua" pitchFamily="18" charset="0"/>
              </a:rPr>
              <a:t>idea of the cultural self (and interior life) that includes  	other people as well – either as objects of need, desire, and interest or as 	necessary sharers of common experience. </a:t>
            </a:r>
          </a:p>
          <a:p>
            <a:pPr lvl="1" algn="just">
              <a:lnSpc>
                <a:spcPct val="100000"/>
              </a:lnSpc>
              <a:buClr>
                <a:schemeClr val="folHlink"/>
              </a:buClr>
              <a:buFont typeface="Wingdings" pitchFamily="2" charset="2"/>
              <a:buChar char="§"/>
            </a:pPr>
            <a:r>
              <a:rPr lang="en-GB" sz="2600" dirty="0">
                <a:latin typeface="Book Antiqua" pitchFamily="18" charset="0"/>
              </a:rPr>
              <a:t> </a:t>
            </a:r>
            <a:r>
              <a:rPr lang="en-GB" sz="2600" b="1" dirty="0">
                <a:solidFill>
                  <a:schemeClr val="accent3">
                    <a:lumMod val="20000"/>
                    <a:lumOff val="80000"/>
                  </a:schemeClr>
                </a:solidFill>
                <a:latin typeface="Book Antiqua" pitchFamily="18" charset="0"/>
              </a:rPr>
              <a:t>Other: </a:t>
            </a:r>
            <a:r>
              <a:rPr lang="en-GB" sz="2600" dirty="0">
                <a:latin typeface="Book Antiqua" pitchFamily="18" charset="0"/>
              </a:rPr>
              <a:t>the other end of the duality (as opposed to Self) </a:t>
            </a:r>
          </a:p>
          <a:p>
            <a:pPr lvl="1" algn="just">
              <a:lnSpc>
                <a:spcPct val="100000"/>
              </a:lnSpc>
              <a:buClr>
                <a:schemeClr val="folHlink"/>
              </a:buClr>
              <a:buFont typeface="Wingdings" pitchFamily="2" charset="2"/>
              <a:buChar char="§"/>
            </a:pPr>
            <a:endParaRPr lang="en-GB" sz="2600" dirty="0">
              <a:latin typeface="Book Antiqua" pitchFamily="18" charset="0"/>
            </a:endParaRPr>
          </a:p>
          <a:p>
            <a:pPr algn="just">
              <a:lnSpc>
                <a:spcPct val="100000"/>
              </a:lnSpc>
              <a:buFont typeface="Wingdings" pitchFamily="2" charset="2"/>
              <a:buNone/>
            </a:pPr>
            <a:r>
              <a:rPr lang="en-GB" sz="2600" dirty="0">
                <a:solidFill>
                  <a:schemeClr val="accent2">
                    <a:lumMod val="40000"/>
                    <a:lumOff val="60000"/>
                  </a:schemeClr>
                </a:solidFill>
                <a:latin typeface="Book Antiqua" pitchFamily="18" charset="0"/>
              </a:rPr>
              <a:t> 	 </a:t>
            </a:r>
            <a:r>
              <a:rPr lang="en-GB" sz="2600" dirty="0">
                <a:solidFill>
                  <a:schemeClr val="accent1">
                    <a:lumMod val="20000"/>
                    <a:lumOff val="80000"/>
                  </a:schemeClr>
                </a:solidFill>
                <a:latin typeface="Book Antiqua" pitchFamily="18" charset="0"/>
              </a:rPr>
              <a:t>No group ever sets itself up as the One without at once setting up the 	Other over against itself. </a:t>
            </a:r>
          </a:p>
          <a:p>
            <a:pPr algn="just">
              <a:lnSpc>
                <a:spcPct val="100000"/>
              </a:lnSpc>
              <a:buFont typeface="Wingdings" pitchFamily="2" charset="2"/>
              <a:buNone/>
            </a:pPr>
            <a:r>
              <a:rPr lang="en-GB" sz="2600" dirty="0">
                <a:solidFill>
                  <a:schemeClr val="tx2"/>
                </a:solidFill>
                <a:latin typeface="Book Antiqua" pitchFamily="18" charset="0"/>
              </a:rPr>
              <a:t>                                                                                          </a:t>
            </a:r>
            <a:r>
              <a:rPr lang="en-GB" sz="2600" dirty="0">
                <a:latin typeface="Book Antiqua" pitchFamily="18" charset="0"/>
              </a:rPr>
              <a:t>Simone de Beauvoir </a:t>
            </a:r>
            <a:endParaRPr lang="en-GB" sz="2600" dirty="0">
              <a:solidFill>
                <a:schemeClr val="tx2"/>
              </a:solidFill>
              <a:latin typeface="Book Antiqua" pitchFamily="18" charset="0"/>
            </a:endParaRPr>
          </a:p>
          <a:p>
            <a:pPr algn="just">
              <a:lnSpc>
                <a:spcPct val="100000"/>
              </a:lnSpc>
              <a:buFont typeface="Wingdings" pitchFamily="2" charset="2"/>
              <a:buNone/>
            </a:pPr>
            <a:r>
              <a:rPr lang="en-GB" sz="2600" dirty="0">
                <a:solidFill>
                  <a:schemeClr val="accent3">
                    <a:lumMod val="20000"/>
                    <a:lumOff val="80000"/>
                  </a:schemeClr>
                </a:solidFill>
                <a:latin typeface="Book Antiqua" pitchFamily="18" charset="0"/>
              </a:rPr>
              <a:t>	There has to be some ‘other’ – no master without slave, no </a:t>
            </a:r>
            <a:r>
              <a:rPr lang="en-GB" sz="2600" dirty="0" err="1">
                <a:solidFill>
                  <a:schemeClr val="accent3">
                    <a:lumMod val="20000"/>
                    <a:lumOff val="80000"/>
                  </a:schemeClr>
                </a:solidFill>
                <a:latin typeface="Book Antiqua" pitchFamily="18" charset="0"/>
              </a:rPr>
              <a:t>economico</a:t>
            </a:r>
            <a:r>
              <a:rPr lang="en-GB" sz="2600" dirty="0">
                <a:solidFill>
                  <a:schemeClr val="accent3">
                    <a:lumMod val="20000"/>
                    <a:lumOff val="80000"/>
                  </a:schemeClr>
                </a:solidFill>
                <a:latin typeface="Book Antiqua" pitchFamily="18" charset="0"/>
              </a:rPr>
              <a:t>-political power without exploitation, no dominant class without cattle under the yoke -- no Nazis without Jews, no property without exclusion - -.</a:t>
            </a:r>
            <a:r>
              <a:rPr lang="en-GB" sz="2600" dirty="0">
                <a:solidFill>
                  <a:schemeClr val="accent2">
                    <a:lumMod val="40000"/>
                    <a:lumOff val="60000"/>
                  </a:schemeClr>
                </a:solidFill>
                <a:latin typeface="Book Antiqua" pitchFamily="18" charset="0"/>
              </a:rPr>
              <a:t>	             </a:t>
            </a:r>
            <a:r>
              <a:rPr lang="en-GB" sz="2600" dirty="0">
                <a:latin typeface="Book Antiqua" pitchFamily="18" charset="0"/>
              </a:rPr>
              <a:t>                                                                    								                        </a:t>
            </a:r>
            <a:r>
              <a:rPr lang="en-GB" sz="2600" dirty="0" err="1">
                <a:latin typeface="Book Antiqua" pitchFamily="18" charset="0"/>
              </a:rPr>
              <a:t>Héléne</a:t>
            </a:r>
            <a:r>
              <a:rPr lang="en-GB" sz="2600" dirty="0">
                <a:latin typeface="Book Antiqua" pitchFamily="18" charset="0"/>
              </a:rPr>
              <a:t> Cixous</a:t>
            </a:r>
          </a:p>
          <a:p>
            <a:endParaRPr lang="en-GB"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52931">
                                            <p:txEl>
                                              <p:pRg st="0" end="0"/>
                                            </p:txEl>
                                          </p:spTgt>
                                        </p:tgtEl>
                                        <p:attrNameLst>
                                          <p:attrName>style.visibility</p:attrName>
                                        </p:attrNameLst>
                                      </p:cBhvr>
                                      <p:to>
                                        <p:strVal val="visible"/>
                                      </p:to>
                                    </p:set>
                                    <p:animEffect transition="in" filter="fade">
                                      <p:cBhvr>
                                        <p:cTn id="7" dur="1000"/>
                                        <p:tgtEl>
                                          <p:spTgt spid="252931">
                                            <p:txEl>
                                              <p:pRg st="0" end="0"/>
                                            </p:txEl>
                                          </p:spTgt>
                                        </p:tgtEl>
                                      </p:cBhvr>
                                    </p:animEffect>
                                    <p:anim calcmode="lin" valueType="num">
                                      <p:cBhvr>
                                        <p:cTn id="8" dur="1000" fill="hold"/>
                                        <p:tgtEl>
                                          <p:spTgt spid="25293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293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52931">
                                            <p:txEl>
                                              <p:pRg st="2" end="2"/>
                                            </p:txEl>
                                          </p:spTgt>
                                        </p:tgtEl>
                                        <p:attrNameLst>
                                          <p:attrName>style.visibility</p:attrName>
                                        </p:attrNameLst>
                                      </p:cBhvr>
                                      <p:to>
                                        <p:strVal val="visible"/>
                                      </p:to>
                                    </p:set>
                                    <p:animEffect transition="in" filter="fade">
                                      <p:cBhvr>
                                        <p:cTn id="12" dur="1000"/>
                                        <p:tgtEl>
                                          <p:spTgt spid="252931">
                                            <p:txEl>
                                              <p:pRg st="2" end="2"/>
                                            </p:txEl>
                                          </p:spTgt>
                                        </p:tgtEl>
                                      </p:cBhvr>
                                    </p:animEffect>
                                    <p:anim calcmode="lin" valueType="num">
                                      <p:cBhvr>
                                        <p:cTn id="13" dur="1000" fill="hold"/>
                                        <p:tgtEl>
                                          <p:spTgt spid="25293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5293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52931">
                                            <p:txEl>
                                              <p:pRg st="3" end="3"/>
                                            </p:txEl>
                                          </p:spTgt>
                                        </p:tgtEl>
                                        <p:attrNameLst>
                                          <p:attrName>style.visibility</p:attrName>
                                        </p:attrNameLst>
                                      </p:cBhvr>
                                      <p:to>
                                        <p:strVal val="visible"/>
                                      </p:to>
                                    </p:set>
                                    <p:animEffect transition="in" filter="fade">
                                      <p:cBhvr>
                                        <p:cTn id="19" dur="1000"/>
                                        <p:tgtEl>
                                          <p:spTgt spid="252931">
                                            <p:txEl>
                                              <p:pRg st="3" end="3"/>
                                            </p:txEl>
                                          </p:spTgt>
                                        </p:tgtEl>
                                      </p:cBhvr>
                                    </p:animEffect>
                                    <p:anim calcmode="lin" valueType="num">
                                      <p:cBhvr>
                                        <p:cTn id="20" dur="1000" fill="hold"/>
                                        <p:tgtEl>
                                          <p:spTgt spid="252931">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252931">
                                            <p:txEl>
                                              <p:pRg st="3" end="3"/>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2931">
                                            <p:txEl>
                                              <p:pRg st="5" end="5"/>
                                            </p:txEl>
                                          </p:spTgt>
                                        </p:tgtEl>
                                        <p:attrNameLst>
                                          <p:attrName>style.visibility</p:attrName>
                                        </p:attrNameLst>
                                      </p:cBhvr>
                                      <p:to>
                                        <p:strVal val="visible"/>
                                      </p:to>
                                    </p:set>
                                    <p:animEffect transition="in" filter="fade">
                                      <p:cBhvr>
                                        <p:cTn id="24" dur="1000"/>
                                        <p:tgtEl>
                                          <p:spTgt spid="252931">
                                            <p:txEl>
                                              <p:pRg st="5" end="5"/>
                                            </p:txEl>
                                          </p:spTgt>
                                        </p:tgtEl>
                                      </p:cBhvr>
                                    </p:animEffect>
                                    <p:anim calcmode="lin" valueType="num">
                                      <p:cBhvr>
                                        <p:cTn id="25" dur="1000" fill="hold"/>
                                        <p:tgtEl>
                                          <p:spTgt spid="252931">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52931">
                                            <p:txEl>
                                              <p:pRg st="5" end="5"/>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52931">
                                            <p:txEl>
                                              <p:pRg st="6" end="6"/>
                                            </p:txEl>
                                          </p:spTgt>
                                        </p:tgtEl>
                                        <p:attrNameLst>
                                          <p:attrName>style.visibility</p:attrName>
                                        </p:attrNameLst>
                                      </p:cBhvr>
                                      <p:to>
                                        <p:strVal val="visible"/>
                                      </p:to>
                                    </p:set>
                                    <p:animEffect transition="in" filter="fade">
                                      <p:cBhvr>
                                        <p:cTn id="29" dur="1000"/>
                                        <p:tgtEl>
                                          <p:spTgt spid="252931">
                                            <p:txEl>
                                              <p:pRg st="6" end="6"/>
                                            </p:txEl>
                                          </p:spTgt>
                                        </p:tgtEl>
                                      </p:cBhvr>
                                    </p:animEffect>
                                    <p:anim calcmode="lin" valueType="num">
                                      <p:cBhvr>
                                        <p:cTn id="30" dur="1000" fill="hold"/>
                                        <p:tgtEl>
                                          <p:spTgt spid="252931">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52931">
                                            <p:txEl>
                                              <p:pRg st="6" end="6"/>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52931">
                                            <p:txEl>
                                              <p:pRg st="7" end="7"/>
                                            </p:txEl>
                                          </p:spTgt>
                                        </p:tgtEl>
                                        <p:attrNameLst>
                                          <p:attrName>style.visibility</p:attrName>
                                        </p:attrNameLst>
                                      </p:cBhvr>
                                      <p:to>
                                        <p:strVal val="visible"/>
                                      </p:to>
                                    </p:set>
                                    <p:animEffect transition="in" filter="fade">
                                      <p:cBhvr>
                                        <p:cTn id="34" dur="1000"/>
                                        <p:tgtEl>
                                          <p:spTgt spid="252931">
                                            <p:txEl>
                                              <p:pRg st="7" end="7"/>
                                            </p:txEl>
                                          </p:spTgt>
                                        </p:tgtEl>
                                      </p:cBhvr>
                                    </p:animEffect>
                                    <p:anim calcmode="lin" valueType="num">
                                      <p:cBhvr>
                                        <p:cTn id="35" dur="1000" fill="hold"/>
                                        <p:tgtEl>
                                          <p:spTgt spid="252931">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25293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1"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p:cNvSpPr>
            <a:spLocks noGrp="1" noChangeArrowheads="1"/>
          </p:cNvSpPr>
          <p:nvPr>
            <p:ph idx="1"/>
          </p:nvPr>
        </p:nvSpPr>
        <p:spPr>
          <a:xfrm>
            <a:off x="363255" y="425884"/>
            <a:ext cx="11411211" cy="6076515"/>
          </a:xfrm>
        </p:spPr>
        <p:txBody>
          <a:bodyPr>
            <a:normAutofit/>
          </a:bodyPr>
          <a:lstStyle/>
          <a:p>
            <a:pPr algn="just">
              <a:lnSpc>
                <a:spcPct val="100000"/>
              </a:lnSpc>
              <a:buClr>
                <a:schemeClr val="folHlink"/>
              </a:buClr>
              <a:buFont typeface="Wingdings" pitchFamily="2" charset="2"/>
              <a:buChar char="§"/>
            </a:pPr>
            <a:r>
              <a:rPr lang="en-GB" sz="2600" b="1" dirty="0">
                <a:solidFill>
                  <a:schemeClr val="accent3">
                    <a:lumMod val="20000"/>
                    <a:lumOff val="80000"/>
                  </a:schemeClr>
                </a:solidFill>
                <a:latin typeface="Book Antiqua" pitchFamily="18" charset="0"/>
              </a:rPr>
              <a:t>intertextuality</a:t>
            </a:r>
            <a:r>
              <a:rPr lang="en-GB" sz="2600" dirty="0">
                <a:latin typeface="Book Antiqua" pitchFamily="18" charset="0"/>
              </a:rPr>
              <a:t>: Traditional literary theories tend to treat individual texts 	as separate, closed-off entities and to focus exclusively on internal 	structures. </a:t>
            </a:r>
          </a:p>
          <a:p>
            <a:pPr algn="just">
              <a:lnSpc>
                <a:spcPct val="100000"/>
              </a:lnSpc>
              <a:buFont typeface="Wingdings" pitchFamily="2" charset="2"/>
              <a:buNone/>
            </a:pPr>
            <a:r>
              <a:rPr lang="en-GB" sz="2600" dirty="0">
                <a:latin typeface="Book Antiqua" pitchFamily="18" charset="0"/>
              </a:rPr>
              <a:t>    -&gt; However, texts are not independent beings: they overlap - both in 	the mind of the writer and that of the reader(s). </a:t>
            </a:r>
          </a:p>
          <a:p>
            <a:pPr algn="just">
              <a:lnSpc>
                <a:spcPct val="100000"/>
              </a:lnSpc>
              <a:buFont typeface="Wingdings" pitchFamily="2" charset="2"/>
              <a:buNone/>
            </a:pPr>
            <a:endParaRPr lang="en-GB" sz="2600" dirty="0">
              <a:solidFill>
                <a:schemeClr val="accent2">
                  <a:lumMod val="40000"/>
                  <a:lumOff val="60000"/>
                </a:schemeClr>
              </a:solidFill>
              <a:latin typeface="Book Antiqua" panose="02040602050305030304" pitchFamily="18" charset="0"/>
            </a:endParaRPr>
          </a:p>
          <a:p>
            <a:pPr algn="just">
              <a:lnSpc>
                <a:spcPct val="100000"/>
              </a:lnSpc>
              <a:buFont typeface="Wingdings" pitchFamily="2" charset="2"/>
              <a:buNone/>
            </a:pPr>
            <a:endParaRPr lang="en-GB" sz="2600" dirty="0">
              <a:solidFill>
                <a:schemeClr val="accent2">
                  <a:lumMod val="40000"/>
                  <a:lumOff val="60000"/>
                </a:schemeClr>
              </a:solidFill>
              <a:latin typeface="Book Antiqua" panose="02040602050305030304" pitchFamily="18" charset="0"/>
            </a:endParaRPr>
          </a:p>
          <a:p>
            <a:pPr algn="just">
              <a:lnSpc>
                <a:spcPct val="100000"/>
              </a:lnSpc>
              <a:buFont typeface="Wingdings" pitchFamily="2" charset="2"/>
              <a:buNone/>
            </a:pPr>
            <a:r>
              <a:rPr lang="en-GB" sz="2600" dirty="0">
                <a:solidFill>
                  <a:schemeClr val="accent3">
                    <a:lumMod val="20000"/>
                    <a:lumOff val="80000"/>
                  </a:schemeClr>
                </a:solidFill>
                <a:latin typeface="Book Antiqua" panose="02040602050305030304" pitchFamily="18" charset="0"/>
              </a:rPr>
              <a:t>A text is... a multidimensional space in which a variety of writings, none of them original, blend and clash. The text is a tissue of quotations... The writer can only imitate a gesture that is always anterior, never original. His (</a:t>
            </a:r>
            <a:r>
              <a:rPr lang="en-GB" sz="2600" i="1" dirty="0">
                <a:solidFill>
                  <a:schemeClr val="accent3">
                    <a:lumMod val="20000"/>
                    <a:lumOff val="80000"/>
                  </a:schemeClr>
                </a:solidFill>
                <a:latin typeface="Book Antiqua" pitchFamily="18" charset="0"/>
              </a:rPr>
              <a:t>sic</a:t>
            </a:r>
            <a:r>
              <a:rPr lang="en-GB" sz="2600" dirty="0">
                <a:solidFill>
                  <a:schemeClr val="accent3">
                    <a:lumMod val="20000"/>
                    <a:lumOff val="80000"/>
                  </a:schemeClr>
                </a:solidFill>
                <a:latin typeface="Book Antiqua" pitchFamily="18" charset="0"/>
              </a:rPr>
              <a:t>) only power is to mix writings, to counter the ones with the others, in such a way as never to rest on any one of them.       </a:t>
            </a:r>
            <a:r>
              <a:rPr lang="en-GB" sz="2600" dirty="0">
                <a:solidFill>
                  <a:schemeClr val="accent2">
                    <a:lumMod val="40000"/>
                    <a:lumOff val="60000"/>
                  </a:schemeClr>
                </a:solidFill>
                <a:latin typeface="Book Antiqua" pitchFamily="18" charset="0"/>
              </a:rPr>
              <a:t>		 									                            </a:t>
            </a:r>
            <a:r>
              <a:rPr lang="en-GB" sz="2600" dirty="0">
                <a:latin typeface="Book Antiqua" pitchFamily="18" charset="0"/>
              </a:rPr>
              <a:t>Roland Barthes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anim calcmode="lin" valueType="num">
                                      <p:cBhvr additive="base">
                                        <p:cTn id="7" dur="500" fill="hold"/>
                                        <p:tgtEl>
                                          <p:spTgt spid="142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anim calcmode="lin" valueType="num">
                                      <p:cBhvr additive="base">
                                        <p:cTn id="11" dur="500" fill="hold"/>
                                        <p:tgtEl>
                                          <p:spTgt spid="14233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233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2339">
                                            <p:txEl>
                                              <p:pRg st="4" end="4"/>
                                            </p:txEl>
                                          </p:spTgt>
                                        </p:tgtEl>
                                        <p:attrNameLst>
                                          <p:attrName>style.visibility</p:attrName>
                                        </p:attrNameLst>
                                      </p:cBhvr>
                                      <p:to>
                                        <p:strVal val="visible"/>
                                      </p:to>
                                    </p:set>
                                    <p:anim calcmode="lin" valueType="num">
                                      <p:cBhvr additive="base">
                                        <p:cTn id="15" dur="500" fill="hold"/>
                                        <p:tgtEl>
                                          <p:spTgt spid="14233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233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9" name="Picture 5" descr="McD'sDarth"/>
          <p:cNvPicPr>
            <a:picLocks noGrp="1" noChangeAspect="1" noChangeArrowheads="1"/>
          </p:cNvPicPr>
          <p:nvPr>
            <p:ph/>
          </p:nvPr>
        </p:nvPicPr>
        <p:blipFill>
          <a:blip r:embed="rId3">
            <a:extLst>
              <a:ext uri="{28A0092B-C50C-407E-A947-70E740481C1C}">
                <a14:useLocalDpi xmlns:a14="http://schemas.microsoft.com/office/drawing/2010/main" val="0"/>
              </a:ext>
            </a:extLst>
          </a:blip>
          <a:stretch>
            <a:fillRect/>
          </a:stretch>
        </p:blipFill>
        <p:spPr>
          <a:xfrm>
            <a:off x="1541227" y="1"/>
            <a:ext cx="9053464" cy="6857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057400" y="-822325"/>
            <a:ext cx="8153400" cy="101600"/>
          </a:xfrm>
        </p:spPr>
        <p:txBody>
          <a:bodyPr>
            <a:normAutofit fontScale="90000"/>
          </a:bodyPr>
          <a:lstStyle/>
          <a:p>
            <a:endParaRPr lang="en-US" sz="4000"/>
          </a:p>
        </p:txBody>
      </p:sp>
      <p:sp>
        <p:nvSpPr>
          <p:cNvPr id="149507" name="Rectangle 3"/>
          <p:cNvSpPr>
            <a:spLocks noGrp="1" noChangeArrowheads="1"/>
          </p:cNvSpPr>
          <p:nvPr>
            <p:ph idx="1"/>
          </p:nvPr>
        </p:nvSpPr>
        <p:spPr>
          <a:xfrm>
            <a:off x="175365" y="82062"/>
            <a:ext cx="11574050" cy="6693876"/>
          </a:xfrm>
        </p:spPr>
        <p:txBody>
          <a:bodyPr/>
          <a:lstStyle/>
          <a:p>
            <a:pPr algn="just">
              <a:lnSpc>
                <a:spcPct val="100000"/>
              </a:lnSpc>
              <a:buClr>
                <a:schemeClr val="folHlink"/>
              </a:buClr>
              <a:buFont typeface="Wingdings" pitchFamily="2" charset="2"/>
              <a:buChar char="§"/>
            </a:pPr>
            <a:r>
              <a:rPr lang="en-GB" sz="2600" dirty="0">
                <a:latin typeface="Book Antiqua" pitchFamily="18" charset="0"/>
              </a:rPr>
              <a:t> </a:t>
            </a:r>
            <a:r>
              <a:rPr lang="en-GB" sz="2600" b="1" dirty="0">
                <a:solidFill>
                  <a:schemeClr val="accent3">
                    <a:lumMod val="20000"/>
                    <a:lumOff val="80000"/>
                  </a:schemeClr>
                </a:solidFill>
                <a:latin typeface="Book Antiqua" pitchFamily="18" charset="0"/>
              </a:rPr>
              <a:t>Canon</a:t>
            </a:r>
            <a:r>
              <a:rPr lang="en-GB" sz="2600" dirty="0">
                <a:latin typeface="Book Antiqua" pitchFamily="18" charset="0"/>
              </a:rPr>
              <a:t>: an established (but by no means monolithic) group of artists and 	works of art that are considered to form a ‘definitive’ representation of 	what is finest in their field </a:t>
            </a:r>
          </a:p>
          <a:p>
            <a:pPr algn="just">
              <a:lnSpc>
                <a:spcPct val="100000"/>
              </a:lnSpc>
              <a:buFont typeface="Wingdings" pitchFamily="2" charset="2"/>
              <a:buNone/>
            </a:pPr>
            <a:r>
              <a:rPr lang="en-GB" sz="2600" dirty="0">
                <a:latin typeface="Book Antiqua" pitchFamily="18" charset="0"/>
              </a:rPr>
              <a:t>     - in Anglo-American literature, the canon includes poets such as William 	Shakespeare, John Milton, and William Wordsworth, and novelists 	such as Charles Dickens, Jane Austen and George Orwell. </a:t>
            </a:r>
          </a:p>
          <a:p>
            <a:pPr algn="just">
              <a:lnSpc>
                <a:spcPct val="100000"/>
              </a:lnSpc>
              <a:buFont typeface="Wingdings" pitchFamily="2" charset="2"/>
              <a:buNone/>
            </a:pPr>
            <a:r>
              <a:rPr lang="en-GB" sz="2600" dirty="0">
                <a:latin typeface="Book Antiqua" pitchFamily="18" charset="0"/>
              </a:rPr>
              <a:t>     -&gt; ‘White dead males’ </a:t>
            </a:r>
          </a:p>
          <a:p>
            <a:pPr algn="just">
              <a:lnSpc>
                <a:spcPct val="100000"/>
              </a:lnSpc>
              <a:buFont typeface="Wingdings" pitchFamily="2" charset="2"/>
              <a:buNone/>
            </a:pPr>
            <a:r>
              <a:rPr lang="en-GB" sz="2600" dirty="0">
                <a:latin typeface="Book Antiqua" pitchFamily="18" charset="0"/>
              </a:rPr>
              <a:t>     -&gt; Recent criticism has begun to widen the canon somewhat (to include 	women, racialised and openly homosexual/queer writers) but the 	notion of canon still remains. </a:t>
            </a:r>
          </a:p>
          <a:p>
            <a:pPr algn="just">
              <a:buFont typeface="Wingdings" pitchFamily="2" charset="2"/>
              <a:buNone/>
            </a:pPr>
            <a:endParaRPr lang="en-GB" sz="2500" u="sng" dirty="0">
              <a:latin typeface="Book Antiqua" pitchFamily="18" charset="0"/>
            </a:endParaRPr>
          </a:p>
        </p:txBody>
      </p:sp>
      <p:pic>
        <p:nvPicPr>
          <p:cNvPr id="149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0753" y="4187126"/>
            <a:ext cx="2146343" cy="265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289" y="4915571"/>
            <a:ext cx="1676400" cy="193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9673" y="4436697"/>
            <a:ext cx="1787024" cy="2409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95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9218" y="4596045"/>
            <a:ext cx="1676400" cy="2261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blinds(horizontal)">
                                      <p:cBhvr>
                                        <p:cTn id="7" dur="500"/>
                                        <p:tgtEl>
                                          <p:spTgt spid="149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9507">
                                            <p:txEl>
                                              <p:pRg st="1" end="1"/>
                                            </p:txEl>
                                          </p:spTgt>
                                        </p:tgtEl>
                                        <p:attrNameLst>
                                          <p:attrName>style.visibility</p:attrName>
                                        </p:attrNameLst>
                                      </p:cBhvr>
                                      <p:to>
                                        <p:strVal val="visible"/>
                                      </p:to>
                                    </p:set>
                                    <p:animEffect transition="in" filter="blinds(horizontal)">
                                      <p:cBhvr>
                                        <p:cTn id="12" dur="500"/>
                                        <p:tgtEl>
                                          <p:spTgt spid="149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9507">
                                            <p:txEl>
                                              <p:pRg st="2" end="2"/>
                                            </p:txEl>
                                          </p:spTgt>
                                        </p:tgtEl>
                                        <p:attrNameLst>
                                          <p:attrName>style.visibility</p:attrName>
                                        </p:attrNameLst>
                                      </p:cBhvr>
                                      <p:to>
                                        <p:strVal val="visible"/>
                                      </p:to>
                                    </p:set>
                                    <p:animEffect transition="in" filter="blinds(horizontal)">
                                      <p:cBhvr>
                                        <p:cTn id="17" dur="500"/>
                                        <p:tgtEl>
                                          <p:spTgt spid="149507">
                                            <p:txEl>
                                              <p:pRg st="2" end="2"/>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49507">
                                            <p:txEl>
                                              <p:pRg st="3" end="3"/>
                                            </p:txEl>
                                          </p:spTgt>
                                        </p:tgtEl>
                                        <p:attrNameLst>
                                          <p:attrName>style.visibility</p:attrName>
                                        </p:attrNameLst>
                                      </p:cBhvr>
                                      <p:to>
                                        <p:strVal val="visible"/>
                                      </p:to>
                                    </p:set>
                                    <p:animEffect transition="in" filter="blinds(horizontal)">
                                      <p:cBhvr>
                                        <p:cTn id="20" dur="500"/>
                                        <p:tgtEl>
                                          <p:spTgt spid="149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227551" y="1"/>
            <a:ext cx="9557359" cy="1377862"/>
          </a:xfrm>
        </p:spPr>
        <p:txBody>
          <a:bodyPr>
            <a:normAutofit/>
          </a:bodyPr>
          <a:lstStyle/>
          <a:p>
            <a:r>
              <a:rPr lang="en-GB" sz="4000" dirty="0">
                <a:latin typeface="Book Antiqua" panose="02040602050305030304" pitchFamily="18" charset="0"/>
              </a:rPr>
              <a:t>Critical Theories of Reading</a:t>
            </a:r>
          </a:p>
        </p:txBody>
      </p:sp>
      <p:sp>
        <p:nvSpPr>
          <p:cNvPr id="138243" name="Rectangle 3"/>
          <p:cNvSpPr>
            <a:spLocks noGrp="1" noChangeArrowheads="1"/>
          </p:cNvSpPr>
          <p:nvPr>
            <p:ph idx="1"/>
          </p:nvPr>
        </p:nvSpPr>
        <p:spPr>
          <a:xfrm>
            <a:off x="275574" y="1490597"/>
            <a:ext cx="11636678" cy="5100702"/>
          </a:xfrm>
        </p:spPr>
        <p:txBody>
          <a:bodyPr/>
          <a:lstStyle/>
          <a:p>
            <a:pPr algn="just">
              <a:lnSpc>
                <a:spcPct val="100000"/>
              </a:lnSpc>
              <a:buFont typeface="Wingdings" panose="05000000000000000000" pitchFamily="2" charset="2"/>
              <a:buChar char="§"/>
            </a:pPr>
            <a:r>
              <a:rPr lang="en-GB" sz="2600" b="1" dirty="0">
                <a:latin typeface="Book Antiqua" pitchFamily="18" charset="0"/>
              </a:rPr>
              <a:t>Poststructuralism</a:t>
            </a:r>
          </a:p>
          <a:p>
            <a:pPr lvl="1" algn="just">
              <a:lnSpc>
                <a:spcPct val="100000"/>
              </a:lnSpc>
              <a:buClr>
                <a:schemeClr val="folHlink"/>
              </a:buClr>
              <a:buFont typeface="Wingdings" pitchFamily="2" charset="2"/>
              <a:buChar char="§"/>
            </a:pPr>
            <a:r>
              <a:rPr lang="en-GB" sz="2600" dirty="0">
                <a:latin typeface="Book Antiqua" pitchFamily="18" charset="0"/>
              </a:rPr>
              <a:t>Born out of structuralism, which sees language as a phenomenon 	which 	not only records the world, but shapes it as well</a:t>
            </a:r>
          </a:p>
          <a:p>
            <a:pPr lvl="1" algn="just">
              <a:lnSpc>
                <a:spcPct val="100000"/>
              </a:lnSpc>
              <a:buClr>
                <a:schemeClr val="folHlink"/>
              </a:buClr>
              <a:buFont typeface="Wingdings" pitchFamily="2" charset="2"/>
              <a:buChar char="§"/>
            </a:pPr>
            <a:r>
              <a:rPr lang="en-GB" sz="2600" dirty="0">
                <a:latin typeface="Book Antiqua" pitchFamily="18" charset="0"/>
              </a:rPr>
              <a:t>focus on the reader (but not forgetting writer or text) </a:t>
            </a:r>
          </a:p>
          <a:p>
            <a:pPr lvl="1" algn="just">
              <a:lnSpc>
                <a:spcPct val="100000"/>
              </a:lnSpc>
              <a:buClr>
                <a:schemeClr val="folHlink"/>
              </a:buClr>
              <a:buFont typeface="Wingdings" pitchFamily="2" charset="2"/>
              <a:buNone/>
            </a:pPr>
            <a:r>
              <a:rPr lang="en-GB" sz="2600" dirty="0">
                <a:latin typeface="Book Antiqua" pitchFamily="18" charset="0"/>
              </a:rPr>
              <a:t>-&gt; meaning is not stable – always “in process”</a:t>
            </a:r>
          </a:p>
          <a:p>
            <a:pPr algn="just">
              <a:lnSpc>
                <a:spcPct val="100000"/>
              </a:lnSpc>
              <a:buFont typeface="Wingdings" pitchFamily="2" charset="2"/>
              <a:buNone/>
            </a:pPr>
            <a:r>
              <a:rPr lang="en-GB" sz="2600" dirty="0">
                <a:latin typeface="Book Antiqua" pitchFamily="18" charset="0"/>
              </a:rPr>
              <a:t>     -&gt; only a reader can bring temporary unity to a text (through the process of 	reading)</a:t>
            </a:r>
          </a:p>
          <a:p>
            <a:pPr lvl="1" algn="just">
              <a:lnSpc>
                <a:spcPct val="100000"/>
              </a:lnSpc>
              <a:buClr>
                <a:schemeClr val="folHlink"/>
              </a:buClr>
              <a:buFont typeface="Wingdings" pitchFamily="2" charset="2"/>
              <a:buChar char="§"/>
            </a:pPr>
            <a:r>
              <a:rPr lang="en-GB" sz="2600" dirty="0">
                <a:latin typeface="Book Antiqua" pitchFamily="18" charset="0"/>
              </a:rPr>
              <a:t>Subjectivities are socially produced, through language and the interaction 	of different discourses. </a:t>
            </a:r>
          </a:p>
          <a:p>
            <a:pPr algn="just">
              <a:lnSpc>
                <a:spcPct val="100000"/>
              </a:lnSpc>
              <a:buFont typeface="Wingdings" pitchFamily="2" charset="2"/>
              <a:buNone/>
            </a:pPr>
            <a:r>
              <a:rPr lang="en-GB" sz="2600" dirty="0">
                <a:latin typeface="Book Antiqua" pitchFamily="18" charset="0"/>
              </a:rPr>
              <a:t>     -&gt; No meaning is always already there </a:t>
            </a:r>
          </a:p>
          <a:p>
            <a:pPr algn="just">
              <a:buFont typeface="Wingdings" pitchFamily="2" charset="2"/>
              <a:buNone/>
            </a:pPr>
            <a:endParaRPr lang="en-GB" sz="2400" dirty="0">
              <a:latin typeface="Book Antiqua" pitchFamily="18" charset="0"/>
            </a:endParaRPr>
          </a:p>
          <a:p>
            <a:pPr algn="just">
              <a:buFont typeface="Wingdings" pitchFamily="2" charset="2"/>
              <a:buNone/>
            </a:pPr>
            <a:endParaRPr lang="en-GB" sz="2500" dirty="0">
              <a:latin typeface="Bookman Old Style" pitchFamily="18" charset="0"/>
            </a:endParaRPr>
          </a:p>
          <a:p>
            <a:pPr algn="just"/>
            <a:endParaRPr lang="en-GB" dirty="0">
              <a:effectLst/>
              <a:latin typeface="Bookman Old Style"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82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8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82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824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82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82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idx="1"/>
          </p:nvPr>
        </p:nvSpPr>
        <p:spPr>
          <a:xfrm>
            <a:off x="388308" y="376366"/>
            <a:ext cx="11160690" cy="6105268"/>
          </a:xfrm>
        </p:spPr>
        <p:txBody>
          <a:bodyPr>
            <a:noAutofit/>
          </a:bodyPr>
          <a:lstStyle/>
          <a:p>
            <a:pPr algn="just">
              <a:lnSpc>
                <a:spcPct val="100000"/>
              </a:lnSpc>
              <a:buFont typeface="Wingdings" pitchFamily="2" charset="2"/>
              <a:buNone/>
            </a:pPr>
            <a:r>
              <a:rPr lang="en-GB" sz="2600" dirty="0">
                <a:solidFill>
                  <a:schemeClr val="accent3">
                    <a:lumMod val="20000"/>
                    <a:lumOff val="80000"/>
                  </a:schemeClr>
                </a:solidFill>
                <a:latin typeface="Book Antiqua" pitchFamily="18" charset="0"/>
              </a:rPr>
              <a:t>There is not -- just one reality to be represented by a neutral innocent language; different discourses create different realities because of different, determining ideologies. This demands that attention be given not simply to the linguistic structures of language, but also discursive strategies of communication; to the context and setting; to social and institutional constraints; to power and status relations, to ideology and to change. </a:t>
            </a:r>
          </a:p>
          <a:p>
            <a:pPr algn="just">
              <a:lnSpc>
                <a:spcPct val="100000"/>
              </a:lnSpc>
              <a:buFont typeface="Wingdings" pitchFamily="2" charset="2"/>
              <a:buNone/>
            </a:pPr>
            <a:r>
              <a:rPr lang="en-GB" sz="2600" dirty="0">
                <a:solidFill>
                  <a:schemeClr val="accent3">
                    <a:lumMod val="20000"/>
                    <a:lumOff val="80000"/>
                  </a:schemeClr>
                </a:solidFill>
                <a:latin typeface="Book Antiqua" pitchFamily="18" charset="0"/>
              </a:rPr>
              <a:t>		</a:t>
            </a:r>
            <a:r>
              <a:rPr lang="en-GB" sz="2600" dirty="0">
                <a:solidFill>
                  <a:schemeClr val="tx1"/>
                </a:solidFill>
                <a:latin typeface="Book Antiqua" pitchFamily="18" charset="0"/>
              </a:rPr>
              <a:t>                                                 David Birch: </a:t>
            </a:r>
            <a:r>
              <a:rPr lang="en-GB" sz="2600" i="1" dirty="0">
                <a:solidFill>
                  <a:schemeClr val="tx1"/>
                </a:solidFill>
                <a:latin typeface="Book Antiqua" pitchFamily="18" charset="0"/>
              </a:rPr>
              <a:t>The Language of Drama</a:t>
            </a:r>
            <a:r>
              <a:rPr lang="en-GB" sz="2600" dirty="0">
                <a:solidFill>
                  <a:schemeClr val="tx1"/>
                </a:solidFill>
                <a:latin typeface="Book Antiqua" pitchFamily="18" charset="0"/>
              </a:rPr>
              <a:t> </a:t>
            </a:r>
          </a:p>
          <a:p>
            <a:pPr algn="just">
              <a:lnSpc>
                <a:spcPct val="100000"/>
              </a:lnSpc>
              <a:buFont typeface="Wingdings" pitchFamily="2" charset="2"/>
              <a:buNone/>
            </a:pPr>
            <a:endParaRPr lang="en-GB" sz="2600" dirty="0">
              <a:solidFill>
                <a:schemeClr val="accent2">
                  <a:lumMod val="60000"/>
                  <a:lumOff val="40000"/>
                </a:schemeClr>
              </a:solidFill>
              <a:latin typeface="Book Antiqua" pitchFamily="18" charset="0"/>
            </a:endParaRPr>
          </a:p>
          <a:p>
            <a:pPr algn="just">
              <a:lnSpc>
                <a:spcPct val="100000"/>
              </a:lnSpc>
              <a:buFont typeface="Wingdings" pitchFamily="2" charset="2"/>
              <a:buNone/>
            </a:pPr>
            <a:r>
              <a:rPr lang="en-GB" sz="2600" dirty="0">
                <a:solidFill>
                  <a:schemeClr val="accent2">
                    <a:lumMod val="60000"/>
                    <a:lumOff val="40000"/>
                  </a:schemeClr>
                </a:solidFill>
                <a:latin typeface="Book Antiqua" pitchFamily="18" charset="0"/>
              </a:rPr>
              <a:t>To give a text an Author is to impose a limit on that text, to furnish it with a final signified, to close the writing.</a:t>
            </a:r>
          </a:p>
          <a:p>
            <a:pPr algn="just">
              <a:lnSpc>
                <a:spcPct val="100000"/>
              </a:lnSpc>
              <a:buFont typeface="Wingdings" pitchFamily="2" charset="2"/>
              <a:buNone/>
            </a:pPr>
            <a:r>
              <a:rPr lang="en-GB" sz="2600" dirty="0">
                <a:solidFill>
                  <a:schemeClr val="accent3">
                    <a:lumMod val="20000"/>
                    <a:lumOff val="80000"/>
                  </a:schemeClr>
                </a:solidFill>
                <a:latin typeface="Book Antiqua" pitchFamily="18" charset="0"/>
              </a:rPr>
              <a:t>                                                       </a:t>
            </a:r>
            <a:r>
              <a:rPr lang="en-GB" sz="2600" dirty="0">
                <a:solidFill>
                  <a:schemeClr val="tx1"/>
                </a:solidFill>
                <a:latin typeface="Book Antiqua" pitchFamily="18" charset="0"/>
              </a:rPr>
              <a:t>Roland Barthes: “The Death of the Author”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9" name="Rectangle 3"/>
          <p:cNvSpPr>
            <a:spLocks noGrp="1" noChangeArrowheads="1"/>
          </p:cNvSpPr>
          <p:nvPr>
            <p:ph idx="1"/>
          </p:nvPr>
        </p:nvSpPr>
        <p:spPr>
          <a:xfrm>
            <a:off x="275573" y="250522"/>
            <a:ext cx="11373631" cy="6353478"/>
          </a:xfrm>
        </p:spPr>
        <p:txBody>
          <a:bodyPr>
            <a:normAutofit/>
          </a:bodyPr>
          <a:lstStyle/>
          <a:p>
            <a:pPr algn="just">
              <a:lnSpc>
                <a:spcPct val="100000"/>
              </a:lnSpc>
              <a:spcBef>
                <a:spcPts val="0"/>
              </a:spcBef>
              <a:buClr>
                <a:schemeClr val="folHlink"/>
              </a:buClr>
              <a:buFont typeface="Wingdings" pitchFamily="2" charset="2"/>
              <a:buChar char="§"/>
            </a:pPr>
            <a:r>
              <a:rPr lang="en-GB" sz="2400" dirty="0">
                <a:latin typeface="Book Antiqua" pitchFamily="18" charset="0"/>
              </a:rPr>
              <a:t>T</a:t>
            </a:r>
            <a:r>
              <a:rPr lang="en-GB" sz="2600" dirty="0">
                <a:latin typeface="Book Antiqua" pitchFamily="18" charset="0"/>
              </a:rPr>
              <a:t>he main method of dealing with literary texts is deconstruction </a:t>
            </a:r>
            <a:endParaRPr lang="en-GB" sz="2600" dirty="0">
              <a:solidFill>
                <a:schemeClr val="hlink"/>
              </a:solidFill>
              <a:latin typeface="Book Antiqua" pitchFamily="18" charset="0"/>
            </a:endParaRPr>
          </a:p>
          <a:p>
            <a:pPr algn="just">
              <a:lnSpc>
                <a:spcPct val="100000"/>
              </a:lnSpc>
              <a:spcBef>
                <a:spcPts val="0"/>
              </a:spcBef>
              <a:buNone/>
            </a:pPr>
            <a:endParaRPr lang="en-GB" sz="2600" dirty="0">
              <a:solidFill>
                <a:schemeClr val="tx2"/>
              </a:solidFill>
              <a:latin typeface="Book Antiqua" pitchFamily="18" charset="0"/>
            </a:endParaRPr>
          </a:p>
          <a:p>
            <a:pPr algn="just">
              <a:lnSpc>
                <a:spcPct val="100000"/>
              </a:lnSpc>
              <a:spcBef>
                <a:spcPts val="0"/>
              </a:spcBef>
              <a:buNone/>
            </a:pPr>
            <a:r>
              <a:rPr lang="en-GB" sz="2600" dirty="0">
                <a:solidFill>
                  <a:schemeClr val="tx2"/>
                </a:solidFill>
                <a:latin typeface="Book Antiqua" pitchFamily="18" charset="0"/>
              </a:rPr>
              <a:t>	</a:t>
            </a:r>
            <a:r>
              <a:rPr lang="en-GB" sz="2600" dirty="0">
                <a:solidFill>
                  <a:schemeClr val="accent2">
                    <a:lumMod val="40000"/>
                    <a:lumOff val="60000"/>
                  </a:schemeClr>
                </a:solidFill>
                <a:latin typeface="Book Antiqua" pitchFamily="18" charset="0"/>
              </a:rPr>
              <a:t>Deconstruction is a theory aimed less at producing interpretations of particular texts -- than at examining how readers read these texts, and how the texts themselves apparently offer </a:t>
            </a:r>
            <a:r>
              <a:rPr lang="en-GB" sz="2600" i="1" dirty="0">
                <a:solidFill>
                  <a:schemeClr val="accent2">
                    <a:lumMod val="40000"/>
                    <a:lumOff val="60000"/>
                  </a:schemeClr>
                </a:solidFill>
                <a:latin typeface="Book Antiqua" pitchFamily="18" charset="0"/>
              </a:rPr>
              <a:t>preferred</a:t>
            </a:r>
            <a:r>
              <a:rPr lang="en-GB" sz="2600" dirty="0">
                <a:solidFill>
                  <a:schemeClr val="accent2">
                    <a:lumMod val="40000"/>
                    <a:lumOff val="60000"/>
                  </a:schemeClr>
                </a:solidFill>
                <a:latin typeface="Book Antiqua" pitchFamily="18" charset="0"/>
              </a:rPr>
              <a:t> readings.                       									</a:t>
            </a:r>
            <a:r>
              <a:rPr lang="en-GB" sz="2600" dirty="0">
                <a:latin typeface="Book Antiqua" pitchFamily="18" charset="0"/>
              </a:rPr>
              <a:t>(Buchbinder) </a:t>
            </a:r>
            <a:endParaRPr lang="en-GB" sz="2600" dirty="0">
              <a:solidFill>
                <a:schemeClr val="tx2"/>
              </a:solidFill>
              <a:latin typeface="Book Antiqua" pitchFamily="18" charset="0"/>
            </a:endParaRPr>
          </a:p>
          <a:p>
            <a:pPr algn="just">
              <a:lnSpc>
                <a:spcPct val="100000"/>
              </a:lnSpc>
              <a:spcBef>
                <a:spcPts val="0"/>
              </a:spcBef>
              <a:buNone/>
            </a:pPr>
            <a:endParaRPr lang="en-GB" sz="2600" dirty="0">
              <a:solidFill>
                <a:schemeClr val="tx1"/>
              </a:solidFill>
              <a:latin typeface="Book Antiqua" pitchFamily="18" charset="0"/>
            </a:endParaRPr>
          </a:p>
          <a:p>
            <a:pPr algn="just">
              <a:lnSpc>
                <a:spcPct val="100000"/>
              </a:lnSpc>
              <a:spcBef>
                <a:spcPts val="0"/>
              </a:spcBef>
              <a:buNone/>
            </a:pPr>
            <a:r>
              <a:rPr lang="en-GB" sz="2600" dirty="0">
                <a:solidFill>
                  <a:schemeClr val="tx1"/>
                </a:solidFill>
                <a:latin typeface="Book Antiqua" pitchFamily="18" charset="0"/>
              </a:rPr>
              <a:t>-&gt;  “textual harassment” or oppositional reading; all texts contain points 	of rupture or gaps which, when examined, admit other, marginal or 	non-preferred readings </a:t>
            </a:r>
          </a:p>
          <a:p>
            <a:pPr algn="just">
              <a:lnSpc>
                <a:spcPct val="100000"/>
              </a:lnSpc>
              <a:spcBef>
                <a:spcPts val="0"/>
              </a:spcBef>
              <a:buNone/>
            </a:pPr>
            <a:r>
              <a:rPr lang="en-GB" sz="2600" dirty="0">
                <a:solidFill>
                  <a:schemeClr val="tx1"/>
                </a:solidFill>
                <a:latin typeface="Book Antiqua" pitchFamily="18" charset="0"/>
              </a:rPr>
              <a:t>		</a:t>
            </a:r>
          </a:p>
          <a:p>
            <a:pPr algn="just">
              <a:lnSpc>
                <a:spcPct val="100000"/>
              </a:lnSpc>
              <a:spcBef>
                <a:spcPts val="0"/>
              </a:spcBef>
              <a:buNone/>
            </a:pPr>
            <a:r>
              <a:rPr lang="en-GB" sz="2600" dirty="0">
                <a:solidFill>
                  <a:schemeClr val="tx1"/>
                </a:solidFill>
                <a:latin typeface="Book Antiqua" pitchFamily="18" charset="0"/>
              </a:rPr>
              <a:t>     - Jacques Derrida, Michel Foucault</a:t>
            </a:r>
          </a:p>
        </p:txBody>
      </p:sp>
      <p:pic>
        <p:nvPicPr>
          <p:cNvPr id="2498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792" y="4003590"/>
            <a:ext cx="2319208" cy="2854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9859">
                                            <p:txEl>
                                              <p:pRg st="0" end="0"/>
                                            </p:txEl>
                                          </p:spTgt>
                                        </p:tgtEl>
                                        <p:attrNameLst>
                                          <p:attrName>style.visibility</p:attrName>
                                        </p:attrNameLst>
                                      </p:cBhvr>
                                      <p:to>
                                        <p:strVal val="visible"/>
                                      </p:to>
                                    </p:set>
                                    <p:animEffect transition="in" filter="fade">
                                      <p:cBhvr>
                                        <p:cTn id="7" dur="1000"/>
                                        <p:tgtEl>
                                          <p:spTgt spid="249859">
                                            <p:txEl>
                                              <p:pRg st="0" end="0"/>
                                            </p:txEl>
                                          </p:spTgt>
                                        </p:tgtEl>
                                      </p:cBhvr>
                                    </p:animEffect>
                                    <p:anim calcmode="lin" valueType="num">
                                      <p:cBhvr>
                                        <p:cTn id="8" dur="1000" fill="hold"/>
                                        <p:tgtEl>
                                          <p:spTgt spid="2498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49859">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49859">
                                            <p:txEl>
                                              <p:pRg st="2" end="2"/>
                                            </p:txEl>
                                          </p:spTgt>
                                        </p:tgtEl>
                                        <p:attrNameLst>
                                          <p:attrName>style.visibility</p:attrName>
                                        </p:attrNameLst>
                                      </p:cBhvr>
                                      <p:to>
                                        <p:strVal val="visible"/>
                                      </p:to>
                                    </p:set>
                                    <p:animEffect transition="in" filter="fade">
                                      <p:cBhvr>
                                        <p:cTn id="12" dur="1000"/>
                                        <p:tgtEl>
                                          <p:spTgt spid="249859">
                                            <p:txEl>
                                              <p:pRg st="2" end="2"/>
                                            </p:txEl>
                                          </p:spTgt>
                                        </p:tgtEl>
                                      </p:cBhvr>
                                    </p:animEffect>
                                    <p:anim calcmode="lin" valueType="num">
                                      <p:cBhvr>
                                        <p:cTn id="13" dur="1000" fill="hold"/>
                                        <p:tgtEl>
                                          <p:spTgt spid="249859">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498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49859">
                                            <p:txEl>
                                              <p:pRg st="4" end="4"/>
                                            </p:txEl>
                                          </p:spTgt>
                                        </p:tgtEl>
                                        <p:attrNameLst>
                                          <p:attrName>style.visibility</p:attrName>
                                        </p:attrNameLst>
                                      </p:cBhvr>
                                      <p:to>
                                        <p:strVal val="visible"/>
                                      </p:to>
                                    </p:set>
                                    <p:animEffect transition="in" filter="fade">
                                      <p:cBhvr>
                                        <p:cTn id="19" dur="1000"/>
                                        <p:tgtEl>
                                          <p:spTgt spid="249859">
                                            <p:txEl>
                                              <p:pRg st="4" end="4"/>
                                            </p:txEl>
                                          </p:spTgt>
                                        </p:tgtEl>
                                      </p:cBhvr>
                                    </p:animEffect>
                                    <p:anim calcmode="lin" valueType="num">
                                      <p:cBhvr>
                                        <p:cTn id="20" dur="1000" fill="hold"/>
                                        <p:tgtEl>
                                          <p:spTgt spid="249859">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49859">
                                            <p:txEl>
                                              <p:pRg st="4" end="4"/>
                                            </p:tx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49859">
                                            <p:txEl>
                                              <p:pRg st="5" end="5"/>
                                            </p:txEl>
                                          </p:spTgt>
                                        </p:tgtEl>
                                        <p:attrNameLst>
                                          <p:attrName>style.visibility</p:attrName>
                                        </p:attrNameLst>
                                      </p:cBhvr>
                                      <p:to>
                                        <p:strVal val="visible"/>
                                      </p:to>
                                    </p:set>
                                    <p:animEffect transition="in" filter="fade">
                                      <p:cBhvr>
                                        <p:cTn id="24" dur="1000"/>
                                        <p:tgtEl>
                                          <p:spTgt spid="249859">
                                            <p:txEl>
                                              <p:pRg st="5" end="5"/>
                                            </p:txEl>
                                          </p:spTgt>
                                        </p:tgtEl>
                                      </p:cBhvr>
                                    </p:animEffect>
                                    <p:anim calcmode="lin" valueType="num">
                                      <p:cBhvr>
                                        <p:cTn id="25" dur="1000" fill="hold"/>
                                        <p:tgtEl>
                                          <p:spTgt spid="249859">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49859">
                                            <p:txEl>
                                              <p:pRg st="5" end="5"/>
                                            </p:txEl>
                                          </p:spTgt>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249859">
                                            <p:txEl>
                                              <p:pRg st="6" end="6"/>
                                            </p:txEl>
                                          </p:spTgt>
                                        </p:tgtEl>
                                        <p:attrNameLst>
                                          <p:attrName>style.visibility</p:attrName>
                                        </p:attrNameLst>
                                      </p:cBhvr>
                                      <p:to>
                                        <p:strVal val="visible"/>
                                      </p:to>
                                    </p:set>
                                    <p:animEffect transition="in" filter="fade">
                                      <p:cBhvr>
                                        <p:cTn id="29" dur="1000"/>
                                        <p:tgtEl>
                                          <p:spTgt spid="249859">
                                            <p:txEl>
                                              <p:pRg st="6" end="6"/>
                                            </p:txEl>
                                          </p:spTgt>
                                        </p:tgtEl>
                                      </p:cBhvr>
                                    </p:animEffect>
                                    <p:anim calcmode="lin" valueType="num">
                                      <p:cBhvr>
                                        <p:cTn id="30" dur="1000" fill="hold"/>
                                        <p:tgtEl>
                                          <p:spTgt spid="249859">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4985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91" name="Rectangle 3"/>
          <p:cNvSpPr>
            <a:spLocks noGrp="1" noChangeArrowheads="1"/>
          </p:cNvSpPr>
          <p:nvPr>
            <p:ph idx="1"/>
          </p:nvPr>
        </p:nvSpPr>
        <p:spPr>
          <a:xfrm>
            <a:off x="175364" y="101600"/>
            <a:ext cx="11761940" cy="6413500"/>
          </a:xfrm>
        </p:spPr>
        <p:txBody>
          <a:bodyPr>
            <a:normAutofit/>
          </a:bodyPr>
          <a:lstStyle/>
          <a:p>
            <a:pPr algn="just">
              <a:lnSpc>
                <a:spcPct val="100000"/>
              </a:lnSpc>
            </a:pPr>
            <a:r>
              <a:rPr lang="en-GB" sz="2600" b="1" dirty="0">
                <a:latin typeface="Book Antiqua" pitchFamily="18" charset="0"/>
              </a:rPr>
              <a:t>Postmodern theory </a:t>
            </a:r>
          </a:p>
          <a:p>
            <a:pPr lvl="1" algn="just">
              <a:lnSpc>
                <a:spcPct val="100000"/>
              </a:lnSpc>
              <a:buClr>
                <a:schemeClr val="folHlink"/>
              </a:buClr>
              <a:buFont typeface="Wingdings" pitchFamily="2" charset="2"/>
              <a:buChar char="§"/>
            </a:pPr>
            <a:r>
              <a:rPr lang="en-GB" sz="2600" dirty="0">
                <a:latin typeface="Book Antiqua" pitchFamily="18" charset="0"/>
              </a:rPr>
              <a:t>Based on the notions of modernism, which was dedicated to (artistic) 	experimentation and innovation (c. 1910-30)</a:t>
            </a:r>
          </a:p>
          <a:p>
            <a:pPr lvl="1" algn="just">
              <a:lnSpc>
                <a:spcPct val="100000"/>
              </a:lnSpc>
              <a:buClr>
                <a:schemeClr val="folHlink"/>
              </a:buClr>
              <a:buFont typeface="Wingdings" pitchFamily="2" charset="2"/>
              <a:buChar char="§"/>
            </a:pPr>
            <a:r>
              <a:rPr lang="en-GB" sz="2600" dirty="0">
                <a:latin typeface="Book Antiqua" pitchFamily="18" charset="0"/>
              </a:rPr>
              <a:t>Compared to modernism, which rued the fragmentation of culture, post-	modernism delights in it</a:t>
            </a:r>
          </a:p>
          <a:p>
            <a:pPr lvl="1" algn="just">
              <a:lnSpc>
                <a:spcPct val="100000"/>
              </a:lnSpc>
              <a:buClr>
                <a:schemeClr val="folHlink"/>
              </a:buClr>
              <a:buFont typeface="Wingdings" pitchFamily="2" charset="2"/>
              <a:buChar char="§"/>
            </a:pPr>
            <a:r>
              <a:rPr lang="en-GB" sz="2600" dirty="0">
                <a:latin typeface="Book Antiqua" pitchFamily="18" charset="0"/>
              </a:rPr>
              <a:t>Distinctions between ‘high’ and ‘low’ cultural forms are diminishing -&gt; 	intertextuality (parody, pastiche, allusion), sampling, hypertextuality, 	hyperreality </a:t>
            </a:r>
          </a:p>
          <a:p>
            <a:pPr lvl="1" algn="just">
              <a:lnSpc>
                <a:spcPct val="100000"/>
              </a:lnSpc>
              <a:buClr>
                <a:schemeClr val="folHlink"/>
              </a:buClr>
              <a:buFont typeface="Wingdings" pitchFamily="2" charset="2"/>
              <a:buChar char="§"/>
            </a:pPr>
            <a:r>
              <a:rPr lang="en-GB" sz="2600" dirty="0">
                <a:latin typeface="Book Antiqua" pitchFamily="18" charset="0"/>
              </a:rPr>
              <a:t>Identity is perceived as unstable and multiple </a:t>
            </a:r>
          </a:p>
          <a:p>
            <a:pPr lvl="1" algn="just">
              <a:lnSpc>
                <a:spcPct val="100000"/>
              </a:lnSpc>
              <a:buClr>
                <a:schemeClr val="folHlink"/>
              </a:buClr>
              <a:buFont typeface="Wingdings" pitchFamily="2" charset="2"/>
              <a:buChar char="§"/>
            </a:pPr>
            <a:r>
              <a:rPr lang="en-GB" sz="2600" dirty="0">
                <a:latin typeface="Book Antiqua" pitchFamily="18" charset="0"/>
              </a:rPr>
              <a:t>Less political than poststructuralism - and more ironic</a:t>
            </a:r>
          </a:p>
          <a:p>
            <a:pPr algn="just">
              <a:lnSpc>
                <a:spcPct val="100000"/>
              </a:lnSpc>
              <a:spcBef>
                <a:spcPts val="0"/>
              </a:spcBef>
              <a:buNone/>
            </a:pPr>
            <a:r>
              <a:rPr lang="en-GB" sz="2600" dirty="0">
                <a:solidFill>
                  <a:schemeClr val="accent1">
                    <a:lumMod val="20000"/>
                    <a:lumOff val="80000"/>
                  </a:schemeClr>
                </a:solidFill>
                <a:latin typeface="Book Antiqua" pitchFamily="18" charset="0"/>
              </a:rPr>
              <a:t> In general terms it takes the form of self-conscious, self-contradictory, self-undermining statement. It is rather like saying something whilst at the same time putting inverted commas around what is being said.      </a:t>
            </a:r>
            <a:r>
              <a:rPr lang="en-GB" sz="2600" dirty="0">
                <a:solidFill>
                  <a:schemeClr val="accent4">
                    <a:lumMod val="20000"/>
                    <a:lumOff val="80000"/>
                  </a:schemeClr>
                </a:solidFill>
                <a:latin typeface="Book Antiqua" pitchFamily="18" charset="0"/>
              </a:rPr>
              <a:t>						                                           </a:t>
            </a:r>
            <a:r>
              <a:rPr lang="en-GB" sz="2600" dirty="0">
                <a:latin typeface="Book Antiqua" pitchFamily="18" charset="0"/>
              </a:rPr>
              <a:t>Hutcheon: </a:t>
            </a:r>
            <a:r>
              <a:rPr lang="en-GB" sz="2600" i="1" dirty="0">
                <a:latin typeface="Book Antiqua" pitchFamily="18" charset="0"/>
              </a:rPr>
              <a:t>Politics of Postmodernism</a:t>
            </a:r>
            <a:endParaRPr lang="en-GB" sz="2600" dirty="0">
              <a:latin typeface="Book Antiqua" pitchFamily="18" charset="0"/>
            </a:endParaRPr>
          </a:p>
          <a:p>
            <a:pPr algn="just">
              <a:lnSpc>
                <a:spcPct val="100000"/>
              </a:lnSpc>
              <a:spcBef>
                <a:spcPts val="0"/>
              </a:spcBef>
              <a:buNone/>
            </a:pPr>
            <a:r>
              <a:rPr lang="en-GB" sz="2600" dirty="0">
                <a:latin typeface="Book Antiqua" pitchFamily="18" charset="0"/>
              </a:rPr>
              <a:t>    -&gt; there is no absolute truth (in literature, or in life) </a:t>
            </a:r>
          </a:p>
          <a:p>
            <a:endParaRPr lang="en-GB" dirty="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wipe(left)">
                                      <p:cBhvr>
                                        <p:cTn id="7" dur="500"/>
                                        <p:tgtEl>
                                          <p:spTgt spid="14029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0291">
                                            <p:txEl>
                                              <p:pRg st="1" end="1"/>
                                            </p:txEl>
                                          </p:spTgt>
                                        </p:tgtEl>
                                        <p:attrNameLst>
                                          <p:attrName>style.visibility</p:attrName>
                                        </p:attrNameLst>
                                      </p:cBhvr>
                                      <p:to>
                                        <p:strVal val="visible"/>
                                      </p:to>
                                    </p:set>
                                    <p:animEffect transition="in" filter="wipe(left)">
                                      <p:cBhvr>
                                        <p:cTn id="10" dur="500"/>
                                        <p:tgtEl>
                                          <p:spTgt spid="14029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0291">
                                            <p:txEl>
                                              <p:pRg st="2" end="2"/>
                                            </p:txEl>
                                          </p:spTgt>
                                        </p:tgtEl>
                                        <p:attrNameLst>
                                          <p:attrName>style.visibility</p:attrName>
                                        </p:attrNameLst>
                                      </p:cBhvr>
                                      <p:to>
                                        <p:strVal val="visible"/>
                                      </p:to>
                                    </p:set>
                                    <p:animEffect transition="in" filter="wipe(left)">
                                      <p:cBhvr>
                                        <p:cTn id="13" dur="500"/>
                                        <p:tgtEl>
                                          <p:spTgt spid="14029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0291">
                                            <p:txEl>
                                              <p:pRg st="3" end="3"/>
                                            </p:txEl>
                                          </p:spTgt>
                                        </p:tgtEl>
                                        <p:attrNameLst>
                                          <p:attrName>style.visibility</p:attrName>
                                        </p:attrNameLst>
                                      </p:cBhvr>
                                      <p:to>
                                        <p:strVal val="visible"/>
                                      </p:to>
                                    </p:set>
                                    <p:animEffect transition="in" filter="wipe(left)">
                                      <p:cBhvr>
                                        <p:cTn id="18" dur="500"/>
                                        <p:tgtEl>
                                          <p:spTgt spid="14029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40291">
                                            <p:txEl>
                                              <p:pRg st="4" end="4"/>
                                            </p:txEl>
                                          </p:spTgt>
                                        </p:tgtEl>
                                        <p:attrNameLst>
                                          <p:attrName>style.visibility</p:attrName>
                                        </p:attrNameLst>
                                      </p:cBhvr>
                                      <p:to>
                                        <p:strVal val="visible"/>
                                      </p:to>
                                    </p:set>
                                    <p:animEffect transition="in" filter="wipe(left)">
                                      <p:cBhvr>
                                        <p:cTn id="23" dur="500"/>
                                        <p:tgtEl>
                                          <p:spTgt spid="14029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40291">
                                            <p:txEl>
                                              <p:pRg st="5" end="5"/>
                                            </p:txEl>
                                          </p:spTgt>
                                        </p:tgtEl>
                                        <p:attrNameLst>
                                          <p:attrName>style.visibility</p:attrName>
                                        </p:attrNameLst>
                                      </p:cBhvr>
                                      <p:to>
                                        <p:strVal val="visible"/>
                                      </p:to>
                                    </p:set>
                                    <p:animEffect transition="in" filter="wipe(left)">
                                      <p:cBhvr>
                                        <p:cTn id="26" dur="500"/>
                                        <p:tgtEl>
                                          <p:spTgt spid="14029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40291">
                                            <p:txEl>
                                              <p:pRg st="6" end="6"/>
                                            </p:txEl>
                                          </p:spTgt>
                                        </p:tgtEl>
                                        <p:attrNameLst>
                                          <p:attrName>style.visibility</p:attrName>
                                        </p:attrNameLst>
                                      </p:cBhvr>
                                      <p:to>
                                        <p:strVal val="visible"/>
                                      </p:to>
                                    </p:set>
                                    <p:animEffect transition="in" filter="wipe(left)">
                                      <p:cBhvr>
                                        <p:cTn id="31" dur="500"/>
                                        <p:tgtEl>
                                          <p:spTgt spid="14029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0291">
                                            <p:txEl>
                                              <p:pRg st="7" end="7"/>
                                            </p:txEl>
                                          </p:spTgt>
                                        </p:tgtEl>
                                        <p:attrNameLst>
                                          <p:attrName>style.visibility</p:attrName>
                                        </p:attrNameLst>
                                      </p:cBhvr>
                                      <p:to>
                                        <p:strVal val="visible"/>
                                      </p:to>
                                    </p:set>
                                    <p:animEffect transition="in" filter="wipe(left)">
                                      <p:cBhvr>
                                        <p:cTn id="34" dur="500"/>
                                        <p:tgtEl>
                                          <p:spTgt spid="1402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p:cNvSpPr>
            <a:spLocks noGrp="1" noChangeArrowheads="1"/>
          </p:cNvSpPr>
          <p:nvPr>
            <p:ph idx="1"/>
          </p:nvPr>
        </p:nvSpPr>
        <p:spPr>
          <a:xfrm>
            <a:off x="501041" y="114300"/>
            <a:ext cx="11148163" cy="6540500"/>
          </a:xfrm>
        </p:spPr>
        <p:txBody>
          <a:bodyPr>
            <a:normAutofit/>
          </a:bodyPr>
          <a:lstStyle/>
          <a:p>
            <a:pPr algn="just">
              <a:lnSpc>
                <a:spcPct val="100000"/>
              </a:lnSpc>
            </a:pPr>
            <a:r>
              <a:rPr lang="en-GB" sz="2600" b="1" dirty="0">
                <a:latin typeface="Book Antiqua" pitchFamily="18" charset="0"/>
              </a:rPr>
              <a:t>Feminist theory</a:t>
            </a:r>
            <a:r>
              <a:rPr lang="en-GB" sz="2600" dirty="0">
                <a:latin typeface="Book Antiqua" pitchFamily="18" charset="0"/>
              </a:rPr>
              <a:t>: </a:t>
            </a:r>
          </a:p>
          <a:p>
            <a:pPr algn="just">
              <a:lnSpc>
                <a:spcPct val="100000"/>
              </a:lnSpc>
              <a:buFont typeface="Wingdings" pitchFamily="2" charset="2"/>
              <a:buNone/>
            </a:pPr>
            <a:r>
              <a:rPr lang="en-GB" sz="2600" dirty="0">
                <a:latin typeface="Book Antiqua" pitchFamily="18" charset="0"/>
              </a:rPr>
              <a:t>- Has its roots in the writings of 18th century philosophers (e.g. Mary 	Wollstonecraft and </a:t>
            </a:r>
            <a:r>
              <a:rPr lang="en-GB" sz="2600" dirty="0" err="1">
                <a:latin typeface="Book Antiqua" pitchFamily="18" charset="0"/>
              </a:rPr>
              <a:t>Olympe</a:t>
            </a:r>
            <a:r>
              <a:rPr lang="en-GB" sz="2600" dirty="0">
                <a:latin typeface="Book Antiqua" pitchFamily="18" charset="0"/>
              </a:rPr>
              <a:t> de Gouges)</a:t>
            </a:r>
          </a:p>
          <a:p>
            <a:pPr algn="just">
              <a:lnSpc>
                <a:spcPct val="100000"/>
              </a:lnSpc>
              <a:buFont typeface="Wingdings" pitchFamily="2" charset="2"/>
              <a:buNone/>
            </a:pPr>
            <a:r>
              <a:rPr lang="en-GB" sz="2600" dirty="0">
                <a:latin typeface="Book Antiqua" pitchFamily="18" charset="0"/>
              </a:rPr>
              <a:t>    </a:t>
            </a:r>
          </a:p>
          <a:p>
            <a:pPr algn="just">
              <a:lnSpc>
                <a:spcPct val="100000"/>
              </a:lnSpc>
              <a:buFont typeface="Wingdings" pitchFamily="2" charset="2"/>
              <a:buNone/>
            </a:pPr>
            <a:r>
              <a:rPr lang="en-GB" sz="2600" dirty="0">
                <a:latin typeface="Book Antiqua" pitchFamily="18" charset="0"/>
              </a:rPr>
              <a:t>1) critique of male canonical writings (1960s -&gt;)</a:t>
            </a:r>
          </a:p>
          <a:p>
            <a:pPr algn="just">
              <a:lnSpc>
                <a:spcPct val="100000"/>
              </a:lnSpc>
              <a:buFont typeface="Wingdings" pitchFamily="2" charset="2"/>
              <a:buNone/>
            </a:pPr>
            <a:r>
              <a:rPr lang="en-GB" sz="2600" dirty="0">
                <a:latin typeface="Book Antiqua" pitchFamily="18" charset="0"/>
              </a:rPr>
              <a:t>           - focus on the representations of women and the mechanisms of 		patriarchy </a:t>
            </a:r>
          </a:p>
          <a:p>
            <a:pPr algn="just">
              <a:lnSpc>
                <a:spcPct val="100000"/>
              </a:lnSpc>
              <a:buFont typeface="Wingdings" pitchFamily="2" charset="2"/>
              <a:buNone/>
            </a:pPr>
            <a:r>
              <a:rPr lang="en-GB" sz="2600" dirty="0">
                <a:latin typeface="Book Antiqua" pitchFamily="18" charset="0"/>
              </a:rPr>
              <a:t>2) the establishing and tracing a female literary tradition</a:t>
            </a:r>
          </a:p>
          <a:p>
            <a:pPr algn="just">
              <a:lnSpc>
                <a:spcPct val="100000"/>
              </a:lnSpc>
              <a:buFont typeface="Wingdings" pitchFamily="2" charset="2"/>
              <a:buNone/>
            </a:pPr>
            <a:r>
              <a:rPr lang="en-GB" sz="2600" dirty="0">
                <a:latin typeface="Book Antiqua" pitchFamily="18" charset="0"/>
              </a:rPr>
              <a:t>           - ‘</a:t>
            </a:r>
            <a:r>
              <a:rPr lang="en-GB" sz="2600" dirty="0" err="1">
                <a:latin typeface="Book Antiqua" pitchFamily="18" charset="0"/>
              </a:rPr>
              <a:t>gynocriticism</a:t>
            </a:r>
            <a:r>
              <a:rPr lang="en-GB" sz="2600" dirty="0">
                <a:latin typeface="Book Antiqua" pitchFamily="18" charset="0"/>
              </a:rPr>
              <a:t>’ </a:t>
            </a:r>
          </a:p>
          <a:p>
            <a:pPr algn="just">
              <a:lnSpc>
                <a:spcPct val="100000"/>
              </a:lnSpc>
              <a:buFont typeface="Wingdings" pitchFamily="2" charset="2"/>
              <a:buNone/>
            </a:pPr>
            <a:r>
              <a:rPr lang="en-GB" sz="2600" dirty="0">
                <a:latin typeface="Book Antiqua" pitchFamily="18" charset="0"/>
              </a:rPr>
              <a:t>3) calling into question gender difference in the work of both  male and 	female authors (1980s -&gt;)</a:t>
            </a:r>
          </a:p>
          <a:p>
            <a:pPr algn="just">
              <a:lnSpc>
                <a:spcPct val="100000"/>
              </a:lnSpc>
              <a:buFont typeface="Wingdings" pitchFamily="2" charset="2"/>
              <a:buNone/>
            </a:pPr>
            <a:r>
              <a:rPr lang="en-GB" sz="2600" dirty="0">
                <a:latin typeface="Book Antiqua" pitchFamily="18" charset="0"/>
              </a:rPr>
              <a:t>           - Challenging representations of women as ‘Other’, ‘lack’, ‘part of 		Nature’</a:t>
            </a:r>
          </a:p>
          <a:p>
            <a:pPr algn="just">
              <a:lnSpc>
                <a:spcPct val="100000"/>
              </a:lnSpc>
              <a:buFont typeface="Wingdings" pitchFamily="2" charset="2"/>
              <a:buNone/>
            </a:pPr>
            <a:r>
              <a:rPr lang="en-GB" sz="2400" dirty="0">
                <a:latin typeface="Book Antiqua" pitchFamily="18" charset="0"/>
              </a:rPr>
              <a:t>     </a:t>
            </a:r>
            <a:endParaRPr lang="en-GB" sz="2400" i="1" dirty="0">
              <a:latin typeface="Book Antiqua" pitchFamily="18"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914401" y="300625"/>
            <a:ext cx="10333972" cy="972120"/>
          </a:xfrm>
        </p:spPr>
        <p:txBody>
          <a:bodyPr>
            <a:noAutofit/>
          </a:bodyPr>
          <a:lstStyle/>
          <a:p>
            <a:r>
              <a:rPr lang="en-GB" sz="4400" dirty="0">
                <a:latin typeface="Book Antiqua" panose="02040602050305030304" pitchFamily="18" charset="0"/>
              </a:rPr>
              <a:t>Overview of the Course</a:t>
            </a:r>
          </a:p>
        </p:txBody>
      </p:sp>
      <p:sp>
        <p:nvSpPr>
          <p:cNvPr id="71683" name="Rectangle 3"/>
          <p:cNvSpPr>
            <a:spLocks noGrp="1" noChangeArrowheads="1"/>
          </p:cNvSpPr>
          <p:nvPr>
            <p:ph idx="1"/>
          </p:nvPr>
        </p:nvSpPr>
        <p:spPr>
          <a:xfrm>
            <a:off x="438411" y="1515649"/>
            <a:ext cx="10839187" cy="4580351"/>
          </a:xfrm>
        </p:spPr>
        <p:txBody>
          <a:bodyPr>
            <a:noAutofit/>
          </a:bodyPr>
          <a:lstStyle/>
          <a:p>
            <a:pPr algn="just">
              <a:lnSpc>
                <a:spcPct val="100000"/>
              </a:lnSpc>
            </a:pPr>
            <a:r>
              <a:rPr lang="en-GB" sz="2600" dirty="0">
                <a:latin typeface="Book Antiqua" pitchFamily="18" charset="0"/>
              </a:rPr>
              <a:t>5 lectures: 2 on poetry,  2 on prose + 1 on drama</a:t>
            </a:r>
          </a:p>
          <a:p>
            <a:pPr algn="just">
              <a:lnSpc>
                <a:spcPct val="100000"/>
              </a:lnSpc>
            </a:pPr>
            <a:r>
              <a:rPr lang="en-GB" sz="2600" dirty="0">
                <a:latin typeface="Book Antiqua" pitchFamily="18" charset="0"/>
              </a:rPr>
              <a:t>Absences + compensation</a:t>
            </a:r>
          </a:p>
          <a:p>
            <a:pPr algn="just">
              <a:lnSpc>
                <a:spcPct val="100000"/>
              </a:lnSpc>
            </a:pPr>
            <a:r>
              <a:rPr lang="en-GB" sz="2600" dirty="0">
                <a:latin typeface="Book Antiqua" pitchFamily="18" charset="0"/>
              </a:rPr>
              <a:t>Methods of study: lectures, readings and discussions </a:t>
            </a:r>
          </a:p>
          <a:p>
            <a:pPr algn="just">
              <a:lnSpc>
                <a:spcPct val="100000"/>
              </a:lnSpc>
            </a:pPr>
            <a:r>
              <a:rPr lang="en-GB" sz="2600" dirty="0">
                <a:latin typeface="Book Antiqua" pitchFamily="18" charset="0"/>
              </a:rPr>
              <a:t>Home exam</a:t>
            </a:r>
          </a:p>
          <a:p>
            <a:pPr algn="just">
              <a:lnSpc>
                <a:spcPct val="100000"/>
              </a:lnSpc>
            </a:pPr>
            <a:r>
              <a:rPr lang="en-GB" sz="2600" dirty="0">
                <a:latin typeface="Book Antiqua" pitchFamily="18" charset="0"/>
              </a:rPr>
              <a:t>Recommended reading: </a:t>
            </a:r>
          </a:p>
          <a:p>
            <a:pPr algn="just">
              <a:lnSpc>
                <a:spcPct val="100000"/>
              </a:lnSpc>
              <a:buFont typeface="Wingdings" pitchFamily="2" charset="2"/>
              <a:buNone/>
            </a:pPr>
            <a:r>
              <a:rPr lang="en-GB" sz="2600" dirty="0">
                <a:latin typeface="Book Antiqua" pitchFamily="18" charset="0"/>
              </a:rPr>
              <a:t>    - David Lodge: </a:t>
            </a:r>
            <a:r>
              <a:rPr lang="en-GB" sz="2600" i="1" dirty="0">
                <a:latin typeface="Book Antiqua" pitchFamily="18" charset="0"/>
              </a:rPr>
              <a:t>The Art of Fiction</a:t>
            </a:r>
          </a:p>
          <a:p>
            <a:pPr algn="just">
              <a:lnSpc>
                <a:spcPct val="100000"/>
              </a:lnSpc>
              <a:buFont typeface="Wingdings" pitchFamily="2" charset="2"/>
              <a:buNone/>
            </a:pPr>
            <a:r>
              <a:rPr lang="en-GB" sz="2600" dirty="0">
                <a:latin typeface="Book Antiqua" pitchFamily="18" charset="0"/>
                <a:hlinkClick r:id="rId3"/>
              </a:rPr>
              <a:t>https://www.slideshare.net/Annatess/david-lodge-the-art-of-fiction</a:t>
            </a:r>
            <a:endParaRPr lang="en-GB" sz="2600" dirty="0">
              <a:latin typeface="Book Antiqua" pitchFamily="18" charset="0"/>
            </a:endParaRPr>
          </a:p>
          <a:p>
            <a:pPr algn="just">
              <a:lnSpc>
                <a:spcPct val="100000"/>
              </a:lnSpc>
              <a:buFont typeface="Wingdings" pitchFamily="2" charset="2"/>
              <a:buNone/>
            </a:pPr>
            <a:r>
              <a:rPr lang="en-GB" sz="2600" dirty="0">
                <a:latin typeface="Book Antiqua" pitchFamily="18" charset="0"/>
              </a:rPr>
              <a:t>     - Internet sources </a:t>
            </a:r>
          </a:p>
          <a:p>
            <a:pPr algn="just">
              <a:lnSpc>
                <a:spcPct val="100000"/>
              </a:lnSpc>
              <a:buFont typeface="Wingdings" pitchFamily="2" charset="2"/>
              <a:buNone/>
            </a:pPr>
            <a:r>
              <a:rPr lang="en-GB" sz="2600" dirty="0">
                <a:latin typeface="Book Antiqua" pitchFamily="18" charset="0"/>
              </a:rPr>
              <a:t>    - all poetry, prose and criticism you can get your hands on  </a:t>
            </a:r>
          </a:p>
          <a:p>
            <a:pPr algn="just">
              <a:lnSpc>
                <a:spcPct val="100000"/>
              </a:lnSpc>
              <a:buFont typeface="Wingdings" pitchFamily="2" charset="2"/>
              <a:buNone/>
            </a:pPr>
            <a:r>
              <a:rPr lang="en-GB" sz="2600" dirty="0">
                <a:latin typeface="Book Antiqua" pitchFamily="18" charset="0"/>
              </a:rPr>
              <a:t>    - lecture slides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6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16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168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168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168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68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168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1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1981200" y="-855663"/>
            <a:ext cx="8229600" cy="368300"/>
          </a:xfrm>
        </p:spPr>
        <p:txBody>
          <a:bodyPr>
            <a:normAutofit fontScale="90000"/>
          </a:bodyPr>
          <a:lstStyle/>
          <a:p>
            <a:endParaRPr lang="en-US" sz="4000"/>
          </a:p>
        </p:txBody>
      </p:sp>
      <p:sp>
        <p:nvSpPr>
          <p:cNvPr id="263171" name="Rectangle 3"/>
          <p:cNvSpPr>
            <a:spLocks noGrp="1" noChangeArrowheads="1"/>
          </p:cNvSpPr>
          <p:nvPr>
            <p:ph idx="1"/>
          </p:nvPr>
        </p:nvSpPr>
        <p:spPr>
          <a:xfrm>
            <a:off x="450937" y="187890"/>
            <a:ext cx="11185742" cy="5908110"/>
          </a:xfrm>
        </p:spPr>
        <p:txBody>
          <a:bodyPr/>
          <a:lstStyle/>
          <a:p>
            <a:pPr algn="just">
              <a:lnSpc>
                <a:spcPct val="100000"/>
              </a:lnSpc>
              <a:spcBef>
                <a:spcPts val="600"/>
              </a:spcBef>
              <a:buFont typeface="Wingdings" pitchFamily="2" charset="2"/>
              <a:buChar char="§"/>
            </a:pPr>
            <a:r>
              <a:rPr lang="en-GB" sz="2600" dirty="0">
                <a:latin typeface="Book Antiqua" pitchFamily="18" charset="0"/>
              </a:rPr>
              <a:t>Unpicking binary categories (male/female; nature/culture; 	mind/body etc.) and the value judgements they include</a:t>
            </a:r>
          </a:p>
          <a:p>
            <a:pPr algn="just">
              <a:lnSpc>
                <a:spcPct val="100000"/>
              </a:lnSpc>
              <a:spcBef>
                <a:spcPts val="600"/>
              </a:spcBef>
              <a:buNone/>
            </a:pPr>
            <a:r>
              <a:rPr lang="en-GB" sz="2600" dirty="0">
                <a:latin typeface="Book Antiqua" pitchFamily="18" charset="0"/>
              </a:rPr>
              <a:t>     - differences </a:t>
            </a:r>
            <a:r>
              <a:rPr lang="en-GB" sz="2600" i="1" dirty="0">
                <a:latin typeface="Book Antiqua" pitchFamily="18" charset="0"/>
              </a:rPr>
              <a:t>between</a:t>
            </a:r>
            <a:r>
              <a:rPr lang="en-GB" sz="2600" dirty="0">
                <a:latin typeface="Book Antiqua" pitchFamily="18" charset="0"/>
              </a:rPr>
              <a:t> and </a:t>
            </a:r>
            <a:r>
              <a:rPr lang="en-GB" sz="2600" i="1" dirty="0">
                <a:latin typeface="Book Antiqua" pitchFamily="18" charset="0"/>
              </a:rPr>
              <a:t>among </a:t>
            </a:r>
            <a:r>
              <a:rPr lang="en-GB" sz="2600" dirty="0">
                <a:latin typeface="Book Antiqua" pitchFamily="18" charset="0"/>
              </a:rPr>
              <a:t>women and men, different races, 	classes,  ethnicities, sexualities etc. </a:t>
            </a:r>
          </a:p>
          <a:p>
            <a:pPr algn="just">
              <a:lnSpc>
                <a:spcPct val="100000"/>
              </a:lnSpc>
              <a:spcBef>
                <a:spcPts val="600"/>
              </a:spcBef>
              <a:buFont typeface="Wingdings" pitchFamily="2" charset="2"/>
              <a:buChar char="§"/>
            </a:pPr>
            <a:r>
              <a:rPr lang="en-GB" sz="2600" dirty="0">
                <a:latin typeface="Book Antiqua" pitchFamily="18" charset="0"/>
              </a:rPr>
              <a:t>Discussions on the nature of female experience: is there an essential 	difference between men and women?</a:t>
            </a:r>
          </a:p>
          <a:p>
            <a:pPr algn="just">
              <a:lnSpc>
                <a:spcPct val="100000"/>
              </a:lnSpc>
              <a:spcBef>
                <a:spcPts val="600"/>
              </a:spcBef>
              <a:buClr>
                <a:schemeClr val="folHlink"/>
              </a:buClr>
              <a:buNone/>
            </a:pPr>
            <a:r>
              <a:rPr lang="en-GB" sz="2600" dirty="0">
                <a:latin typeface="Book Antiqua" pitchFamily="18" charset="0"/>
              </a:rPr>
              <a:t>       -&gt; </a:t>
            </a:r>
            <a:r>
              <a:rPr lang="en-GB" sz="2600" i="1" dirty="0">
                <a:latin typeface="Book Antiqua" pitchFamily="18" charset="0"/>
              </a:rPr>
              <a:t>écriture féminine ?</a:t>
            </a:r>
            <a:endParaRPr lang="en-GB" sz="2600" dirty="0">
              <a:latin typeface="Book Antiqua" pitchFamily="18" charset="0"/>
            </a:endParaRPr>
          </a:p>
          <a:p>
            <a:pPr algn="just">
              <a:lnSpc>
                <a:spcPct val="100000"/>
              </a:lnSpc>
              <a:spcBef>
                <a:spcPts val="600"/>
              </a:spcBef>
              <a:buFontTx/>
              <a:buChar char="-"/>
            </a:pPr>
            <a:r>
              <a:rPr lang="en-GB" sz="2600" dirty="0">
                <a:latin typeface="Book Antiqua" pitchFamily="18" charset="0"/>
              </a:rPr>
              <a:t>Luce Irigaray, Julia Kristeva and Judith Butler </a:t>
            </a:r>
            <a:endParaRPr lang="en-GB" sz="2600" i="1" dirty="0">
              <a:latin typeface="Book Antiqua" pitchFamily="18" charset="0"/>
            </a:endParaRPr>
          </a:p>
          <a:p>
            <a:pPr>
              <a:buFont typeface="Wingdings" pitchFamily="2" charset="2"/>
              <a:buNone/>
            </a:pPr>
            <a:endParaRPr lang="en-GB" dirty="0"/>
          </a:p>
          <a:p>
            <a:pPr>
              <a:buFont typeface="Wingdings" pitchFamily="2" charset="2"/>
              <a:buNone/>
            </a:pPr>
            <a:endParaRPr lang="en-GB" dirty="0"/>
          </a:p>
        </p:txBody>
      </p:sp>
      <p:pic>
        <p:nvPicPr>
          <p:cNvPr id="263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5334" y="3338813"/>
            <a:ext cx="2706666" cy="351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nodePh="1">
                                  <p:stCondLst>
                                    <p:cond delay="0"/>
                                  </p:stCondLst>
                                  <p:endCondLst>
                                    <p:cond evt="begin" delay="0">
                                      <p:tn val="5"/>
                                    </p:cond>
                                  </p:endCondLst>
                                  <p:childTnLst>
                                    <p:set>
                                      <p:cBhvr>
                                        <p:cTn id="6" dur="1" fill="hold">
                                          <p:stCondLst>
                                            <p:cond delay="0"/>
                                          </p:stCondLst>
                                        </p:cTn>
                                        <p:tgtEl>
                                          <p:spTgt spid="263170"/>
                                        </p:tgtEl>
                                        <p:attrNameLst>
                                          <p:attrName>style.visibility</p:attrName>
                                        </p:attrNameLst>
                                      </p:cBhvr>
                                      <p:to>
                                        <p:strVal val="visible"/>
                                      </p:to>
                                    </p:set>
                                    <p:anim calcmode="lin" valueType="num">
                                      <p:cBhvr>
                                        <p:cTn id="7" dur="500" fill="hold"/>
                                        <p:tgtEl>
                                          <p:spTgt spid="263170"/>
                                        </p:tgtEl>
                                        <p:attrNameLst>
                                          <p:attrName>ppt_w</p:attrName>
                                        </p:attrNameLst>
                                      </p:cBhvr>
                                      <p:tavLst>
                                        <p:tav tm="0">
                                          <p:val>
                                            <p:fltVal val="0"/>
                                          </p:val>
                                        </p:tav>
                                        <p:tav tm="100000">
                                          <p:val>
                                            <p:strVal val="#ppt_w"/>
                                          </p:val>
                                        </p:tav>
                                      </p:tavLst>
                                    </p:anim>
                                    <p:anim calcmode="lin" valueType="num">
                                      <p:cBhvr>
                                        <p:cTn id="8" dur="500" fill="hold"/>
                                        <p:tgtEl>
                                          <p:spTgt spid="263170"/>
                                        </p:tgtEl>
                                        <p:attrNameLst>
                                          <p:attrName>ppt_h</p:attrName>
                                        </p:attrNameLst>
                                      </p:cBhvr>
                                      <p:tavLst>
                                        <p:tav tm="0">
                                          <p:val>
                                            <p:fltVal val="0"/>
                                          </p:val>
                                        </p:tav>
                                        <p:tav tm="100000">
                                          <p:val>
                                            <p:strVal val="#ppt_h"/>
                                          </p:val>
                                        </p:tav>
                                      </p:tavLst>
                                    </p:anim>
                                    <p:animEffect transition="in" filter="fade">
                                      <p:cBhvr>
                                        <p:cTn id="9" dur="500"/>
                                        <p:tgtEl>
                                          <p:spTgt spid="263170"/>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63171">
                                            <p:txEl>
                                              <p:pRg st="0" end="0"/>
                                            </p:txEl>
                                          </p:spTgt>
                                        </p:tgtEl>
                                        <p:attrNameLst>
                                          <p:attrName>style.visibility</p:attrName>
                                        </p:attrNameLst>
                                      </p:cBhvr>
                                      <p:to>
                                        <p:strVal val="visible"/>
                                      </p:to>
                                    </p:set>
                                    <p:animEffect transition="in" filter="fade">
                                      <p:cBhvr>
                                        <p:cTn id="12" dur="1000">
                                          <p:stCondLst>
                                            <p:cond delay="0"/>
                                          </p:stCondLst>
                                        </p:cTn>
                                        <p:tgtEl>
                                          <p:spTgt spid="263171">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3171">
                                            <p:txEl>
                                              <p:pRg st="1" end="1"/>
                                            </p:txEl>
                                          </p:spTgt>
                                        </p:tgtEl>
                                        <p:attrNameLst>
                                          <p:attrName>style.visibility</p:attrName>
                                        </p:attrNameLst>
                                      </p:cBhvr>
                                      <p:to>
                                        <p:strVal val="visible"/>
                                      </p:to>
                                    </p:set>
                                    <p:animEffect transition="in" filter="fade">
                                      <p:cBhvr>
                                        <p:cTn id="15" dur="1000">
                                          <p:stCondLst>
                                            <p:cond delay="0"/>
                                          </p:stCondLst>
                                        </p:cTn>
                                        <p:tgtEl>
                                          <p:spTgt spid="263171">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63171">
                                            <p:txEl>
                                              <p:pRg st="2" end="2"/>
                                            </p:txEl>
                                          </p:spTgt>
                                        </p:tgtEl>
                                        <p:attrNameLst>
                                          <p:attrName>style.visibility</p:attrName>
                                        </p:attrNameLst>
                                      </p:cBhvr>
                                      <p:to>
                                        <p:strVal val="visible"/>
                                      </p:to>
                                    </p:set>
                                    <p:animEffect transition="in" filter="fade">
                                      <p:cBhvr>
                                        <p:cTn id="20" dur="1000">
                                          <p:stCondLst>
                                            <p:cond delay="0"/>
                                          </p:stCondLst>
                                        </p:cTn>
                                        <p:tgtEl>
                                          <p:spTgt spid="263171">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3171">
                                            <p:txEl>
                                              <p:pRg st="3" end="3"/>
                                            </p:txEl>
                                          </p:spTgt>
                                        </p:tgtEl>
                                        <p:attrNameLst>
                                          <p:attrName>style.visibility</p:attrName>
                                        </p:attrNameLst>
                                      </p:cBhvr>
                                      <p:to>
                                        <p:strVal val="visible"/>
                                      </p:to>
                                    </p:set>
                                    <p:animEffect transition="in" filter="fade">
                                      <p:cBhvr>
                                        <p:cTn id="23" dur="1000">
                                          <p:stCondLst>
                                            <p:cond delay="0"/>
                                          </p:stCondLst>
                                        </p:cTn>
                                        <p:tgtEl>
                                          <p:spTgt spid="263171">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3171">
                                            <p:txEl>
                                              <p:pRg st="4" end="4"/>
                                            </p:txEl>
                                          </p:spTgt>
                                        </p:tgtEl>
                                        <p:attrNameLst>
                                          <p:attrName>style.visibility</p:attrName>
                                        </p:attrNameLst>
                                      </p:cBhvr>
                                      <p:to>
                                        <p:strVal val="visible"/>
                                      </p:to>
                                    </p:set>
                                    <p:animEffect transition="in" filter="fade">
                                      <p:cBhvr>
                                        <p:cTn id="26" dur="1000">
                                          <p:stCondLst>
                                            <p:cond delay="0"/>
                                          </p:stCondLst>
                                        </p:cTn>
                                        <p:tgtEl>
                                          <p:spTgt spid="263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animBg="1"/>
      <p:bldP spid="263171"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3" name="Rectangle 3"/>
          <p:cNvSpPr>
            <a:spLocks noGrp="1" noChangeArrowheads="1"/>
          </p:cNvSpPr>
          <p:nvPr>
            <p:ph idx="1"/>
          </p:nvPr>
        </p:nvSpPr>
        <p:spPr>
          <a:xfrm>
            <a:off x="300625" y="152400"/>
            <a:ext cx="11448789" cy="6464300"/>
          </a:xfrm>
        </p:spPr>
        <p:txBody>
          <a:bodyPr>
            <a:noAutofit/>
          </a:bodyPr>
          <a:lstStyle/>
          <a:p>
            <a:pPr algn="just">
              <a:lnSpc>
                <a:spcPct val="100000"/>
              </a:lnSpc>
            </a:pPr>
            <a:r>
              <a:rPr lang="en-GB" sz="2600" b="1" dirty="0">
                <a:latin typeface="Book Antiqua" pitchFamily="18" charset="0"/>
              </a:rPr>
              <a:t>Postcolonial theory</a:t>
            </a:r>
          </a:p>
          <a:p>
            <a:pPr lvl="1" algn="just">
              <a:lnSpc>
                <a:spcPct val="100000"/>
              </a:lnSpc>
              <a:buClr>
                <a:schemeClr val="folHlink"/>
              </a:buClr>
              <a:buFont typeface="Wingdings" pitchFamily="2" charset="2"/>
              <a:buChar char="§"/>
            </a:pPr>
            <a:r>
              <a:rPr lang="en-GB" sz="2600" dirty="0">
                <a:latin typeface="Book Antiqua" pitchFamily="18" charset="0"/>
              </a:rPr>
              <a:t> A salient field of study esp. in the Anglo-American context</a:t>
            </a:r>
          </a:p>
          <a:p>
            <a:pPr lvl="1" algn="just">
              <a:lnSpc>
                <a:spcPct val="100000"/>
              </a:lnSpc>
              <a:buClr>
                <a:schemeClr val="folHlink"/>
              </a:buClr>
              <a:buFont typeface="Wingdings" pitchFamily="2" charset="2"/>
              <a:buChar char="§"/>
            </a:pPr>
            <a:r>
              <a:rPr lang="en-GB" sz="2600" dirty="0">
                <a:latin typeface="Book Antiqua" pitchFamily="18" charset="0"/>
              </a:rPr>
              <a:t>Critique of the processes whereby other nations are characterised as 	Other – as negatively different to an implied Western norm (and 	denied subjectivity)</a:t>
            </a:r>
          </a:p>
          <a:p>
            <a:pPr algn="just">
              <a:lnSpc>
                <a:spcPct val="100000"/>
              </a:lnSpc>
              <a:buFont typeface="Wingdings" pitchFamily="2" charset="2"/>
              <a:buNone/>
            </a:pPr>
            <a:r>
              <a:rPr lang="en-GB" sz="2600" dirty="0">
                <a:latin typeface="Book Antiqua" pitchFamily="18" charset="0"/>
              </a:rPr>
              <a:t>    -&gt; rejection of the Eurocentric viewpoint </a:t>
            </a:r>
          </a:p>
          <a:p>
            <a:pPr algn="just">
              <a:lnSpc>
                <a:spcPct val="100000"/>
              </a:lnSpc>
              <a:buFont typeface="Wingdings" pitchFamily="2" charset="2"/>
              <a:buNone/>
            </a:pPr>
            <a:r>
              <a:rPr lang="en-GB" sz="2600" dirty="0">
                <a:latin typeface="Book Antiqua" pitchFamily="18" charset="0"/>
              </a:rPr>
              <a:t>    -&gt; the only subjectivity isn’t the white, heterosexual, Western (male) one</a:t>
            </a:r>
          </a:p>
          <a:p>
            <a:pPr algn="just">
              <a:lnSpc>
                <a:spcPct val="100000"/>
              </a:lnSpc>
              <a:buFont typeface="Wingdings" pitchFamily="2" charset="2"/>
              <a:buNone/>
            </a:pPr>
            <a:r>
              <a:rPr lang="en-GB" sz="2600" dirty="0">
                <a:latin typeface="Book Antiqua" pitchFamily="18" charset="0"/>
              </a:rPr>
              <a:t> </a:t>
            </a:r>
          </a:p>
          <a:p>
            <a:pPr algn="just">
              <a:lnSpc>
                <a:spcPct val="100000"/>
              </a:lnSpc>
              <a:buFont typeface="Wingdings" pitchFamily="2" charset="2"/>
              <a:buNone/>
            </a:pPr>
            <a:r>
              <a:rPr lang="en-GB" sz="2600" dirty="0">
                <a:solidFill>
                  <a:schemeClr val="accent2">
                    <a:lumMod val="40000"/>
                    <a:lumOff val="60000"/>
                  </a:schemeClr>
                </a:solidFill>
                <a:latin typeface="Book Antiqua" pitchFamily="18" charset="0"/>
              </a:rPr>
              <a:t> </a:t>
            </a:r>
            <a:r>
              <a:rPr lang="en-GB" sz="2600" dirty="0">
                <a:solidFill>
                  <a:schemeClr val="accent1">
                    <a:lumMod val="20000"/>
                    <a:lumOff val="80000"/>
                  </a:schemeClr>
                </a:solidFill>
                <a:latin typeface="Book Antiqua" pitchFamily="18" charset="0"/>
              </a:rPr>
              <a:t>At the heart of postcolonial studies we find a trenchant critique of Eurocentrism and a strong focus on those who in one way or another have become the victims of Eurocentric thought (its utilitarian rationality), attitudes (racism), politics (military expansion), exploitation (economic or otherwise) and other unwarranted intrusions. </a:t>
            </a:r>
          </a:p>
          <a:p>
            <a:pPr algn="just">
              <a:lnSpc>
                <a:spcPct val="100000"/>
              </a:lnSpc>
              <a:buFont typeface="Wingdings" pitchFamily="2" charset="2"/>
              <a:buNone/>
            </a:pPr>
            <a:r>
              <a:rPr lang="en-GB" sz="2600" dirty="0">
                <a:latin typeface="Book Antiqua" pitchFamily="18" charset="0"/>
              </a:rPr>
              <a:t>                                                           Hans </a:t>
            </a:r>
            <a:r>
              <a:rPr lang="en-GB" sz="2600" dirty="0" err="1">
                <a:latin typeface="Book Antiqua" pitchFamily="18" charset="0"/>
              </a:rPr>
              <a:t>Bertens</a:t>
            </a:r>
            <a:r>
              <a:rPr lang="en-GB" sz="2600" dirty="0">
                <a:latin typeface="Book Antiqua" pitchFamily="18" charset="0"/>
              </a:rPr>
              <a:t>: </a:t>
            </a:r>
            <a:r>
              <a:rPr lang="en-GB" sz="2600" i="1" dirty="0">
                <a:latin typeface="Book Antiqua" pitchFamily="18" charset="0"/>
              </a:rPr>
              <a:t>Literary Theory. The Basics.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76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776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776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76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76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776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776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p:cNvSpPr>
            <a:spLocks noGrp="1"/>
          </p:cNvSpPr>
          <p:nvPr>
            <p:ph type="body" sz="half" idx="1"/>
          </p:nvPr>
        </p:nvSpPr>
        <p:spPr>
          <a:xfrm>
            <a:off x="162838" y="562807"/>
            <a:ext cx="7265096" cy="5507795"/>
          </a:xfrm>
        </p:spPr>
        <p:txBody>
          <a:bodyPr>
            <a:normAutofit lnSpcReduction="10000"/>
          </a:bodyPr>
          <a:lstStyle/>
          <a:p>
            <a:pPr lvl="0" algn="just">
              <a:lnSpc>
                <a:spcPct val="100000"/>
              </a:lnSpc>
              <a:buClr>
                <a:srgbClr val="F3A447"/>
              </a:buClr>
              <a:buNone/>
            </a:pPr>
            <a:r>
              <a:rPr lang="en-GB" sz="2600" dirty="0">
                <a:solidFill>
                  <a:prstClr val="white"/>
                </a:solidFill>
                <a:latin typeface="Book Antiqua" pitchFamily="18" charset="0"/>
              </a:rPr>
              <a:t>-&gt; ‘empowering’ the reader, laying bare the  	mechanisms of power behind the		production of texts, and revealing and 	deconstructing cultural 	stereotypes</a:t>
            </a:r>
          </a:p>
          <a:p>
            <a:pPr lvl="0" algn="just">
              <a:lnSpc>
                <a:spcPct val="100000"/>
              </a:lnSpc>
              <a:buClr>
                <a:srgbClr val="F3A447"/>
              </a:buClr>
              <a:buNone/>
            </a:pPr>
            <a:endParaRPr lang="en-GB" sz="2600" dirty="0">
              <a:solidFill>
                <a:prstClr val="white"/>
              </a:solidFill>
              <a:latin typeface="Book Antiqua" pitchFamily="18" charset="0"/>
            </a:endParaRPr>
          </a:p>
          <a:p>
            <a:pPr lvl="0" algn="just">
              <a:lnSpc>
                <a:spcPct val="100000"/>
              </a:lnSpc>
              <a:buClr>
                <a:srgbClr val="F3A447"/>
              </a:buClr>
              <a:buNone/>
            </a:pPr>
            <a:r>
              <a:rPr lang="en-GB" sz="2600" dirty="0">
                <a:solidFill>
                  <a:schemeClr val="accent1">
                    <a:lumMod val="20000"/>
                    <a:lumOff val="80000"/>
                  </a:schemeClr>
                </a:solidFill>
                <a:latin typeface="Book Antiqua" pitchFamily="18" charset="0"/>
              </a:rPr>
              <a:t>The Western constitution of human identity itself as universal or unchanging may be recognised as a historical construct constituted by the exclusion, marginalisation, and oppression of racial others.          </a:t>
            </a:r>
            <a:r>
              <a:rPr lang="en-GB" sz="2600" dirty="0">
                <a:solidFill>
                  <a:schemeClr val="tx2"/>
                </a:solidFill>
                <a:latin typeface="Book Antiqua" pitchFamily="18" charset="0"/>
              </a:rPr>
              <a:t>	      </a:t>
            </a:r>
            <a:r>
              <a:rPr lang="en-GB" sz="2600" dirty="0">
                <a:solidFill>
                  <a:prstClr val="white"/>
                </a:solidFill>
                <a:latin typeface="Book Antiqua" pitchFamily="18" charset="0"/>
              </a:rPr>
              <a:t>(Bennet and </a:t>
            </a:r>
            <a:r>
              <a:rPr lang="en-GB" sz="2600" dirty="0" err="1">
                <a:solidFill>
                  <a:prstClr val="white"/>
                </a:solidFill>
                <a:latin typeface="Book Antiqua" pitchFamily="18" charset="0"/>
              </a:rPr>
              <a:t>Royle</a:t>
            </a:r>
            <a:r>
              <a:rPr lang="en-GB" sz="2600" dirty="0">
                <a:solidFill>
                  <a:prstClr val="white"/>
                </a:solidFill>
                <a:latin typeface="Book Antiqua" pitchFamily="18" charset="0"/>
              </a:rPr>
              <a:t>)</a:t>
            </a:r>
          </a:p>
          <a:p>
            <a:pPr lvl="0" algn="just">
              <a:lnSpc>
                <a:spcPct val="100000"/>
              </a:lnSpc>
              <a:buClr>
                <a:srgbClr val="F3A447"/>
              </a:buClr>
              <a:buNone/>
            </a:pPr>
            <a:endParaRPr lang="en-GB" sz="2600" dirty="0">
              <a:solidFill>
                <a:prstClr val="white"/>
              </a:solidFill>
              <a:latin typeface="Book Antiqua" pitchFamily="18" charset="0"/>
            </a:endParaRPr>
          </a:p>
          <a:p>
            <a:pPr lvl="0">
              <a:lnSpc>
                <a:spcPct val="100000"/>
              </a:lnSpc>
              <a:buClr>
                <a:srgbClr val="7F6F6F"/>
              </a:buClr>
              <a:buFont typeface="Wingdings" pitchFamily="2" charset="2"/>
              <a:buChar char="§"/>
            </a:pPr>
            <a:r>
              <a:rPr lang="en-GB" sz="2600" dirty="0">
                <a:solidFill>
                  <a:prstClr val="white"/>
                </a:solidFill>
                <a:latin typeface="Book Antiqua" pitchFamily="18" charset="0"/>
              </a:rPr>
              <a:t> Edward Said,  Gayatri </a:t>
            </a:r>
            <a:r>
              <a:rPr lang="en-GB" sz="2600" dirty="0" err="1">
                <a:solidFill>
                  <a:prstClr val="white"/>
                </a:solidFill>
                <a:latin typeface="Book Antiqua" pitchFamily="18" charset="0"/>
              </a:rPr>
              <a:t>Chakravorty</a:t>
            </a:r>
            <a:r>
              <a:rPr lang="en-GB" sz="2600" dirty="0">
                <a:solidFill>
                  <a:prstClr val="white"/>
                </a:solidFill>
                <a:latin typeface="Book Antiqua" pitchFamily="18" charset="0"/>
              </a:rPr>
              <a:t> Spivak</a:t>
            </a:r>
          </a:p>
          <a:p>
            <a:pPr lvl="0">
              <a:lnSpc>
                <a:spcPct val="100000"/>
              </a:lnSpc>
              <a:buClr>
                <a:srgbClr val="7F6F6F"/>
              </a:buClr>
              <a:buNone/>
            </a:pPr>
            <a:endParaRPr lang="en-GB" sz="2400" dirty="0">
              <a:solidFill>
                <a:prstClr val="white"/>
              </a:solidFill>
              <a:latin typeface="Book Antiqua" pitchFamily="18" charset="0"/>
            </a:endParaRPr>
          </a:p>
          <a:p>
            <a:pPr marL="0" indent="0">
              <a:lnSpc>
                <a:spcPct val="100000"/>
              </a:lnSpc>
              <a:buNone/>
            </a:pPr>
            <a:endParaRPr lang="en-GB" dirty="0"/>
          </a:p>
          <a:p>
            <a:endParaRPr lang="en-GB" dirty="0"/>
          </a:p>
        </p:txBody>
      </p:sp>
      <p:sp>
        <p:nvSpPr>
          <p:cNvPr id="264195" name="Rectangle 3"/>
          <p:cNvSpPr>
            <a:spLocks noGrp="1" noChangeArrowheads="1"/>
          </p:cNvSpPr>
          <p:nvPr>
            <p:ph sz="half" idx="2"/>
          </p:nvPr>
        </p:nvSpPr>
        <p:spPr>
          <a:xfrm>
            <a:off x="6939419" y="1600201"/>
            <a:ext cx="4985359" cy="5101224"/>
          </a:xfrm>
        </p:spPr>
        <p:txBody>
          <a:bodyPr>
            <a:normAutofit lnSpcReduction="10000"/>
          </a:bodyPr>
          <a:lstStyle/>
          <a:p>
            <a:pPr>
              <a:buFont typeface="Wingdings" pitchFamily="2" charset="2"/>
              <a:buNone/>
            </a:pPr>
            <a:endParaRPr lang="en-GB" sz="2400" dirty="0">
              <a:latin typeface="Book Antiqua" pitchFamily="18" charset="0"/>
            </a:endParaRPr>
          </a:p>
          <a:p>
            <a:pPr>
              <a:buFont typeface="Wingdings" pitchFamily="2" charset="2"/>
              <a:buNone/>
            </a:pPr>
            <a:endParaRPr lang="en-GB" sz="2400" dirty="0">
              <a:latin typeface="Book Antiqua" pitchFamily="18" charset="0"/>
            </a:endParaRPr>
          </a:p>
          <a:p>
            <a:pPr>
              <a:buFont typeface="Wingdings" pitchFamily="2" charset="2"/>
              <a:buNone/>
            </a:pPr>
            <a:endParaRPr lang="en-GB" sz="2400" dirty="0">
              <a:latin typeface="Book Antiqua" pitchFamily="18" charset="0"/>
            </a:endParaRPr>
          </a:p>
          <a:p>
            <a:pPr>
              <a:buFont typeface="Wingdings" pitchFamily="2" charset="2"/>
              <a:buNone/>
            </a:pPr>
            <a:endParaRPr lang="en-GB" sz="2400" dirty="0">
              <a:latin typeface="Book Antiqua" pitchFamily="18" charset="0"/>
            </a:endParaRPr>
          </a:p>
          <a:p>
            <a:pPr>
              <a:buFont typeface="Wingdings" pitchFamily="2" charset="2"/>
              <a:buNone/>
            </a:pPr>
            <a:endParaRPr lang="en-GB" sz="2400" dirty="0">
              <a:latin typeface="Book Antiqua" pitchFamily="18" charset="0"/>
            </a:endParaRPr>
          </a:p>
          <a:p>
            <a:pPr>
              <a:buFont typeface="Wingdings" pitchFamily="2" charset="2"/>
              <a:buNone/>
            </a:pPr>
            <a:endParaRPr lang="en-GB" sz="2400" dirty="0">
              <a:latin typeface="Book Antiqua" pitchFamily="18" charset="0"/>
            </a:endParaRPr>
          </a:p>
          <a:p>
            <a:pPr>
              <a:buNone/>
            </a:pPr>
            <a:r>
              <a:rPr lang="en-GB" dirty="0"/>
              <a:t>			</a:t>
            </a:r>
          </a:p>
          <a:p>
            <a:pPr>
              <a:buNone/>
            </a:pPr>
            <a:endParaRPr lang="en-GB" dirty="0"/>
          </a:p>
          <a:p>
            <a:pPr>
              <a:buNone/>
            </a:pPr>
            <a:r>
              <a:rPr lang="en-GB" dirty="0"/>
              <a:t>			</a:t>
            </a:r>
          </a:p>
          <a:p>
            <a:pPr>
              <a:buNone/>
            </a:pPr>
            <a:endParaRPr lang="en-GB" dirty="0">
              <a:solidFill>
                <a:schemeClr val="accent6">
                  <a:lumMod val="20000"/>
                  <a:lumOff val="80000"/>
                </a:schemeClr>
              </a:solidFill>
              <a:latin typeface="Book Antiqua" panose="02040602050305030304" pitchFamily="18" charset="0"/>
              <a:hlinkClick r:id="rId2"/>
            </a:endParaRPr>
          </a:p>
          <a:p>
            <a:pPr>
              <a:buNone/>
            </a:pPr>
            <a:endParaRPr lang="en-GB" dirty="0">
              <a:solidFill>
                <a:schemeClr val="accent6">
                  <a:lumMod val="20000"/>
                  <a:lumOff val="80000"/>
                </a:schemeClr>
              </a:solidFill>
              <a:latin typeface="Book Antiqua" panose="02040602050305030304" pitchFamily="18" charset="0"/>
              <a:hlinkClick r:id="rId2"/>
            </a:endParaRPr>
          </a:p>
          <a:p>
            <a:pPr>
              <a:buNone/>
            </a:pPr>
            <a:r>
              <a:rPr lang="en-GB" dirty="0">
                <a:solidFill>
                  <a:schemeClr val="accent6">
                    <a:lumMod val="20000"/>
                    <a:lumOff val="80000"/>
                  </a:schemeClr>
                </a:solidFill>
                <a:latin typeface="Book Antiqua" panose="02040602050305030304" pitchFamily="18" charset="0"/>
                <a:hlinkClick r:id="rId2"/>
              </a:rPr>
              <a:t>http://www.archive.org/details/storyoflittlebla1903bann</a:t>
            </a:r>
            <a:endParaRPr lang="en-GB" dirty="0">
              <a:solidFill>
                <a:schemeClr val="accent6">
                  <a:lumMod val="20000"/>
                  <a:lumOff val="80000"/>
                </a:schemeClr>
              </a:solidFill>
              <a:latin typeface="Book Antiqua" panose="02040602050305030304" pitchFamily="18" charset="0"/>
            </a:endParaRPr>
          </a:p>
          <a:p>
            <a:pPr>
              <a:buNone/>
            </a:pPr>
            <a:endParaRPr lang="en-GB" dirty="0"/>
          </a:p>
          <a:p>
            <a:pPr>
              <a:buFont typeface="Wingdings" pitchFamily="2" charset="2"/>
              <a:buNone/>
            </a:pPr>
            <a:endParaRPr lang="en-GB" sz="2400" dirty="0">
              <a:latin typeface="Book Antiqua" pitchFamily="18" charset="0"/>
            </a:endParaRPr>
          </a:p>
        </p:txBody>
      </p:sp>
      <p:pic>
        <p:nvPicPr>
          <p:cNvPr id="264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5651" y="562807"/>
            <a:ext cx="4331766" cy="5101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613774" y="663879"/>
            <a:ext cx="11173217" cy="5673421"/>
          </a:xfrm>
        </p:spPr>
        <p:txBody>
          <a:bodyPr/>
          <a:lstStyle/>
          <a:p>
            <a:pPr algn="just">
              <a:spcBef>
                <a:spcPts val="0"/>
              </a:spcBef>
              <a:buNone/>
            </a:pPr>
            <a:endParaRPr lang="en-GB" sz="2500" dirty="0">
              <a:latin typeface="Book Antiqua" pitchFamily="18" charset="0"/>
            </a:endParaRPr>
          </a:p>
          <a:p>
            <a:pPr algn="just">
              <a:spcBef>
                <a:spcPts val="0"/>
              </a:spcBef>
              <a:buNone/>
            </a:pPr>
            <a:r>
              <a:rPr lang="en-GB" sz="2900" dirty="0">
                <a:solidFill>
                  <a:schemeClr val="accent1">
                    <a:lumMod val="20000"/>
                    <a:lumOff val="80000"/>
                  </a:schemeClr>
                </a:solidFill>
                <a:latin typeface="Book Antiqua" pitchFamily="18" charset="0"/>
              </a:rPr>
              <a:t>In everyday life, talking about imaginary people as though they were real is known as psychosis; in universities it is known as literary criticism. </a:t>
            </a:r>
          </a:p>
          <a:p>
            <a:pPr algn="just">
              <a:buFont typeface="Wingdings" pitchFamily="2" charset="2"/>
              <a:buNone/>
            </a:pPr>
            <a:endParaRPr lang="en-GB" sz="2900" dirty="0">
              <a:solidFill>
                <a:schemeClr val="hlink"/>
              </a:solidFill>
              <a:latin typeface="Book Antiqua" pitchFamily="18" charset="0"/>
            </a:endParaRPr>
          </a:p>
          <a:p>
            <a:pPr>
              <a:buFont typeface="Wingdings" pitchFamily="2" charset="2"/>
              <a:buNone/>
            </a:pPr>
            <a:r>
              <a:rPr lang="en-GB" sz="2500" dirty="0">
                <a:latin typeface="Book Antiqua" pitchFamily="18" charset="0"/>
              </a:rPr>
              <a:t>                                                           Terry Eagleton: </a:t>
            </a:r>
            <a:r>
              <a:rPr lang="en-GB" sz="2500" i="1" dirty="0">
                <a:latin typeface="Book Antiqua" pitchFamily="18" charset="0"/>
              </a:rPr>
              <a:t>How to Read a Poem</a:t>
            </a:r>
            <a:endParaRPr lang="en-GB" sz="2500" dirty="0">
              <a:latin typeface="Book Antiqua" pitchFamily="18"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1981200" y="152401"/>
            <a:ext cx="8229600" cy="1162832"/>
          </a:xfrm>
        </p:spPr>
        <p:txBody>
          <a:bodyPr>
            <a:normAutofit/>
          </a:bodyPr>
          <a:lstStyle/>
          <a:p>
            <a:r>
              <a:rPr lang="en-GB" sz="4400" dirty="0">
                <a:latin typeface="Book Antiqua" panose="02040602050305030304" pitchFamily="18" charset="0"/>
              </a:rPr>
              <a:t>The Poetic Canon </a:t>
            </a:r>
          </a:p>
        </p:txBody>
      </p:sp>
      <p:sp>
        <p:nvSpPr>
          <p:cNvPr id="260099" name="Rectangle 3"/>
          <p:cNvSpPr>
            <a:spLocks noGrp="1" noChangeArrowheads="1"/>
          </p:cNvSpPr>
          <p:nvPr>
            <p:ph idx="1"/>
          </p:nvPr>
        </p:nvSpPr>
        <p:spPr>
          <a:xfrm>
            <a:off x="212943" y="1553227"/>
            <a:ext cx="11361106" cy="4898374"/>
          </a:xfrm>
        </p:spPr>
        <p:txBody>
          <a:bodyPr>
            <a:normAutofit/>
          </a:bodyPr>
          <a:lstStyle/>
          <a:p>
            <a:pPr algn="just">
              <a:lnSpc>
                <a:spcPct val="100000"/>
              </a:lnSpc>
            </a:pPr>
            <a:r>
              <a:rPr lang="en-GB" sz="2600" dirty="0">
                <a:latin typeface="Book Antiqua" pitchFamily="18" charset="0"/>
              </a:rPr>
              <a:t>The poetic tradition of English reaches back almost 1000 years and 	encompasses several cultures </a:t>
            </a:r>
          </a:p>
          <a:p>
            <a:pPr algn="just">
              <a:lnSpc>
                <a:spcPct val="100000"/>
              </a:lnSpc>
              <a:buFont typeface="Wingdings" pitchFamily="2" charset="2"/>
              <a:buNone/>
            </a:pPr>
            <a:r>
              <a:rPr lang="en-GB" sz="2600" dirty="0">
                <a:latin typeface="Book Antiqua" pitchFamily="18" charset="0"/>
              </a:rPr>
              <a:t>-&gt; some generalisations are needed </a:t>
            </a:r>
          </a:p>
          <a:p>
            <a:pPr algn="just">
              <a:lnSpc>
                <a:spcPct val="100000"/>
              </a:lnSpc>
              <a:buFont typeface="Wingdings" pitchFamily="2" charset="2"/>
              <a:buChar char="§"/>
            </a:pPr>
            <a:r>
              <a:rPr lang="en-GB" sz="2600" dirty="0">
                <a:latin typeface="Book Antiqua" pitchFamily="18" charset="0"/>
              </a:rPr>
              <a:t>Everyone’s canon is slightly different: yet some (kinds of) works / 	authors 	are conspicuously absent </a:t>
            </a:r>
          </a:p>
          <a:p>
            <a:pPr algn="just">
              <a:lnSpc>
                <a:spcPct val="100000"/>
              </a:lnSpc>
              <a:spcBef>
                <a:spcPts val="0"/>
              </a:spcBef>
              <a:buFont typeface="Wingdings" pitchFamily="2" charset="2"/>
              <a:buChar char="§"/>
            </a:pPr>
            <a:r>
              <a:rPr lang="en-GB" sz="2600" dirty="0">
                <a:latin typeface="Book Antiqua" pitchFamily="18" charset="0"/>
              </a:rPr>
              <a:t>With the introduction of feminist, queer, and  postcolonial </a:t>
            </a:r>
          </a:p>
          <a:p>
            <a:pPr marL="0" indent="0" algn="just">
              <a:lnSpc>
                <a:spcPct val="100000"/>
              </a:lnSpc>
              <a:spcBef>
                <a:spcPts val="0"/>
              </a:spcBef>
              <a:buNone/>
            </a:pPr>
            <a:r>
              <a:rPr lang="en-GB" sz="2600" dirty="0">
                <a:latin typeface="Book Antiqua" pitchFamily="18" charset="0"/>
              </a:rPr>
              <a:t>   theories, some re-evaluation has happened</a:t>
            </a:r>
          </a:p>
          <a:p>
            <a:pPr algn="just">
              <a:lnSpc>
                <a:spcPct val="100000"/>
              </a:lnSpc>
              <a:buFont typeface="Wingdings" pitchFamily="2" charset="2"/>
              <a:buNone/>
            </a:pPr>
            <a:r>
              <a:rPr lang="en-GB" sz="2600" dirty="0">
                <a:latin typeface="Book Antiqua" pitchFamily="18" charset="0"/>
              </a:rPr>
              <a:t>   -&gt; new canons have been formed</a:t>
            </a:r>
          </a:p>
          <a:p>
            <a:pPr algn="just">
              <a:lnSpc>
                <a:spcPct val="100000"/>
              </a:lnSpc>
              <a:buFont typeface="Wingdings" pitchFamily="2" charset="2"/>
              <a:buNone/>
            </a:pPr>
            <a:r>
              <a:rPr lang="en-GB" sz="2600" dirty="0">
                <a:latin typeface="Book Antiqua" pitchFamily="18" charset="0"/>
              </a:rPr>
              <a:t>-&gt; is there a need for a canon? </a:t>
            </a:r>
          </a:p>
        </p:txBody>
      </p:sp>
      <p:pic>
        <p:nvPicPr>
          <p:cNvPr id="260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001" y="3707704"/>
            <a:ext cx="2716999" cy="3169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00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00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009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009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009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00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00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209348" y="177802"/>
            <a:ext cx="7765321" cy="1738680"/>
          </a:xfrm>
        </p:spPr>
        <p:txBody>
          <a:bodyPr>
            <a:normAutofit/>
          </a:bodyPr>
          <a:lstStyle/>
          <a:p>
            <a:r>
              <a:rPr lang="en-GB" sz="4400" dirty="0">
                <a:latin typeface="Book Antiqua" panose="02040602050305030304" pitchFamily="18" charset="0"/>
              </a:rPr>
              <a:t>What is a Poem?</a:t>
            </a:r>
          </a:p>
        </p:txBody>
      </p:sp>
      <p:sp>
        <p:nvSpPr>
          <p:cNvPr id="63491" name="Rectangle 3"/>
          <p:cNvSpPr>
            <a:spLocks noGrp="1" noChangeArrowheads="1"/>
          </p:cNvSpPr>
          <p:nvPr>
            <p:ph idx="1"/>
          </p:nvPr>
        </p:nvSpPr>
        <p:spPr>
          <a:xfrm>
            <a:off x="751562" y="2141950"/>
            <a:ext cx="10947747" cy="3649249"/>
          </a:xfrm>
        </p:spPr>
        <p:txBody>
          <a:bodyPr>
            <a:normAutofit lnSpcReduction="10000"/>
          </a:bodyPr>
          <a:lstStyle/>
          <a:p>
            <a:pPr marL="0" indent="0" algn="just">
              <a:buNone/>
            </a:pPr>
            <a:endParaRPr lang="en-GB" sz="2600" dirty="0">
              <a:solidFill>
                <a:schemeClr val="tx2"/>
              </a:solidFill>
              <a:latin typeface="Book Antiqua" pitchFamily="18" charset="0"/>
            </a:endParaRPr>
          </a:p>
          <a:p>
            <a:pPr marL="0" indent="0" algn="just">
              <a:lnSpc>
                <a:spcPct val="100000"/>
              </a:lnSpc>
              <a:buNone/>
            </a:pPr>
            <a:r>
              <a:rPr lang="en-GB" sz="2600" dirty="0">
                <a:solidFill>
                  <a:schemeClr val="accent1">
                    <a:lumMod val="20000"/>
                    <a:lumOff val="80000"/>
                  </a:schemeClr>
                </a:solidFill>
                <a:latin typeface="Book Antiqua" pitchFamily="18" charset="0"/>
              </a:rPr>
              <a:t>A poem is a fictional, verbally inventive moral statement in which it is the author, not the printer or word processor, who decides where the lines should end.  </a:t>
            </a:r>
          </a:p>
          <a:p>
            <a:pPr marL="0" indent="0" algn="just">
              <a:lnSpc>
                <a:spcPct val="100000"/>
              </a:lnSpc>
              <a:buNone/>
            </a:pPr>
            <a:endParaRPr lang="en-GB" sz="2600" dirty="0">
              <a:solidFill>
                <a:schemeClr val="accent1">
                  <a:lumMod val="20000"/>
                  <a:lumOff val="80000"/>
                </a:schemeClr>
              </a:solidFill>
              <a:latin typeface="Book Antiqua" pitchFamily="18" charset="0"/>
            </a:endParaRPr>
          </a:p>
          <a:p>
            <a:pPr marL="0" indent="0" algn="just">
              <a:lnSpc>
                <a:spcPct val="100000"/>
              </a:lnSpc>
              <a:buNone/>
            </a:pPr>
            <a:r>
              <a:rPr lang="en-GB" sz="2600" dirty="0">
                <a:solidFill>
                  <a:schemeClr val="accent1">
                    <a:lumMod val="20000"/>
                    <a:lumOff val="80000"/>
                  </a:schemeClr>
                </a:solidFill>
                <a:latin typeface="Book Antiqua" pitchFamily="18" charset="0"/>
              </a:rPr>
              <a:t>Poetry is language without contextual clues, and which therefore has to be reconstructed by the reader in the light of a context which will make sense of it.  </a:t>
            </a:r>
          </a:p>
          <a:p>
            <a:pPr algn="just">
              <a:lnSpc>
                <a:spcPct val="100000"/>
              </a:lnSpc>
              <a:buFont typeface="Wingdings" pitchFamily="2" charset="2"/>
              <a:buNone/>
            </a:pPr>
            <a:r>
              <a:rPr lang="en-GB" sz="2500" dirty="0">
                <a:latin typeface="Book Antiqua" pitchFamily="18" charset="0"/>
              </a:rPr>
              <a:t>                                             </a:t>
            </a:r>
          </a:p>
          <a:p>
            <a:pPr algn="just">
              <a:lnSpc>
                <a:spcPct val="100000"/>
              </a:lnSpc>
              <a:buFont typeface="Wingdings" pitchFamily="2" charset="2"/>
              <a:buNone/>
            </a:pPr>
            <a:r>
              <a:rPr lang="en-GB" sz="2500" dirty="0">
                <a:latin typeface="Book Antiqua" pitchFamily="18" charset="0"/>
              </a:rPr>
              <a:t>				                                            </a:t>
            </a:r>
            <a:r>
              <a:rPr lang="en-GB" sz="2200" dirty="0">
                <a:latin typeface="Book Antiqua" pitchFamily="18" charset="0"/>
              </a:rPr>
              <a:t>Terry Eagleton: </a:t>
            </a:r>
            <a:r>
              <a:rPr lang="en-GB" sz="2200" i="1" dirty="0">
                <a:latin typeface="Book Antiqua" pitchFamily="18" charset="0"/>
              </a:rPr>
              <a:t>How to Read a Poem</a:t>
            </a:r>
            <a:endParaRPr lang="en-GB" sz="2200" dirty="0">
              <a:latin typeface="Book Antiqu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3491">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3" name="Rectangle 3"/>
          <p:cNvSpPr>
            <a:spLocks noGrp="1" noChangeArrowheads="1"/>
          </p:cNvSpPr>
          <p:nvPr>
            <p:ph idx="1"/>
          </p:nvPr>
        </p:nvSpPr>
        <p:spPr>
          <a:xfrm>
            <a:off x="601249" y="254000"/>
            <a:ext cx="10985326" cy="5842000"/>
          </a:xfrm>
        </p:spPr>
        <p:txBody>
          <a:bodyPr>
            <a:noAutofit/>
          </a:bodyPr>
          <a:lstStyle/>
          <a:p>
            <a:pPr algn="just">
              <a:lnSpc>
                <a:spcPct val="100000"/>
              </a:lnSpc>
              <a:spcBef>
                <a:spcPts val="0"/>
              </a:spcBef>
            </a:pPr>
            <a:r>
              <a:rPr lang="en-GB" sz="2600" dirty="0">
                <a:latin typeface="Book Antiqua" pitchFamily="18" charset="0"/>
              </a:rPr>
              <a:t>Poetry breaks habitual collocation patterns (‘the black cat’, ‘an uninvited 	guest’) </a:t>
            </a:r>
          </a:p>
          <a:p>
            <a:pPr algn="just">
              <a:lnSpc>
                <a:spcPct val="100000"/>
              </a:lnSpc>
              <a:spcBef>
                <a:spcPts val="0"/>
              </a:spcBef>
              <a:buNone/>
            </a:pPr>
            <a:r>
              <a:rPr lang="en-GB" sz="2600" dirty="0">
                <a:latin typeface="Book Antiqua" pitchFamily="18" charset="0"/>
              </a:rPr>
              <a:t>      -&gt; words not usually seen together tend to pair up</a:t>
            </a:r>
          </a:p>
          <a:p>
            <a:pPr algn="just">
              <a:lnSpc>
                <a:spcPct val="100000"/>
              </a:lnSpc>
              <a:spcBef>
                <a:spcPts val="0"/>
              </a:spcBef>
              <a:buNone/>
            </a:pPr>
            <a:endParaRPr lang="en-GB" sz="2600" dirty="0">
              <a:latin typeface="Book Antiqua" pitchFamily="18" charset="0"/>
            </a:endParaRPr>
          </a:p>
          <a:p>
            <a:pPr algn="just">
              <a:lnSpc>
                <a:spcPct val="100000"/>
              </a:lnSpc>
              <a:spcBef>
                <a:spcPts val="0"/>
              </a:spcBef>
              <a:buNone/>
            </a:pPr>
            <a:r>
              <a:rPr lang="en-GB" sz="2600" dirty="0">
                <a:solidFill>
                  <a:schemeClr val="accent1">
                    <a:lumMod val="20000"/>
                    <a:lumOff val="80000"/>
                  </a:schemeClr>
                </a:solidFill>
                <a:latin typeface="Book Antiqua" pitchFamily="18" charset="0"/>
              </a:rPr>
              <a:t>In me she has drowned a young girl, and in me an old woman</a:t>
            </a:r>
          </a:p>
          <a:p>
            <a:pPr algn="just">
              <a:lnSpc>
                <a:spcPct val="100000"/>
              </a:lnSpc>
              <a:spcBef>
                <a:spcPts val="0"/>
              </a:spcBef>
              <a:buNone/>
            </a:pPr>
            <a:r>
              <a:rPr lang="en-GB" sz="2600" dirty="0">
                <a:solidFill>
                  <a:schemeClr val="accent1">
                    <a:lumMod val="20000"/>
                    <a:lumOff val="80000"/>
                  </a:schemeClr>
                </a:solidFill>
                <a:latin typeface="Book Antiqua" pitchFamily="18" charset="0"/>
              </a:rPr>
              <a:t>Rises toward her day after day, like a terrible fish.        </a:t>
            </a:r>
            <a:r>
              <a:rPr lang="en-GB" sz="2600" dirty="0">
                <a:latin typeface="Book Antiqua" pitchFamily="18" charset="0"/>
              </a:rPr>
              <a:t>Sylvia Plath</a:t>
            </a:r>
          </a:p>
          <a:p>
            <a:pPr algn="just">
              <a:lnSpc>
                <a:spcPct val="100000"/>
              </a:lnSpc>
              <a:buFont typeface="Wingdings" pitchFamily="2" charset="2"/>
              <a:buNone/>
            </a:pPr>
            <a:endParaRPr lang="en-GB" sz="2600" dirty="0">
              <a:solidFill>
                <a:schemeClr val="accent6">
                  <a:lumMod val="20000"/>
                  <a:lumOff val="80000"/>
                </a:schemeClr>
              </a:solidFill>
              <a:latin typeface="Book Antiqua" pitchFamily="18" charset="0"/>
            </a:endParaRPr>
          </a:p>
          <a:p>
            <a:pPr algn="just">
              <a:lnSpc>
                <a:spcPct val="100000"/>
              </a:lnSpc>
              <a:spcBef>
                <a:spcPts val="0"/>
              </a:spcBef>
              <a:buNone/>
            </a:pPr>
            <a:r>
              <a:rPr lang="en-GB" sz="2600" dirty="0">
                <a:solidFill>
                  <a:schemeClr val="accent1">
                    <a:lumMod val="20000"/>
                    <a:lumOff val="80000"/>
                  </a:schemeClr>
                </a:solidFill>
                <a:latin typeface="Book Antiqua" pitchFamily="18" charset="0"/>
              </a:rPr>
              <a:t>cold nights on the farm, a sock-shod</a:t>
            </a:r>
          </a:p>
          <a:p>
            <a:pPr algn="just">
              <a:lnSpc>
                <a:spcPct val="100000"/>
              </a:lnSpc>
              <a:spcBef>
                <a:spcPts val="0"/>
              </a:spcBef>
              <a:buNone/>
            </a:pPr>
            <a:r>
              <a:rPr lang="en-GB" sz="2600" dirty="0">
                <a:solidFill>
                  <a:schemeClr val="accent1">
                    <a:lumMod val="20000"/>
                    <a:lumOff val="80000"/>
                  </a:schemeClr>
                </a:solidFill>
                <a:latin typeface="Book Antiqua" pitchFamily="18" charset="0"/>
              </a:rPr>
              <a:t>stove-warmed flatiron slid under</a:t>
            </a:r>
          </a:p>
          <a:p>
            <a:pPr algn="just">
              <a:lnSpc>
                <a:spcPct val="100000"/>
              </a:lnSpc>
              <a:spcBef>
                <a:spcPts val="0"/>
              </a:spcBef>
              <a:buNone/>
            </a:pPr>
            <a:r>
              <a:rPr lang="en-GB" sz="2600" dirty="0">
                <a:solidFill>
                  <a:schemeClr val="accent1">
                    <a:lumMod val="20000"/>
                    <a:lumOff val="80000"/>
                  </a:schemeClr>
                </a:solidFill>
                <a:latin typeface="Book Antiqua" pitchFamily="18" charset="0"/>
              </a:rPr>
              <a:t>the covers                                           </a:t>
            </a:r>
            <a:r>
              <a:rPr lang="en-GB" sz="2600" dirty="0">
                <a:latin typeface="Book Antiqua" pitchFamily="18" charset="0"/>
              </a:rPr>
              <a:t>Amy </a:t>
            </a:r>
            <a:r>
              <a:rPr lang="en-GB" sz="2600" dirty="0" err="1">
                <a:latin typeface="Book Antiqua" pitchFamily="18" charset="0"/>
              </a:rPr>
              <a:t>Clampitt</a:t>
            </a:r>
            <a:endParaRPr lang="en-GB" sz="2600" dirty="0">
              <a:latin typeface="Book Antiqua" pitchFamily="18" charset="0"/>
            </a:endParaRPr>
          </a:p>
          <a:p>
            <a:pPr algn="just">
              <a:lnSpc>
                <a:spcPct val="100000"/>
              </a:lnSpc>
              <a:buFont typeface="Wingdings" pitchFamily="2" charset="2"/>
              <a:buNone/>
            </a:pPr>
            <a:endParaRPr lang="en-GB" sz="2600" dirty="0">
              <a:latin typeface="Book Antiqua" pitchFamily="18" charset="0"/>
            </a:endParaRPr>
          </a:p>
          <a:p>
            <a:pPr algn="just">
              <a:lnSpc>
                <a:spcPct val="100000"/>
              </a:lnSpc>
              <a:buFont typeface="Wingdings" pitchFamily="2" charset="2"/>
              <a:buNone/>
            </a:pPr>
            <a:r>
              <a:rPr lang="en-GB" sz="2600" dirty="0">
                <a:solidFill>
                  <a:schemeClr val="accent2">
                    <a:lumMod val="40000"/>
                    <a:lumOff val="60000"/>
                  </a:schemeClr>
                </a:solidFill>
                <a:latin typeface="Book Antiqua" pitchFamily="18" charset="0"/>
              </a:rPr>
              <a:t>Poets divorce words from their usual partners and provide unlikely new partnerships between words which we would never have imagined getting together. </a:t>
            </a:r>
            <a:r>
              <a:rPr lang="en-GB" sz="2600" dirty="0">
                <a:latin typeface="Book Antiqua" pitchFamily="18" charset="0"/>
              </a:rPr>
              <a:t>Peter Barry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idx="1"/>
          </p:nvPr>
        </p:nvSpPr>
        <p:spPr>
          <a:xfrm>
            <a:off x="701458" y="101600"/>
            <a:ext cx="10885117" cy="6553200"/>
          </a:xfrm>
        </p:spPr>
        <p:txBody>
          <a:bodyPr>
            <a:normAutofit/>
          </a:bodyPr>
          <a:lstStyle/>
          <a:p>
            <a:pPr>
              <a:lnSpc>
                <a:spcPct val="100000"/>
              </a:lnSpc>
              <a:buFont typeface="Wingdings" pitchFamily="2" charset="2"/>
              <a:buNone/>
            </a:pPr>
            <a:r>
              <a:rPr lang="en-GB" sz="2200" b="1" i="1" dirty="0">
                <a:latin typeface="Book Antiqua" pitchFamily="18" charset="0"/>
              </a:rPr>
              <a:t>	</a:t>
            </a:r>
            <a:r>
              <a:rPr lang="en-GB" sz="2500" b="1" dirty="0">
                <a:latin typeface="Book Antiqua" pitchFamily="18" charset="0"/>
              </a:rPr>
              <a:t>The Uncertainty of the Poet</a:t>
            </a:r>
            <a:r>
              <a:rPr lang="en-GB" sz="2500" b="1" i="1" dirty="0">
                <a:latin typeface="Book Antiqua" pitchFamily="18" charset="0"/>
              </a:rPr>
              <a:t>  </a:t>
            </a:r>
            <a:r>
              <a:rPr lang="en-GB" sz="2500" b="1" dirty="0">
                <a:latin typeface="Book Antiqua" pitchFamily="18" charset="0"/>
              </a:rPr>
              <a:t>(Wendy Cope)</a:t>
            </a:r>
          </a:p>
          <a:p>
            <a:pPr>
              <a:lnSpc>
                <a:spcPct val="100000"/>
              </a:lnSpc>
              <a:buFont typeface="Wingdings" pitchFamily="2" charset="2"/>
              <a:buNone/>
            </a:pPr>
            <a:endParaRPr lang="en-GB" sz="1000" b="1" dirty="0">
              <a:latin typeface="Book Antiqua" pitchFamily="18" charset="0"/>
            </a:endParaRPr>
          </a:p>
          <a:p>
            <a:pPr algn="just">
              <a:lnSpc>
                <a:spcPct val="100000"/>
              </a:lnSpc>
              <a:buFont typeface="Wingdings" pitchFamily="2" charset="2"/>
              <a:buNone/>
            </a:pPr>
            <a:r>
              <a:rPr lang="en-GB" sz="2200" dirty="0">
                <a:latin typeface="Book Antiqua" pitchFamily="18" charset="0"/>
              </a:rPr>
              <a:t>“The Tate Gallery yesterday announced that it had paid £1 million for a Giorgio de Chirico masterpiece, The Uncertainty of the Poet. It depicts a torso and a bunch of bananas. (</a:t>
            </a:r>
            <a:r>
              <a:rPr lang="en-GB" sz="2200" i="1" dirty="0">
                <a:latin typeface="Book Antiqua" pitchFamily="18" charset="0"/>
              </a:rPr>
              <a:t>Guardian</a:t>
            </a:r>
            <a:r>
              <a:rPr lang="en-GB" sz="2200" dirty="0">
                <a:latin typeface="Book Antiqua" pitchFamily="18" charset="0"/>
              </a:rPr>
              <a:t>, 2 April 1985)”</a:t>
            </a:r>
            <a:endParaRPr lang="en-GB" sz="2600" dirty="0">
              <a:solidFill>
                <a:schemeClr val="accent1">
                  <a:lumMod val="20000"/>
                  <a:lumOff val="80000"/>
                </a:schemeClr>
              </a:solidFill>
              <a:latin typeface="Book Antiqua" pitchFamily="18" charset="0"/>
            </a:endParaRPr>
          </a:p>
          <a:p>
            <a:pPr>
              <a:lnSpc>
                <a:spcPct val="100000"/>
              </a:lnSpc>
              <a:spcBef>
                <a:spcPts val="0"/>
              </a:spcBef>
              <a:buNone/>
            </a:pPr>
            <a:r>
              <a:rPr lang="en-GB" sz="2600" dirty="0">
                <a:solidFill>
                  <a:schemeClr val="accent1">
                    <a:lumMod val="20000"/>
                    <a:lumOff val="80000"/>
                  </a:schemeClr>
                </a:solidFill>
                <a:latin typeface="Book Antiqua" pitchFamily="18" charset="0"/>
              </a:rPr>
              <a:t>I am a poet.			          	        Fond of, “Am I bananas,</a:t>
            </a:r>
          </a:p>
          <a:p>
            <a:pPr>
              <a:lnSpc>
                <a:spcPct val="100000"/>
              </a:lnSpc>
              <a:spcBef>
                <a:spcPts val="0"/>
              </a:spcBef>
              <a:buNone/>
            </a:pPr>
            <a:r>
              <a:rPr lang="en-GB" sz="2600" dirty="0">
                <a:solidFill>
                  <a:schemeClr val="accent1">
                    <a:lumMod val="20000"/>
                    <a:lumOff val="80000"/>
                  </a:schemeClr>
                </a:solidFill>
                <a:latin typeface="Book Antiqua" pitchFamily="18" charset="0"/>
              </a:rPr>
              <a:t>I am very fond of bananas. 	          Am I ?” – a very poet. </a:t>
            </a:r>
          </a:p>
          <a:p>
            <a:pPr>
              <a:lnSpc>
                <a:spcPct val="100000"/>
              </a:lnSpc>
              <a:spcBef>
                <a:spcPts val="0"/>
              </a:spcBef>
              <a:buNone/>
            </a:pPr>
            <a:endParaRPr lang="en-GB" sz="2600" dirty="0">
              <a:solidFill>
                <a:schemeClr val="accent1">
                  <a:lumMod val="20000"/>
                  <a:lumOff val="80000"/>
                </a:schemeClr>
              </a:solidFill>
              <a:latin typeface="Book Antiqua" pitchFamily="18" charset="0"/>
            </a:endParaRPr>
          </a:p>
          <a:p>
            <a:pPr>
              <a:lnSpc>
                <a:spcPct val="100000"/>
              </a:lnSpc>
              <a:spcBef>
                <a:spcPts val="0"/>
              </a:spcBef>
              <a:buNone/>
            </a:pPr>
            <a:r>
              <a:rPr lang="en-GB" sz="2600" dirty="0">
                <a:solidFill>
                  <a:schemeClr val="accent1">
                    <a:lumMod val="20000"/>
                    <a:lumOff val="80000"/>
                  </a:schemeClr>
                </a:solidFill>
                <a:latin typeface="Book Antiqua" pitchFamily="18" charset="0"/>
              </a:rPr>
              <a:t>I am bananas. 		                        Bananas of a poet!</a:t>
            </a:r>
          </a:p>
          <a:p>
            <a:pPr>
              <a:lnSpc>
                <a:spcPct val="100000"/>
              </a:lnSpc>
              <a:spcBef>
                <a:spcPts val="0"/>
              </a:spcBef>
              <a:buNone/>
            </a:pPr>
            <a:r>
              <a:rPr lang="en-GB" sz="2600" dirty="0">
                <a:solidFill>
                  <a:schemeClr val="accent1">
                    <a:lumMod val="20000"/>
                    <a:lumOff val="80000"/>
                  </a:schemeClr>
                </a:solidFill>
                <a:latin typeface="Book Antiqua" pitchFamily="18" charset="0"/>
              </a:rPr>
              <a:t>I am very fond of a poet. 	           Am I fond? Am I very?</a:t>
            </a:r>
          </a:p>
          <a:p>
            <a:pPr>
              <a:lnSpc>
                <a:spcPct val="100000"/>
              </a:lnSpc>
              <a:spcBef>
                <a:spcPts val="0"/>
              </a:spcBef>
              <a:buNone/>
            </a:pPr>
            <a:endParaRPr lang="en-GB" sz="2600" dirty="0">
              <a:solidFill>
                <a:schemeClr val="accent1">
                  <a:lumMod val="20000"/>
                  <a:lumOff val="80000"/>
                </a:schemeClr>
              </a:solidFill>
              <a:latin typeface="Book Antiqua" pitchFamily="18" charset="0"/>
            </a:endParaRPr>
          </a:p>
          <a:p>
            <a:pPr>
              <a:lnSpc>
                <a:spcPct val="100000"/>
              </a:lnSpc>
              <a:spcBef>
                <a:spcPts val="0"/>
              </a:spcBef>
              <a:buNone/>
            </a:pPr>
            <a:r>
              <a:rPr lang="en-GB" sz="2600" dirty="0">
                <a:solidFill>
                  <a:schemeClr val="accent1">
                    <a:lumMod val="20000"/>
                    <a:lumOff val="80000"/>
                  </a:schemeClr>
                </a:solidFill>
                <a:latin typeface="Book Antiqua" pitchFamily="18" charset="0"/>
              </a:rPr>
              <a:t>I am a poet of bananas. 	                  Poet bananas! I am.</a:t>
            </a:r>
          </a:p>
          <a:p>
            <a:pPr>
              <a:lnSpc>
                <a:spcPct val="100000"/>
              </a:lnSpc>
              <a:spcBef>
                <a:spcPts val="0"/>
              </a:spcBef>
              <a:buNone/>
            </a:pPr>
            <a:r>
              <a:rPr lang="en-GB" sz="2600" dirty="0">
                <a:solidFill>
                  <a:schemeClr val="accent1">
                    <a:lumMod val="20000"/>
                    <a:lumOff val="80000"/>
                  </a:schemeClr>
                </a:solidFill>
                <a:latin typeface="Book Antiqua" pitchFamily="18" charset="0"/>
              </a:rPr>
              <a:t>I am very fond,                                     I am fond of a ‘very’.</a:t>
            </a:r>
          </a:p>
          <a:p>
            <a:pPr>
              <a:lnSpc>
                <a:spcPct val="100000"/>
              </a:lnSpc>
              <a:spcBef>
                <a:spcPts val="0"/>
              </a:spcBef>
              <a:buNone/>
            </a:pPr>
            <a:endParaRPr lang="en-GB" sz="2600" dirty="0">
              <a:solidFill>
                <a:schemeClr val="accent1">
                  <a:lumMod val="20000"/>
                  <a:lumOff val="80000"/>
                </a:schemeClr>
              </a:solidFill>
              <a:latin typeface="Book Antiqua" pitchFamily="18" charset="0"/>
            </a:endParaRPr>
          </a:p>
          <a:p>
            <a:pPr>
              <a:lnSpc>
                <a:spcPct val="100000"/>
              </a:lnSpc>
              <a:spcBef>
                <a:spcPts val="0"/>
              </a:spcBef>
              <a:buNone/>
            </a:pPr>
            <a:r>
              <a:rPr lang="en-GB" sz="2600" dirty="0">
                <a:solidFill>
                  <a:schemeClr val="accent1">
                    <a:lumMod val="20000"/>
                    <a:lumOff val="80000"/>
                  </a:schemeClr>
                </a:solidFill>
                <a:latin typeface="Book Antiqua" pitchFamily="18" charset="0"/>
              </a:rPr>
              <a:t>A fond poet of “I am, I am” –            I am of very fond bananas</a:t>
            </a:r>
          </a:p>
          <a:p>
            <a:pPr>
              <a:lnSpc>
                <a:spcPct val="100000"/>
              </a:lnSpc>
              <a:spcBef>
                <a:spcPts val="0"/>
              </a:spcBef>
              <a:buNone/>
            </a:pPr>
            <a:r>
              <a:rPr lang="en-GB" sz="2600" dirty="0">
                <a:solidFill>
                  <a:schemeClr val="accent1">
                    <a:lumMod val="20000"/>
                    <a:lumOff val="80000"/>
                  </a:schemeClr>
                </a:solidFill>
                <a:latin typeface="Book Antiqua" pitchFamily="18" charset="0"/>
              </a:rPr>
              <a:t>Very bananas,                                       Am I a poet? </a:t>
            </a:r>
          </a:p>
          <a:p>
            <a:pPr>
              <a:lnSpc>
                <a:spcPct val="100000"/>
              </a:lnSpc>
              <a:buFont typeface="Wingdings" pitchFamily="2" charset="2"/>
              <a:buNone/>
            </a:pPr>
            <a:endParaRPr lang="en-GB" sz="2200" b="1" i="1" dirty="0">
              <a:latin typeface="Book Antiqu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5">
                                            <p:txEl>
                                              <p:pRg st="2" end="2"/>
                                            </p:txEl>
                                          </p:spTgt>
                                        </p:tgtEl>
                                        <p:attrNameLst>
                                          <p:attrName>style.visibility</p:attrName>
                                        </p:attrNameLst>
                                      </p:cBhvr>
                                      <p:to>
                                        <p:strVal val="visible"/>
                                      </p:to>
                                    </p:set>
                                    <p:anim calcmode="lin" valueType="num">
                                      <p:cBhvr additive="base">
                                        <p:cTn id="7" dur="500" fill="hold"/>
                                        <p:tgtEl>
                                          <p:spTgt spid="1361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5" name="Picture 5" descr="The Uncertainty of the Poet"/>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153811" y="148281"/>
            <a:ext cx="5564910" cy="64996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816274" y="0"/>
            <a:ext cx="8394526" cy="1327760"/>
          </a:xfrm>
        </p:spPr>
        <p:txBody>
          <a:bodyPr>
            <a:normAutofit/>
          </a:bodyPr>
          <a:lstStyle/>
          <a:p>
            <a:r>
              <a:rPr lang="en-GB" sz="4400" dirty="0">
                <a:latin typeface="Book Antiqua" panose="02040602050305030304" pitchFamily="18" charset="0"/>
              </a:rPr>
              <a:t>How to Read a Poem? </a:t>
            </a:r>
          </a:p>
        </p:txBody>
      </p:sp>
      <p:sp>
        <p:nvSpPr>
          <p:cNvPr id="73731" name="Rectangle 3"/>
          <p:cNvSpPr>
            <a:spLocks noGrp="1" noChangeArrowheads="1"/>
          </p:cNvSpPr>
          <p:nvPr>
            <p:ph idx="1"/>
          </p:nvPr>
        </p:nvSpPr>
        <p:spPr>
          <a:xfrm>
            <a:off x="275574" y="1653435"/>
            <a:ext cx="11611626" cy="4823565"/>
          </a:xfrm>
        </p:spPr>
        <p:txBody>
          <a:bodyPr>
            <a:normAutofit/>
          </a:bodyPr>
          <a:lstStyle/>
          <a:p>
            <a:pPr algn="just">
              <a:lnSpc>
                <a:spcPct val="100000"/>
              </a:lnSpc>
            </a:pPr>
            <a:r>
              <a:rPr lang="en-GB" sz="2600" dirty="0">
                <a:latin typeface="Book Antiqua" pitchFamily="18" charset="0"/>
              </a:rPr>
              <a:t>Don’t panic</a:t>
            </a:r>
          </a:p>
          <a:p>
            <a:pPr algn="just">
              <a:lnSpc>
                <a:spcPct val="100000"/>
              </a:lnSpc>
            </a:pPr>
            <a:r>
              <a:rPr lang="en-GB" sz="2600" dirty="0">
                <a:latin typeface="Book Antiqua" pitchFamily="18" charset="0"/>
              </a:rPr>
              <a:t>Read the poem through several times – and at least once aloud to yourself. 	Take your time. </a:t>
            </a:r>
          </a:p>
          <a:p>
            <a:pPr algn="just">
              <a:lnSpc>
                <a:spcPct val="100000"/>
              </a:lnSpc>
            </a:pPr>
            <a:r>
              <a:rPr lang="en-GB" sz="2600" dirty="0">
                <a:latin typeface="Book Antiqua" pitchFamily="18" charset="0"/>
              </a:rPr>
              <a:t>Don’t try to look for things that aren’t there: first find out the prose 	meaning of the text (pay attention to punctuation)</a:t>
            </a:r>
          </a:p>
          <a:p>
            <a:pPr algn="just">
              <a:lnSpc>
                <a:spcPct val="100000"/>
              </a:lnSpc>
              <a:buFont typeface="Wingdings" pitchFamily="2" charset="2"/>
              <a:buNone/>
            </a:pPr>
            <a:r>
              <a:rPr lang="en-GB" sz="2600" dirty="0">
                <a:latin typeface="Book Antiqua" pitchFamily="18" charset="0"/>
              </a:rPr>
              <a:t>     -&gt; look up any words you don’t understand </a:t>
            </a:r>
          </a:p>
          <a:p>
            <a:pPr algn="just">
              <a:lnSpc>
                <a:spcPct val="100000"/>
              </a:lnSpc>
            </a:pPr>
            <a:r>
              <a:rPr lang="en-GB" sz="2600" dirty="0">
                <a:latin typeface="Book Antiqua" pitchFamily="18" charset="0"/>
              </a:rPr>
              <a:t>Take notes: mark down anything that seems striking, unusual, 	discordant. Write down any questions that arise. Pay special attention 	to the beginning and end. </a:t>
            </a:r>
          </a:p>
          <a:p>
            <a:pPr algn="just">
              <a:lnSpc>
                <a:spcPct val="100000"/>
              </a:lnSpc>
            </a:pPr>
            <a:r>
              <a:rPr lang="en-GB" sz="2600" dirty="0">
                <a:latin typeface="Book Antiqua" pitchFamily="18" charset="0"/>
              </a:rPr>
              <a:t>Let your notes lead the way. What is it about the poem that makes you 	note those particular things? </a:t>
            </a:r>
          </a:p>
          <a:p>
            <a:pPr>
              <a:lnSpc>
                <a:spcPct val="100000"/>
              </a:lnSpc>
            </a:pPr>
            <a:endParaRPr lang="en-GB" sz="2500" dirty="0">
              <a:latin typeface="Book Antiqu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Effect transition="in" filter="box(in)">
                                      <p:cBhvr>
                                        <p:cTn id="7" dur="500"/>
                                        <p:tgtEl>
                                          <p:spTgt spid="73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73731">
                                            <p:txEl>
                                              <p:pRg st="1" end="1"/>
                                            </p:txEl>
                                          </p:spTgt>
                                        </p:tgtEl>
                                        <p:attrNameLst>
                                          <p:attrName>style.visibility</p:attrName>
                                        </p:attrNameLst>
                                      </p:cBhvr>
                                      <p:to>
                                        <p:strVal val="visible"/>
                                      </p:to>
                                    </p:set>
                                    <p:animEffect transition="in" filter="box(in)">
                                      <p:cBhvr>
                                        <p:cTn id="12" dur="500"/>
                                        <p:tgtEl>
                                          <p:spTgt spid="7373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box(in)">
                                      <p:cBhvr>
                                        <p:cTn id="17" dur="500"/>
                                        <p:tgtEl>
                                          <p:spTgt spid="73731">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73731">
                                            <p:txEl>
                                              <p:pRg st="3" end="3"/>
                                            </p:txEl>
                                          </p:spTgt>
                                        </p:tgtEl>
                                        <p:attrNameLst>
                                          <p:attrName>style.visibility</p:attrName>
                                        </p:attrNameLst>
                                      </p:cBhvr>
                                      <p:to>
                                        <p:strVal val="visible"/>
                                      </p:to>
                                    </p:set>
                                    <p:animEffect transition="in" filter="box(in)">
                                      <p:cBhvr>
                                        <p:cTn id="20" dur="500"/>
                                        <p:tgtEl>
                                          <p:spTgt spid="73731">
                                            <p:txEl>
                                              <p:pRg st="3" end="3"/>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73731">
                                            <p:txEl>
                                              <p:pRg st="4" end="4"/>
                                            </p:txEl>
                                          </p:spTgt>
                                        </p:tgtEl>
                                        <p:attrNameLst>
                                          <p:attrName>style.visibility</p:attrName>
                                        </p:attrNameLst>
                                      </p:cBhvr>
                                      <p:to>
                                        <p:strVal val="visible"/>
                                      </p:to>
                                    </p:set>
                                    <p:animEffect transition="in" filter="box(in)">
                                      <p:cBhvr>
                                        <p:cTn id="25" dur="500"/>
                                        <p:tgtEl>
                                          <p:spTgt spid="73731">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73731">
                                            <p:txEl>
                                              <p:pRg st="5" end="5"/>
                                            </p:txEl>
                                          </p:spTgt>
                                        </p:tgtEl>
                                        <p:attrNameLst>
                                          <p:attrName>style.visibility</p:attrName>
                                        </p:attrNameLst>
                                      </p:cBhvr>
                                      <p:to>
                                        <p:strVal val="visible"/>
                                      </p:to>
                                    </p:set>
                                    <p:anim calcmode="lin" valueType="num">
                                      <p:cBhvr additive="base">
                                        <p:cTn id="30" dur="500" fill="hold"/>
                                        <p:tgtEl>
                                          <p:spTgt spid="73731">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37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814192" y="162838"/>
            <a:ext cx="9970718" cy="1590806"/>
          </a:xfrm>
        </p:spPr>
        <p:txBody>
          <a:bodyPr>
            <a:noAutofit/>
          </a:bodyPr>
          <a:lstStyle/>
          <a:p>
            <a:pPr algn="ctr"/>
            <a:r>
              <a:rPr lang="en-GB" sz="4000" dirty="0">
                <a:latin typeface="Book Antiqua" panose="02040602050305030304" pitchFamily="18" charset="0"/>
              </a:rPr>
              <a:t>The Art of Fiction vs. 			The Craft of Reading </a:t>
            </a:r>
          </a:p>
        </p:txBody>
      </p:sp>
      <p:sp>
        <p:nvSpPr>
          <p:cNvPr id="55299" name="Rectangle 3"/>
          <p:cNvSpPr>
            <a:spLocks noGrp="1" noChangeArrowheads="1"/>
          </p:cNvSpPr>
          <p:nvPr>
            <p:ph idx="1"/>
          </p:nvPr>
        </p:nvSpPr>
        <p:spPr>
          <a:xfrm>
            <a:off x="212942" y="2054268"/>
            <a:ext cx="11711836" cy="4522746"/>
          </a:xfrm>
        </p:spPr>
        <p:txBody>
          <a:bodyPr>
            <a:normAutofit lnSpcReduction="10000"/>
          </a:bodyPr>
          <a:lstStyle/>
          <a:p>
            <a:pPr algn="just">
              <a:lnSpc>
                <a:spcPct val="100000"/>
              </a:lnSpc>
              <a:buFont typeface="Wingdings" pitchFamily="2" charset="2"/>
              <a:buChar char="§"/>
            </a:pPr>
            <a:r>
              <a:rPr lang="en-GB" sz="2600" dirty="0">
                <a:latin typeface="Book Antiqua" pitchFamily="18" charset="0"/>
              </a:rPr>
              <a:t>Analysing poetry and prose fiction is often considered an ‘art form’ – 	something slightly mystical and difficult to master</a:t>
            </a:r>
          </a:p>
          <a:p>
            <a:pPr algn="just">
              <a:lnSpc>
                <a:spcPct val="100000"/>
              </a:lnSpc>
              <a:buFont typeface="Wingdings" pitchFamily="2" charset="2"/>
              <a:buNone/>
            </a:pPr>
            <a:r>
              <a:rPr lang="en-GB" sz="2600" dirty="0">
                <a:latin typeface="Book Antiqua" pitchFamily="18" charset="0"/>
              </a:rPr>
              <a:t>     -&gt; gives the impression that literature has nothing to do with real life, 	and cannot simply be enjoyed </a:t>
            </a:r>
          </a:p>
          <a:p>
            <a:pPr algn="just">
              <a:lnSpc>
                <a:spcPct val="100000"/>
              </a:lnSpc>
              <a:buFont typeface="Wingdings" pitchFamily="2" charset="2"/>
              <a:buChar char="§"/>
            </a:pPr>
            <a:r>
              <a:rPr lang="en-GB" sz="2600" dirty="0">
                <a:latin typeface="Book Antiqua" pitchFamily="18" charset="0"/>
              </a:rPr>
              <a:t>It’s more useful to consider textual analysis as a ‘craft’ – with some 	specific 	tools and techniques </a:t>
            </a:r>
          </a:p>
          <a:p>
            <a:pPr algn="just">
              <a:lnSpc>
                <a:spcPct val="100000"/>
              </a:lnSpc>
              <a:buFont typeface="Wingdings" pitchFamily="2" charset="2"/>
              <a:buNone/>
            </a:pPr>
            <a:endParaRPr lang="en-GB" sz="900" dirty="0">
              <a:latin typeface="Book Antiqua" pitchFamily="18" charset="0"/>
            </a:endParaRPr>
          </a:p>
          <a:p>
            <a:pPr algn="just">
              <a:lnSpc>
                <a:spcPct val="100000"/>
              </a:lnSpc>
              <a:buFont typeface="Wingdings" pitchFamily="2" charset="2"/>
              <a:buNone/>
            </a:pPr>
            <a:r>
              <a:rPr lang="en-GB" sz="2600" dirty="0">
                <a:solidFill>
                  <a:schemeClr val="tx2"/>
                </a:solidFill>
                <a:latin typeface="Book Antiqua" pitchFamily="18" charset="0"/>
              </a:rPr>
              <a:t>	</a:t>
            </a:r>
            <a:r>
              <a:rPr lang="en-GB" sz="2600" dirty="0">
                <a:solidFill>
                  <a:schemeClr val="accent3">
                    <a:lumMod val="20000"/>
                    <a:lumOff val="80000"/>
                  </a:schemeClr>
                </a:solidFill>
                <a:latin typeface="Book Antiqua" pitchFamily="18" charset="0"/>
              </a:rPr>
              <a:t>One becomes a crafty reader by learning the craft of reading. I believe that it is in our interest as individuals to become crafty readers --. Art is high, craft is low. Art is unique; it can’t be taught. Craft is common; it can be learned.</a:t>
            </a:r>
            <a:r>
              <a:rPr lang="en-GB" sz="2600" dirty="0">
                <a:solidFill>
                  <a:schemeClr val="accent3">
                    <a:lumMod val="20000"/>
                    <a:lumOff val="80000"/>
                  </a:schemeClr>
                </a:solidFill>
              </a:rPr>
              <a:t> </a:t>
            </a:r>
            <a:r>
              <a:rPr lang="en-GB" sz="2600" dirty="0">
                <a:solidFill>
                  <a:schemeClr val="accent4">
                    <a:lumMod val="20000"/>
                    <a:lumOff val="80000"/>
                  </a:schemeClr>
                </a:solidFill>
              </a:rPr>
              <a:t>	</a:t>
            </a:r>
          </a:p>
          <a:p>
            <a:pPr algn="just">
              <a:lnSpc>
                <a:spcPct val="100000"/>
              </a:lnSpc>
              <a:buFont typeface="Wingdings" pitchFamily="2" charset="2"/>
              <a:buNone/>
            </a:pPr>
            <a:r>
              <a:rPr lang="en-GB" sz="2600" dirty="0"/>
              <a:t>						                       </a:t>
            </a:r>
            <a:r>
              <a:rPr lang="en-GB" sz="2600" dirty="0">
                <a:latin typeface="Book Antiqua" pitchFamily="18" charset="0"/>
              </a:rPr>
              <a:t>Robert Scholes:</a:t>
            </a:r>
            <a:r>
              <a:rPr lang="en-GB" sz="2600" b="1" dirty="0">
                <a:latin typeface="Book Antiqua" pitchFamily="18" charset="0"/>
              </a:rPr>
              <a:t> </a:t>
            </a:r>
            <a:r>
              <a:rPr lang="en-GB" sz="2600" i="1" dirty="0">
                <a:latin typeface="Book Antiqua" pitchFamily="18" charset="0"/>
              </a:rPr>
              <a:t>Crafty Reader</a:t>
            </a:r>
            <a:endParaRPr lang="en-GB" sz="2600" b="1" dirty="0"/>
          </a:p>
          <a:p>
            <a:pPr>
              <a:lnSpc>
                <a:spcPct val="90000"/>
              </a:lnSpc>
            </a:pPr>
            <a:endParaRPr lang="en-GB" sz="2200" b="1" dirty="0"/>
          </a:p>
          <a:p>
            <a:pPr>
              <a:lnSpc>
                <a:spcPct val="90000"/>
              </a:lnSpc>
            </a:pPr>
            <a:endParaRPr lang="en-GB" sz="18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29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2057400" y="-1089025"/>
            <a:ext cx="8153400" cy="88900"/>
          </a:xfrm>
        </p:spPr>
        <p:txBody>
          <a:bodyPr>
            <a:normAutofit fontScale="90000"/>
          </a:bodyPr>
          <a:lstStyle/>
          <a:p>
            <a:endParaRPr lang="en-US" sz="4000"/>
          </a:p>
        </p:txBody>
      </p:sp>
      <p:sp>
        <p:nvSpPr>
          <p:cNvPr id="151555" name="Rectangle 3"/>
          <p:cNvSpPr>
            <a:spLocks noGrp="1" noChangeArrowheads="1"/>
          </p:cNvSpPr>
          <p:nvPr>
            <p:ph idx="1"/>
          </p:nvPr>
        </p:nvSpPr>
        <p:spPr>
          <a:xfrm>
            <a:off x="375781" y="452154"/>
            <a:ext cx="11536471" cy="5885146"/>
          </a:xfrm>
        </p:spPr>
        <p:txBody>
          <a:bodyPr/>
          <a:lstStyle/>
          <a:p>
            <a:pPr algn="just">
              <a:lnSpc>
                <a:spcPct val="100000"/>
              </a:lnSpc>
            </a:pPr>
            <a:r>
              <a:rPr lang="en-GB" sz="2600" dirty="0">
                <a:latin typeface="Book Antiqua" pitchFamily="18" charset="0"/>
              </a:rPr>
              <a:t>What is your gut feeling about the poem? What is the poet trying to tell 	you; are you persuaded? Consider the emotions that are generated by 	the poem. </a:t>
            </a:r>
          </a:p>
          <a:p>
            <a:pPr algn="just">
              <a:lnSpc>
                <a:spcPct val="100000"/>
              </a:lnSpc>
            </a:pPr>
            <a:r>
              <a:rPr lang="en-GB" sz="2600" dirty="0">
                <a:latin typeface="Book Antiqua" pitchFamily="18" charset="0"/>
              </a:rPr>
              <a:t>Consider what the form of the poem— the specific words, the figures of 	speech, the use of rhyme or rhythm, the relation of the sounds to the 	sense of the poem— has to do with the way you have received and 	evaluated the poem’s thoughts and feelings. </a:t>
            </a:r>
          </a:p>
          <a:p>
            <a:pPr algn="just">
              <a:lnSpc>
                <a:spcPct val="100000"/>
              </a:lnSpc>
            </a:pPr>
            <a:r>
              <a:rPr lang="en-GB" sz="2600" dirty="0">
                <a:latin typeface="Book Antiqua" pitchFamily="18" charset="0"/>
              </a:rPr>
              <a:t>Use the tools and techniques you have to come to a conclusion about the 	poem’s meaning: in the final analysis, it’s important to show what the 	poem means to YOU.</a:t>
            </a:r>
          </a:p>
          <a:p>
            <a:pPr algn="just">
              <a:lnSpc>
                <a:spcPct val="100000"/>
              </a:lnSpc>
              <a:buFont typeface="Wingdings" pitchFamily="2" charset="2"/>
              <a:buNone/>
            </a:pPr>
            <a:endParaRPr lang="en-GB" sz="2600" dirty="0">
              <a:latin typeface="Book Antiqua" pitchFamily="18" charset="0"/>
            </a:endParaRPr>
          </a:p>
          <a:p>
            <a:pPr algn="just">
              <a:lnSpc>
                <a:spcPct val="100000"/>
              </a:lnSpc>
            </a:pPr>
            <a:r>
              <a:rPr lang="en-GB" sz="2600" dirty="0">
                <a:latin typeface="Book Antiqua" pitchFamily="18" charset="0"/>
              </a:rPr>
              <a:t>Note that not all poems can be analysed at a great depth </a:t>
            </a:r>
          </a:p>
          <a:p>
            <a:pPr algn="just"/>
            <a:endParaRPr lang="en-GB" sz="2500" dirty="0">
              <a:latin typeface="Book Antiqua" pitchFamily="18" charset="0"/>
            </a:endParaRPr>
          </a:p>
          <a:p>
            <a:pPr algn="just">
              <a:buFont typeface="Wingdings" pitchFamily="2" charset="2"/>
              <a:buNone/>
            </a:pPr>
            <a:endParaRPr lang="en-GB" sz="2400" dirty="0">
              <a:latin typeface="Book Antiqu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1555">
                                            <p:txEl>
                                              <p:pRg st="0" end="0"/>
                                            </p:txEl>
                                          </p:spTgt>
                                        </p:tgtEl>
                                        <p:attrNameLst>
                                          <p:attrName>style.visibility</p:attrName>
                                        </p:attrNameLst>
                                      </p:cBhvr>
                                      <p:to>
                                        <p:strVal val="visible"/>
                                      </p:to>
                                    </p:set>
                                    <p:animEffect transition="in" filter="wipe(down)">
                                      <p:cBhvr>
                                        <p:cTn id="7" dur="580">
                                          <p:stCondLst>
                                            <p:cond delay="0"/>
                                          </p:stCondLst>
                                        </p:cTn>
                                        <p:tgtEl>
                                          <p:spTgt spid="151555">
                                            <p:txEl>
                                              <p:pRg st="0" end="0"/>
                                            </p:txEl>
                                          </p:spTgt>
                                        </p:tgtEl>
                                      </p:cBhvr>
                                    </p:animEffect>
                                    <p:anim calcmode="lin" valueType="num">
                                      <p:cBhvr>
                                        <p:cTn id="8" dur="1822" tmFilter="0,0; 0.14,0.36; 0.43,0.73; 0.71,0.91; 1.0,1.0">
                                          <p:stCondLst>
                                            <p:cond delay="0"/>
                                          </p:stCondLst>
                                        </p:cTn>
                                        <p:tgtEl>
                                          <p:spTgt spid="15155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155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155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155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155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51555">
                                            <p:txEl>
                                              <p:pRg st="0" end="0"/>
                                            </p:txEl>
                                          </p:spTgt>
                                        </p:tgtEl>
                                      </p:cBhvr>
                                      <p:to x="100000" y="60000"/>
                                    </p:animScale>
                                    <p:animScale>
                                      <p:cBhvr>
                                        <p:cTn id="14" dur="166" decel="50000">
                                          <p:stCondLst>
                                            <p:cond delay="676"/>
                                          </p:stCondLst>
                                        </p:cTn>
                                        <p:tgtEl>
                                          <p:spTgt spid="151555">
                                            <p:txEl>
                                              <p:pRg st="0" end="0"/>
                                            </p:txEl>
                                          </p:spTgt>
                                        </p:tgtEl>
                                      </p:cBhvr>
                                      <p:to x="100000" y="100000"/>
                                    </p:animScale>
                                    <p:animScale>
                                      <p:cBhvr>
                                        <p:cTn id="15" dur="26">
                                          <p:stCondLst>
                                            <p:cond delay="1312"/>
                                          </p:stCondLst>
                                        </p:cTn>
                                        <p:tgtEl>
                                          <p:spTgt spid="151555">
                                            <p:txEl>
                                              <p:pRg st="0" end="0"/>
                                            </p:txEl>
                                          </p:spTgt>
                                        </p:tgtEl>
                                      </p:cBhvr>
                                      <p:to x="100000" y="80000"/>
                                    </p:animScale>
                                    <p:animScale>
                                      <p:cBhvr>
                                        <p:cTn id="16" dur="166" decel="50000">
                                          <p:stCondLst>
                                            <p:cond delay="1338"/>
                                          </p:stCondLst>
                                        </p:cTn>
                                        <p:tgtEl>
                                          <p:spTgt spid="151555">
                                            <p:txEl>
                                              <p:pRg st="0" end="0"/>
                                            </p:txEl>
                                          </p:spTgt>
                                        </p:tgtEl>
                                      </p:cBhvr>
                                      <p:to x="100000" y="100000"/>
                                    </p:animScale>
                                    <p:animScale>
                                      <p:cBhvr>
                                        <p:cTn id="17" dur="26">
                                          <p:stCondLst>
                                            <p:cond delay="1642"/>
                                          </p:stCondLst>
                                        </p:cTn>
                                        <p:tgtEl>
                                          <p:spTgt spid="151555">
                                            <p:txEl>
                                              <p:pRg st="0" end="0"/>
                                            </p:txEl>
                                          </p:spTgt>
                                        </p:tgtEl>
                                      </p:cBhvr>
                                      <p:to x="100000" y="90000"/>
                                    </p:animScale>
                                    <p:animScale>
                                      <p:cBhvr>
                                        <p:cTn id="18" dur="166" decel="50000">
                                          <p:stCondLst>
                                            <p:cond delay="1668"/>
                                          </p:stCondLst>
                                        </p:cTn>
                                        <p:tgtEl>
                                          <p:spTgt spid="151555">
                                            <p:txEl>
                                              <p:pRg st="0" end="0"/>
                                            </p:txEl>
                                          </p:spTgt>
                                        </p:tgtEl>
                                      </p:cBhvr>
                                      <p:to x="100000" y="100000"/>
                                    </p:animScale>
                                    <p:animScale>
                                      <p:cBhvr>
                                        <p:cTn id="19" dur="26">
                                          <p:stCondLst>
                                            <p:cond delay="1808"/>
                                          </p:stCondLst>
                                        </p:cTn>
                                        <p:tgtEl>
                                          <p:spTgt spid="151555">
                                            <p:txEl>
                                              <p:pRg st="0" end="0"/>
                                            </p:txEl>
                                          </p:spTgt>
                                        </p:tgtEl>
                                      </p:cBhvr>
                                      <p:to x="100000" y="95000"/>
                                    </p:animScale>
                                    <p:animScale>
                                      <p:cBhvr>
                                        <p:cTn id="20" dur="166" decel="50000">
                                          <p:stCondLst>
                                            <p:cond delay="1834"/>
                                          </p:stCondLst>
                                        </p:cTn>
                                        <p:tgtEl>
                                          <p:spTgt spid="15155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51555">
                                            <p:txEl>
                                              <p:pRg st="1" end="1"/>
                                            </p:txEl>
                                          </p:spTgt>
                                        </p:tgtEl>
                                        <p:attrNameLst>
                                          <p:attrName>style.visibility</p:attrName>
                                        </p:attrNameLst>
                                      </p:cBhvr>
                                      <p:to>
                                        <p:strVal val="visible"/>
                                      </p:to>
                                    </p:set>
                                    <p:animEffect transition="in" filter="wipe(down)">
                                      <p:cBhvr>
                                        <p:cTn id="25" dur="580">
                                          <p:stCondLst>
                                            <p:cond delay="0"/>
                                          </p:stCondLst>
                                        </p:cTn>
                                        <p:tgtEl>
                                          <p:spTgt spid="151555">
                                            <p:txEl>
                                              <p:pRg st="1" end="1"/>
                                            </p:txEl>
                                          </p:spTgt>
                                        </p:tgtEl>
                                      </p:cBhvr>
                                    </p:animEffect>
                                    <p:anim calcmode="lin" valueType="num">
                                      <p:cBhvr>
                                        <p:cTn id="26" dur="1822" tmFilter="0,0; 0.14,0.36; 0.43,0.73; 0.71,0.91; 1.0,1.0">
                                          <p:stCondLst>
                                            <p:cond delay="0"/>
                                          </p:stCondLst>
                                        </p:cTn>
                                        <p:tgtEl>
                                          <p:spTgt spid="15155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5155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5155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5155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5155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51555">
                                            <p:txEl>
                                              <p:pRg st="1" end="1"/>
                                            </p:txEl>
                                          </p:spTgt>
                                        </p:tgtEl>
                                      </p:cBhvr>
                                      <p:to x="100000" y="60000"/>
                                    </p:animScale>
                                    <p:animScale>
                                      <p:cBhvr>
                                        <p:cTn id="32" dur="166" decel="50000">
                                          <p:stCondLst>
                                            <p:cond delay="676"/>
                                          </p:stCondLst>
                                        </p:cTn>
                                        <p:tgtEl>
                                          <p:spTgt spid="151555">
                                            <p:txEl>
                                              <p:pRg st="1" end="1"/>
                                            </p:txEl>
                                          </p:spTgt>
                                        </p:tgtEl>
                                      </p:cBhvr>
                                      <p:to x="100000" y="100000"/>
                                    </p:animScale>
                                    <p:animScale>
                                      <p:cBhvr>
                                        <p:cTn id="33" dur="26">
                                          <p:stCondLst>
                                            <p:cond delay="1312"/>
                                          </p:stCondLst>
                                        </p:cTn>
                                        <p:tgtEl>
                                          <p:spTgt spid="151555">
                                            <p:txEl>
                                              <p:pRg st="1" end="1"/>
                                            </p:txEl>
                                          </p:spTgt>
                                        </p:tgtEl>
                                      </p:cBhvr>
                                      <p:to x="100000" y="80000"/>
                                    </p:animScale>
                                    <p:animScale>
                                      <p:cBhvr>
                                        <p:cTn id="34" dur="166" decel="50000">
                                          <p:stCondLst>
                                            <p:cond delay="1338"/>
                                          </p:stCondLst>
                                        </p:cTn>
                                        <p:tgtEl>
                                          <p:spTgt spid="151555">
                                            <p:txEl>
                                              <p:pRg st="1" end="1"/>
                                            </p:txEl>
                                          </p:spTgt>
                                        </p:tgtEl>
                                      </p:cBhvr>
                                      <p:to x="100000" y="100000"/>
                                    </p:animScale>
                                    <p:animScale>
                                      <p:cBhvr>
                                        <p:cTn id="35" dur="26">
                                          <p:stCondLst>
                                            <p:cond delay="1642"/>
                                          </p:stCondLst>
                                        </p:cTn>
                                        <p:tgtEl>
                                          <p:spTgt spid="151555">
                                            <p:txEl>
                                              <p:pRg st="1" end="1"/>
                                            </p:txEl>
                                          </p:spTgt>
                                        </p:tgtEl>
                                      </p:cBhvr>
                                      <p:to x="100000" y="90000"/>
                                    </p:animScale>
                                    <p:animScale>
                                      <p:cBhvr>
                                        <p:cTn id="36" dur="166" decel="50000">
                                          <p:stCondLst>
                                            <p:cond delay="1668"/>
                                          </p:stCondLst>
                                        </p:cTn>
                                        <p:tgtEl>
                                          <p:spTgt spid="151555">
                                            <p:txEl>
                                              <p:pRg st="1" end="1"/>
                                            </p:txEl>
                                          </p:spTgt>
                                        </p:tgtEl>
                                      </p:cBhvr>
                                      <p:to x="100000" y="100000"/>
                                    </p:animScale>
                                    <p:animScale>
                                      <p:cBhvr>
                                        <p:cTn id="37" dur="26">
                                          <p:stCondLst>
                                            <p:cond delay="1808"/>
                                          </p:stCondLst>
                                        </p:cTn>
                                        <p:tgtEl>
                                          <p:spTgt spid="151555">
                                            <p:txEl>
                                              <p:pRg st="1" end="1"/>
                                            </p:txEl>
                                          </p:spTgt>
                                        </p:tgtEl>
                                      </p:cBhvr>
                                      <p:to x="100000" y="95000"/>
                                    </p:animScale>
                                    <p:animScale>
                                      <p:cBhvr>
                                        <p:cTn id="38" dur="166" decel="50000">
                                          <p:stCondLst>
                                            <p:cond delay="1834"/>
                                          </p:stCondLst>
                                        </p:cTn>
                                        <p:tgtEl>
                                          <p:spTgt spid="151555">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51555">
                                            <p:txEl>
                                              <p:pRg st="2" end="2"/>
                                            </p:txEl>
                                          </p:spTgt>
                                        </p:tgtEl>
                                        <p:attrNameLst>
                                          <p:attrName>style.visibility</p:attrName>
                                        </p:attrNameLst>
                                      </p:cBhvr>
                                      <p:to>
                                        <p:strVal val="visible"/>
                                      </p:to>
                                    </p:set>
                                    <p:animEffect transition="in" filter="wipe(down)">
                                      <p:cBhvr>
                                        <p:cTn id="43" dur="580">
                                          <p:stCondLst>
                                            <p:cond delay="0"/>
                                          </p:stCondLst>
                                        </p:cTn>
                                        <p:tgtEl>
                                          <p:spTgt spid="151555">
                                            <p:txEl>
                                              <p:pRg st="2" end="2"/>
                                            </p:txEl>
                                          </p:spTgt>
                                        </p:tgtEl>
                                      </p:cBhvr>
                                    </p:animEffect>
                                    <p:anim calcmode="lin" valueType="num">
                                      <p:cBhvr>
                                        <p:cTn id="44" dur="1822" tmFilter="0,0; 0.14,0.36; 0.43,0.73; 0.71,0.91; 1.0,1.0">
                                          <p:stCondLst>
                                            <p:cond delay="0"/>
                                          </p:stCondLst>
                                        </p:cTn>
                                        <p:tgtEl>
                                          <p:spTgt spid="15155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155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155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155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155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51555">
                                            <p:txEl>
                                              <p:pRg st="2" end="2"/>
                                            </p:txEl>
                                          </p:spTgt>
                                        </p:tgtEl>
                                      </p:cBhvr>
                                      <p:to x="100000" y="60000"/>
                                    </p:animScale>
                                    <p:animScale>
                                      <p:cBhvr>
                                        <p:cTn id="50" dur="166" decel="50000">
                                          <p:stCondLst>
                                            <p:cond delay="676"/>
                                          </p:stCondLst>
                                        </p:cTn>
                                        <p:tgtEl>
                                          <p:spTgt spid="151555">
                                            <p:txEl>
                                              <p:pRg st="2" end="2"/>
                                            </p:txEl>
                                          </p:spTgt>
                                        </p:tgtEl>
                                      </p:cBhvr>
                                      <p:to x="100000" y="100000"/>
                                    </p:animScale>
                                    <p:animScale>
                                      <p:cBhvr>
                                        <p:cTn id="51" dur="26">
                                          <p:stCondLst>
                                            <p:cond delay="1312"/>
                                          </p:stCondLst>
                                        </p:cTn>
                                        <p:tgtEl>
                                          <p:spTgt spid="151555">
                                            <p:txEl>
                                              <p:pRg st="2" end="2"/>
                                            </p:txEl>
                                          </p:spTgt>
                                        </p:tgtEl>
                                      </p:cBhvr>
                                      <p:to x="100000" y="80000"/>
                                    </p:animScale>
                                    <p:animScale>
                                      <p:cBhvr>
                                        <p:cTn id="52" dur="166" decel="50000">
                                          <p:stCondLst>
                                            <p:cond delay="1338"/>
                                          </p:stCondLst>
                                        </p:cTn>
                                        <p:tgtEl>
                                          <p:spTgt spid="151555">
                                            <p:txEl>
                                              <p:pRg st="2" end="2"/>
                                            </p:txEl>
                                          </p:spTgt>
                                        </p:tgtEl>
                                      </p:cBhvr>
                                      <p:to x="100000" y="100000"/>
                                    </p:animScale>
                                    <p:animScale>
                                      <p:cBhvr>
                                        <p:cTn id="53" dur="26">
                                          <p:stCondLst>
                                            <p:cond delay="1642"/>
                                          </p:stCondLst>
                                        </p:cTn>
                                        <p:tgtEl>
                                          <p:spTgt spid="151555">
                                            <p:txEl>
                                              <p:pRg st="2" end="2"/>
                                            </p:txEl>
                                          </p:spTgt>
                                        </p:tgtEl>
                                      </p:cBhvr>
                                      <p:to x="100000" y="90000"/>
                                    </p:animScale>
                                    <p:animScale>
                                      <p:cBhvr>
                                        <p:cTn id="54" dur="166" decel="50000">
                                          <p:stCondLst>
                                            <p:cond delay="1668"/>
                                          </p:stCondLst>
                                        </p:cTn>
                                        <p:tgtEl>
                                          <p:spTgt spid="151555">
                                            <p:txEl>
                                              <p:pRg st="2" end="2"/>
                                            </p:txEl>
                                          </p:spTgt>
                                        </p:tgtEl>
                                      </p:cBhvr>
                                      <p:to x="100000" y="100000"/>
                                    </p:animScale>
                                    <p:animScale>
                                      <p:cBhvr>
                                        <p:cTn id="55" dur="26">
                                          <p:stCondLst>
                                            <p:cond delay="1808"/>
                                          </p:stCondLst>
                                        </p:cTn>
                                        <p:tgtEl>
                                          <p:spTgt spid="151555">
                                            <p:txEl>
                                              <p:pRg st="2" end="2"/>
                                            </p:txEl>
                                          </p:spTgt>
                                        </p:tgtEl>
                                      </p:cBhvr>
                                      <p:to x="100000" y="95000"/>
                                    </p:animScale>
                                    <p:animScale>
                                      <p:cBhvr>
                                        <p:cTn id="56" dur="166" decel="50000">
                                          <p:stCondLst>
                                            <p:cond delay="1834"/>
                                          </p:stCondLst>
                                        </p:cTn>
                                        <p:tgtEl>
                                          <p:spTgt spid="151555">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51555">
                                            <p:txEl>
                                              <p:pRg st="4" end="4"/>
                                            </p:txEl>
                                          </p:spTgt>
                                        </p:tgtEl>
                                        <p:attrNameLst>
                                          <p:attrName>style.visibility</p:attrName>
                                        </p:attrNameLst>
                                      </p:cBhvr>
                                      <p:to>
                                        <p:strVal val="visible"/>
                                      </p:to>
                                    </p:set>
                                    <p:animEffect transition="in" filter="wipe(down)">
                                      <p:cBhvr>
                                        <p:cTn id="61" dur="580">
                                          <p:stCondLst>
                                            <p:cond delay="0"/>
                                          </p:stCondLst>
                                        </p:cTn>
                                        <p:tgtEl>
                                          <p:spTgt spid="151555">
                                            <p:txEl>
                                              <p:pRg st="4" end="4"/>
                                            </p:txEl>
                                          </p:spTgt>
                                        </p:tgtEl>
                                      </p:cBhvr>
                                    </p:animEffect>
                                    <p:anim calcmode="lin" valueType="num">
                                      <p:cBhvr>
                                        <p:cTn id="62" dur="1822" tmFilter="0,0; 0.14,0.36; 0.43,0.73; 0.71,0.91; 1.0,1.0">
                                          <p:stCondLst>
                                            <p:cond delay="0"/>
                                          </p:stCondLst>
                                        </p:cTn>
                                        <p:tgtEl>
                                          <p:spTgt spid="151555">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51555">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51555">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51555">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51555">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51555">
                                            <p:txEl>
                                              <p:pRg st="4" end="4"/>
                                            </p:txEl>
                                          </p:spTgt>
                                        </p:tgtEl>
                                      </p:cBhvr>
                                      <p:to x="100000" y="60000"/>
                                    </p:animScale>
                                    <p:animScale>
                                      <p:cBhvr>
                                        <p:cTn id="68" dur="166" decel="50000">
                                          <p:stCondLst>
                                            <p:cond delay="676"/>
                                          </p:stCondLst>
                                        </p:cTn>
                                        <p:tgtEl>
                                          <p:spTgt spid="151555">
                                            <p:txEl>
                                              <p:pRg st="4" end="4"/>
                                            </p:txEl>
                                          </p:spTgt>
                                        </p:tgtEl>
                                      </p:cBhvr>
                                      <p:to x="100000" y="100000"/>
                                    </p:animScale>
                                    <p:animScale>
                                      <p:cBhvr>
                                        <p:cTn id="69" dur="26">
                                          <p:stCondLst>
                                            <p:cond delay="1312"/>
                                          </p:stCondLst>
                                        </p:cTn>
                                        <p:tgtEl>
                                          <p:spTgt spid="151555">
                                            <p:txEl>
                                              <p:pRg st="4" end="4"/>
                                            </p:txEl>
                                          </p:spTgt>
                                        </p:tgtEl>
                                      </p:cBhvr>
                                      <p:to x="100000" y="80000"/>
                                    </p:animScale>
                                    <p:animScale>
                                      <p:cBhvr>
                                        <p:cTn id="70" dur="166" decel="50000">
                                          <p:stCondLst>
                                            <p:cond delay="1338"/>
                                          </p:stCondLst>
                                        </p:cTn>
                                        <p:tgtEl>
                                          <p:spTgt spid="151555">
                                            <p:txEl>
                                              <p:pRg st="4" end="4"/>
                                            </p:txEl>
                                          </p:spTgt>
                                        </p:tgtEl>
                                      </p:cBhvr>
                                      <p:to x="100000" y="100000"/>
                                    </p:animScale>
                                    <p:animScale>
                                      <p:cBhvr>
                                        <p:cTn id="71" dur="26">
                                          <p:stCondLst>
                                            <p:cond delay="1642"/>
                                          </p:stCondLst>
                                        </p:cTn>
                                        <p:tgtEl>
                                          <p:spTgt spid="151555">
                                            <p:txEl>
                                              <p:pRg st="4" end="4"/>
                                            </p:txEl>
                                          </p:spTgt>
                                        </p:tgtEl>
                                      </p:cBhvr>
                                      <p:to x="100000" y="90000"/>
                                    </p:animScale>
                                    <p:animScale>
                                      <p:cBhvr>
                                        <p:cTn id="72" dur="166" decel="50000">
                                          <p:stCondLst>
                                            <p:cond delay="1668"/>
                                          </p:stCondLst>
                                        </p:cTn>
                                        <p:tgtEl>
                                          <p:spTgt spid="151555">
                                            <p:txEl>
                                              <p:pRg st="4" end="4"/>
                                            </p:txEl>
                                          </p:spTgt>
                                        </p:tgtEl>
                                      </p:cBhvr>
                                      <p:to x="100000" y="100000"/>
                                    </p:animScale>
                                    <p:animScale>
                                      <p:cBhvr>
                                        <p:cTn id="73" dur="26">
                                          <p:stCondLst>
                                            <p:cond delay="1808"/>
                                          </p:stCondLst>
                                        </p:cTn>
                                        <p:tgtEl>
                                          <p:spTgt spid="151555">
                                            <p:txEl>
                                              <p:pRg st="4" end="4"/>
                                            </p:txEl>
                                          </p:spTgt>
                                        </p:tgtEl>
                                      </p:cBhvr>
                                      <p:to x="100000" y="95000"/>
                                    </p:animScale>
                                    <p:animScale>
                                      <p:cBhvr>
                                        <p:cTn id="74" dur="166" decel="50000">
                                          <p:stCondLst>
                                            <p:cond delay="1834"/>
                                          </p:stCondLst>
                                        </p:cTn>
                                        <p:tgtEl>
                                          <p:spTgt spid="151555">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9" name="Rectangle 3"/>
          <p:cNvSpPr>
            <a:spLocks noGrp="1" noChangeArrowheads="1"/>
          </p:cNvSpPr>
          <p:nvPr>
            <p:ph idx="1"/>
          </p:nvPr>
        </p:nvSpPr>
        <p:spPr>
          <a:xfrm>
            <a:off x="1981200" y="177800"/>
            <a:ext cx="8229600" cy="6489700"/>
          </a:xfrm>
        </p:spPr>
        <p:txBody>
          <a:bodyPr>
            <a:normAutofit/>
          </a:bodyPr>
          <a:lstStyle/>
          <a:p>
            <a:pPr>
              <a:buFont typeface="Wingdings" pitchFamily="2" charset="2"/>
              <a:buNone/>
            </a:pPr>
            <a:endParaRPr lang="en-GB" sz="2600" dirty="0">
              <a:solidFill>
                <a:schemeClr val="accent1">
                  <a:lumMod val="20000"/>
                  <a:lumOff val="80000"/>
                </a:schemeClr>
              </a:solidFill>
              <a:latin typeface="Book Antiqua" pitchFamily="18" charset="0"/>
            </a:endParaRPr>
          </a:p>
          <a:p>
            <a:pPr>
              <a:buFont typeface="Wingdings" pitchFamily="2" charset="2"/>
              <a:buNone/>
            </a:pPr>
            <a:r>
              <a:rPr lang="en-GB" sz="2600" dirty="0">
                <a:solidFill>
                  <a:schemeClr val="accent1">
                    <a:lumMod val="20000"/>
                    <a:lumOff val="80000"/>
                  </a:schemeClr>
                </a:solidFill>
                <a:latin typeface="Book Antiqua" pitchFamily="18" charset="0"/>
              </a:rPr>
              <a:t>Turning and turning in the widening gyre </a:t>
            </a:r>
            <a:br>
              <a:rPr lang="en-GB" sz="2600" dirty="0">
                <a:solidFill>
                  <a:schemeClr val="accent1">
                    <a:lumMod val="20000"/>
                    <a:lumOff val="80000"/>
                  </a:schemeClr>
                </a:solidFill>
                <a:latin typeface="Book Antiqua" pitchFamily="18" charset="0"/>
              </a:rPr>
            </a:br>
            <a:r>
              <a:rPr lang="en-GB" sz="2600" dirty="0">
                <a:solidFill>
                  <a:schemeClr val="accent1">
                    <a:lumMod val="20000"/>
                    <a:lumOff val="80000"/>
                  </a:schemeClr>
                </a:solidFill>
                <a:latin typeface="Book Antiqua" pitchFamily="18" charset="0"/>
              </a:rPr>
              <a:t>    The falcon cannot hear the falconer; </a:t>
            </a:r>
            <a:br>
              <a:rPr lang="en-GB" sz="2600" dirty="0">
                <a:solidFill>
                  <a:schemeClr val="accent1">
                    <a:lumMod val="20000"/>
                    <a:lumOff val="80000"/>
                  </a:schemeClr>
                </a:solidFill>
                <a:latin typeface="Book Antiqua" pitchFamily="18" charset="0"/>
              </a:rPr>
            </a:br>
            <a:r>
              <a:rPr lang="en-GB" sz="2600" dirty="0">
                <a:solidFill>
                  <a:schemeClr val="accent1">
                    <a:lumMod val="20000"/>
                    <a:lumOff val="80000"/>
                  </a:schemeClr>
                </a:solidFill>
                <a:latin typeface="Book Antiqua" pitchFamily="18" charset="0"/>
              </a:rPr>
              <a:t>    Things fall apart; the centre cannot hold; </a:t>
            </a:r>
            <a:br>
              <a:rPr lang="en-GB" sz="2600" dirty="0">
                <a:solidFill>
                  <a:schemeClr val="accent1">
                    <a:lumMod val="20000"/>
                    <a:lumOff val="80000"/>
                  </a:schemeClr>
                </a:solidFill>
                <a:latin typeface="Book Antiqua" pitchFamily="18" charset="0"/>
              </a:rPr>
            </a:br>
            <a:r>
              <a:rPr lang="en-GB" sz="2600" dirty="0">
                <a:solidFill>
                  <a:schemeClr val="accent1">
                    <a:lumMod val="20000"/>
                    <a:lumOff val="80000"/>
                  </a:schemeClr>
                </a:solidFill>
                <a:latin typeface="Book Antiqua" pitchFamily="18" charset="0"/>
              </a:rPr>
              <a:t>    Mere anarchy is loosed upon the world, </a:t>
            </a:r>
            <a:br>
              <a:rPr lang="en-GB" sz="2600" dirty="0">
                <a:solidFill>
                  <a:schemeClr val="accent1">
                    <a:lumMod val="20000"/>
                    <a:lumOff val="80000"/>
                  </a:schemeClr>
                </a:solidFill>
                <a:latin typeface="Book Antiqua" pitchFamily="18" charset="0"/>
              </a:rPr>
            </a:br>
            <a:r>
              <a:rPr lang="en-GB" sz="2600" dirty="0">
                <a:solidFill>
                  <a:schemeClr val="accent1">
                    <a:lumMod val="20000"/>
                    <a:lumOff val="80000"/>
                  </a:schemeClr>
                </a:solidFill>
                <a:latin typeface="Book Antiqua" pitchFamily="18" charset="0"/>
              </a:rPr>
              <a:t>    The blood-dimmed tide is loosed, and everywhere </a:t>
            </a:r>
            <a:br>
              <a:rPr lang="en-GB" sz="2600" dirty="0">
                <a:solidFill>
                  <a:schemeClr val="accent1">
                    <a:lumMod val="20000"/>
                    <a:lumOff val="80000"/>
                  </a:schemeClr>
                </a:solidFill>
                <a:latin typeface="Book Antiqua" pitchFamily="18" charset="0"/>
              </a:rPr>
            </a:br>
            <a:r>
              <a:rPr lang="en-GB" sz="2600" dirty="0">
                <a:solidFill>
                  <a:schemeClr val="accent1">
                    <a:lumMod val="20000"/>
                    <a:lumOff val="80000"/>
                  </a:schemeClr>
                </a:solidFill>
                <a:latin typeface="Book Antiqua" pitchFamily="18" charset="0"/>
              </a:rPr>
              <a:t>    The ceremony of innocence is drowned; </a:t>
            </a:r>
            <a:br>
              <a:rPr lang="en-GB" sz="2600" dirty="0">
                <a:solidFill>
                  <a:schemeClr val="accent1">
                    <a:lumMod val="20000"/>
                    <a:lumOff val="80000"/>
                  </a:schemeClr>
                </a:solidFill>
                <a:latin typeface="Book Antiqua" pitchFamily="18" charset="0"/>
              </a:rPr>
            </a:br>
            <a:r>
              <a:rPr lang="en-GB" sz="2600" dirty="0">
                <a:solidFill>
                  <a:schemeClr val="accent1">
                    <a:lumMod val="20000"/>
                    <a:lumOff val="80000"/>
                  </a:schemeClr>
                </a:solidFill>
                <a:latin typeface="Book Antiqua" pitchFamily="18" charset="0"/>
              </a:rPr>
              <a:t>    The best lack all conviction, while the worst </a:t>
            </a:r>
            <a:br>
              <a:rPr lang="en-GB" sz="2600" dirty="0">
                <a:solidFill>
                  <a:schemeClr val="accent1">
                    <a:lumMod val="20000"/>
                    <a:lumOff val="80000"/>
                  </a:schemeClr>
                </a:solidFill>
                <a:latin typeface="Book Antiqua" pitchFamily="18" charset="0"/>
              </a:rPr>
            </a:br>
            <a:r>
              <a:rPr lang="en-GB" sz="2600" dirty="0">
                <a:solidFill>
                  <a:schemeClr val="accent1">
                    <a:lumMod val="20000"/>
                    <a:lumOff val="80000"/>
                  </a:schemeClr>
                </a:solidFill>
                <a:latin typeface="Book Antiqua" pitchFamily="18" charset="0"/>
              </a:rPr>
              <a:t>    Are full of passionate intensity. </a:t>
            </a:r>
          </a:p>
          <a:p>
            <a:pPr>
              <a:buFont typeface="Wingdings" pitchFamily="2" charset="2"/>
              <a:buNone/>
            </a:pPr>
            <a:r>
              <a:rPr lang="en-GB" sz="2600" dirty="0">
                <a:solidFill>
                  <a:schemeClr val="accent1">
                    <a:lumMod val="20000"/>
                    <a:lumOff val="80000"/>
                  </a:schemeClr>
                </a:solidFill>
                <a:latin typeface="Book Antiqua" pitchFamily="18" charset="0"/>
              </a:rPr>
              <a:t>	    -- </a:t>
            </a:r>
          </a:p>
          <a:p>
            <a:pPr>
              <a:buFont typeface="Wingdings" pitchFamily="2" charset="2"/>
              <a:buNone/>
            </a:pPr>
            <a:r>
              <a:rPr lang="en-GB" sz="2600" dirty="0">
                <a:solidFill>
                  <a:schemeClr val="accent1">
                    <a:lumMod val="20000"/>
                    <a:lumOff val="80000"/>
                  </a:schemeClr>
                </a:solidFill>
                <a:latin typeface="Book Antiqua" pitchFamily="18" charset="0"/>
              </a:rPr>
              <a:t>		</a:t>
            </a:r>
            <a:r>
              <a:rPr lang="en-GB" sz="2600" dirty="0">
                <a:solidFill>
                  <a:schemeClr val="tx1"/>
                </a:solidFill>
                <a:latin typeface="Book Antiqua" pitchFamily="18" charset="0"/>
              </a:rPr>
              <a:t>William Butler Yeats, ‘The Second Coming’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3" name="Rectangle 3"/>
          <p:cNvSpPr>
            <a:spLocks noGrp="1" noChangeArrowheads="1"/>
          </p:cNvSpPr>
          <p:nvPr>
            <p:ph idx="1"/>
          </p:nvPr>
        </p:nvSpPr>
        <p:spPr>
          <a:xfrm>
            <a:off x="1981200" y="279400"/>
            <a:ext cx="8229600" cy="5816600"/>
          </a:xfrm>
        </p:spPr>
        <p:txBody>
          <a:bodyPr>
            <a:normAutofit fontScale="92500" lnSpcReduction="10000"/>
          </a:bodyPr>
          <a:lstStyle/>
          <a:p>
            <a:pPr>
              <a:buFont typeface="Wingdings" pitchFamily="2" charset="2"/>
              <a:buNone/>
            </a:pPr>
            <a:endParaRPr lang="en-GB" sz="2800" b="1" dirty="0">
              <a:solidFill>
                <a:schemeClr val="accent5">
                  <a:lumMod val="20000"/>
                  <a:lumOff val="80000"/>
                </a:schemeClr>
              </a:solidFill>
              <a:latin typeface="Book Antiqua" pitchFamily="18" charset="0"/>
            </a:endParaRPr>
          </a:p>
          <a:p>
            <a:pPr>
              <a:buFont typeface="Wingdings" pitchFamily="2" charset="2"/>
              <a:buNone/>
            </a:pPr>
            <a:r>
              <a:rPr lang="en-GB" sz="2600" dirty="0">
                <a:solidFill>
                  <a:schemeClr val="accent2">
                    <a:lumMod val="40000"/>
                    <a:lumOff val="60000"/>
                  </a:schemeClr>
                </a:solidFill>
                <a:latin typeface="Book Antiqua" pitchFamily="18" charset="0"/>
              </a:rPr>
              <a:t>    </a:t>
            </a:r>
            <a:r>
              <a:rPr lang="en-GB" sz="2800" dirty="0">
                <a:solidFill>
                  <a:schemeClr val="accent1">
                    <a:lumMod val="20000"/>
                    <a:lumOff val="80000"/>
                  </a:schemeClr>
                </a:solidFill>
                <a:latin typeface="Book Antiqua" pitchFamily="18" charset="0"/>
              </a:rPr>
              <a:t>Every day,</a:t>
            </a:r>
          </a:p>
          <a:p>
            <a:pPr>
              <a:buFont typeface="Wingdings" pitchFamily="2" charset="2"/>
              <a:buNone/>
            </a:pPr>
            <a:r>
              <a:rPr lang="en-GB" sz="2800" dirty="0">
                <a:solidFill>
                  <a:schemeClr val="accent1">
                    <a:lumMod val="20000"/>
                    <a:lumOff val="80000"/>
                  </a:schemeClr>
                </a:solidFill>
                <a:latin typeface="Book Antiqua" pitchFamily="18" charset="0"/>
              </a:rPr>
              <a:t>     I think about dying.</a:t>
            </a:r>
          </a:p>
          <a:p>
            <a:pPr>
              <a:buFont typeface="Wingdings" pitchFamily="2" charset="2"/>
              <a:buNone/>
            </a:pPr>
            <a:r>
              <a:rPr lang="en-GB" sz="2800" dirty="0">
                <a:solidFill>
                  <a:schemeClr val="accent1">
                    <a:lumMod val="20000"/>
                    <a:lumOff val="80000"/>
                  </a:schemeClr>
                </a:solidFill>
                <a:latin typeface="Book Antiqua" pitchFamily="18" charset="0"/>
              </a:rPr>
              <a:t>    About disease, starvation,</a:t>
            </a:r>
          </a:p>
          <a:p>
            <a:pPr>
              <a:buFont typeface="Wingdings" pitchFamily="2" charset="2"/>
              <a:buNone/>
            </a:pPr>
            <a:r>
              <a:rPr lang="en-GB" sz="2800" dirty="0">
                <a:solidFill>
                  <a:schemeClr val="accent1">
                    <a:lumMod val="20000"/>
                    <a:lumOff val="80000"/>
                  </a:schemeClr>
                </a:solidFill>
                <a:latin typeface="Book Antiqua" pitchFamily="18" charset="0"/>
              </a:rPr>
              <a:t>     violence, terrorism, war,</a:t>
            </a:r>
          </a:p>
          <a:p>
            <a:pPr>
              <a:buFont typeface="Wingdings" pitchFamily="2" charset="2"/>
              <a:buNone/>
            </a:pPr>
            <a:r>
              <a:rPr lang="en-GB" sz="2800" dirty="0">
                <a:solidFill>
                  <a:schemeClr val="accent1">
                    <a:lumMod val="20000"/>
                    <a:lumOff val="80000"/>
                  </a:schemeClr>
                </a:solidFill>
                <a:latin typeface="Book Antiqua" pitchFamily="18" charset="0"/>
              </a:rPr>
              <a:t>     the end of the world. </a:t>
            </a:r>
          </a:p>
          <a:p>
            <a:pPr>
              <a:buFont typeface="Wingdings" pitchFamily="2" charset="2"/>
              <a:buNone/>
            </a:pPr>
            <a:endParaRPr lang="en-GB" sz="2800" dirty="0">
              <a:solidFill>
                <a:schemeClr val="accent1">
                  <a:lumMod val="20000"/>
                  <a:lumOff val="80000"/>
                </a:schemeClr>
              </a:solidFill>
              <a:latin typeface="Book Antiqua" pitchFamily="18" charset="0"/>
            </a:endParaRPr>
          </a:p>
          <a:p>
            <a:pPr>
              <a:buFont typeface="Wingdings" pitchFamily="2" charset="2"/>
              <a:buNone/>
            </a:pPr>
            <a:r>
              <a:rPr lang="en-GB" sz="2800" dirty="0">
                <a:solidFill>
                  <a:schemeClr val="accent1">
                    <a:lumMod val="20000"/>
                    <a:lumOff val="80000"/>
                  </a:schemeClr>
                </a:solidFill>
                <a:latin typeface="Book Antiqua" pitchFamily="18" charset="0"/>
              </a:rPr>
              <a:t>    It helps </a:t>
            </a:r>
          </a:p>
          <a:p>
            <a:pPr>
              <a:buFont typeface="Wingdings" pitchFamily="2" charset="2"/>
              <a:buNone/>
            </a:pPr>
            <a:r>
              <a:rPr lang="en-GB" sz="2800" dirty="0">
                <a:solidFill>
                  <a:schemeClr val="accent1">
                    <a:lumMod val="20000"/>
                    <a:lumOff val="80000"/>
                  </a:schemeClr>
                </a:solidFill>
                <a:latin typeface="Book Antiqua" pitchFamily="18" charset="0"/>
              </a:rPr>
              <a:t>    keep my mind off things. </a:t>
            </a:r>
          </a:p>
          <a:p>
            <a:pPr>
              <a:buFont typeface="Wingdings" pitchFamily="2" charset="2"/>
              <a:buNone/>
            </a:pPr>
            <a:endParaRPr lang="en-GB" sz="2400" dirty="0">
              <a:solidFill>
                <a:schemeClr val="hlink"/>
              </a:solidFill>
              <a:latin typeface="Book Antiqua" pitchFamily="18" charset="0"/>
            </a:endParaRPr>
          </a:p>
          <a:p>
            <a:pPr>
              <a:buFont typeface="Wingdings" pitchFamily="2" charset="2"/>
              <a:buNone/>
            </a:pPr>
            <a:r>
              <a:rPr lang="en-GB" sz="2400" dirty="0">
                <a:latin typeface="Book Antiqua" pitchFamily="18" charset="0"/>
              </a:rPr>
              <a:t>                                              - Roger McGough, ‘Survivor’</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513567" y="291405"/>
            <a:ext cx="11123114" cy="5854700"/>
          </a:xfrm>
        </p:spPr>
        <p:txBody>
          <a:bodyPr>
            <a:normAutofit/>
          </a:bodyPr>
          <a:lstStyle/>
          <a:p>
            <a:pPr marL="0" indent="0" algn="just">
              <a:buNone/>
            </a:pPr>
            <a:r>
              <a:rPr lang="en-GB" sz="2600" dirty="0">
                <a:solidFill>
                  <a:schemeClr val="accent2">
                    <a:lumMod val="40000"/>
                    <a:lumOff val="60000"/>
                  </a:schemeClr>
                </a:solidFill>
                <a:latin typeface="Book Antiqua" panose="02040602050305030304" pitchFamily="18" charset="0"/>
              </a:rPr>
              <a:t>It is easy to be </a:t>
            </a:r>
            <a:r>
              <a:rPr lang="en-GB" sz="2600" i="1" dirty="0">
                <a:solidFill>
                  <a:schemeClr val="accent2">
                    <a:lumMod val="40000"/>
                    <a:lumOff val="60000"/>
                  </a:schemeClr>
                </a:solidFill>
                <a:latin typeface="Book Antiqua" panose="02040602050305030304" pitchFamily="18" charset="0"/>
              </a:rPr>
              <a:t>shy</a:t>
            </a:r>
            <a:r>
              <a:rPr lang="en-GB" sz="2600" dirty="0">
                <a:solidFill>
                  <a:schemeClr val="accent2">
                    <a:lumMod val="40000"/>
                    <a:lumOff val="60000"/>
                  </a:schemeClr>
                </a:solidFill>
                <a:latin typeface="Book Antiqua" panose="02040602050305030304" pitchFamily="18" charset="0"/>
              </a:rPr>
              <a:t> when confronting a poem. Poems can be the frightening older children at a party who make us want to cling to our mothers. But remember that poets are people and they have taken the courageous step of sharing their fears, loves, hopes and narratives with us in a rare and crafted form. </a:t>
            </a:r>
            <a:r>
              <a:rPr lang="en-GB" sz="2600" b="1" dirty="0">
                <a:solidFill>
                  <a:schemeClr val="accent2">
                    <a:lumMod val="40000"/>
                    <a:lumOff val="60000"/>
                  </a:schemeClr>
                </a:solidFill>
                <a:latin typeface="Book Antiqua" panose="02040602050305030304" pitchFamily="18" charset="0"/>
              </a:rPr>
              <a:t>They have chosen a mode of expression that is concentrated and often intense</a:t>
            </a:r>
            <a:r>
              <a:rPr lang="en-GB" sz="2600" dirty="0">
                <a:solidFill>
                  <a:schemeClr val="accent2">
                    <a:lumMod val="40000"/>
                    <a:lumOff val="60000"/>
                  </a:schemeClr>
                </a:solidFill>
                <a:latin typeface="Book Antiqua" panose="02040602050305030304" pitchFamily="18" charset="0"/>
              </a:rPr>
              <a:t>, they are offering us a music that has taken them a long time to create - many hours in the making, a lifetime in the preparation. They don’t mean to frighten us or to put us off, they long for us to read their works and to enjoy them. </a:t>
            </a:r>
          </a:p>
          <a:p>
            <a:pPr marL="0" indent="0" algn="just">
              <a:buNone/>
            </a:pPr>
            <a:r>
              <a:rPr lang="en-GB" sz="2600" dirty="0">
                <a:solidFill>
                  <a:schemeClr val="tx2"/>
                </a:solidFill>
                <a:latin typeface="Book Antiqua" panose="02040602050305030304" pitchFamily="18" charset="0"/>
              </a:rPr>
              <a:t>	</a:t>
            </a:r>
            <a:r>
              <a:rPr lang="en-GB" sz="2400" dirty="0">
                <a:solidFill>
                  <a:schemeClr val="tx2"/>
                </a:solidFill>
                <a:latin typeface="Book Antiqua" panose="02040602050305030304" pitchFamily="18" charset="0"/>
              </a:rPr>
              <a:t>		                                         </a:t>
            </a:r>
            <a:r>
              <a:rPr lang="en-GB" sz="2400" dirty="0">
                <a:latin typeface="Book Antiqua" panose="02040602050305030304" pitchFamily="18" charset="0"/>
              </a:rPr>
              <a:t>Stephen Fry: </a:t>
            </a:r>
            <a:r>
              <a:rPr lang="en-GB" sz="2400" i="1" dirty="0">
                <a:latin typeface="Book Antiqua" panose="02040602050305030304" pitchFamily="18" charset="0"/>
              </a:rPr>
              <a:t>The Ode Less Travelled</a:t>
            </a:r>
            <a:r>
              <a:rPr lang="en-GB" sz="2400" dirty="0">
                <a:latin typeface="Book Antiqua" panose="02040602050305030304" pitchFamily="18" charset="0"/>
              </a:rPr>
              <a:t> </a:t>
            </a:r>
            <a:endParaRPr lang="en-GB" sz="2400" dirty="0">
              <a:solidFill>
                <a:schemeClr val="tx2"/>
              </a:solidFill>
              <a:latin typeface="Book Antiqua" panose="02040602050305030304" pitchFamily="18" charset="0"/>
            </a:endParaRPr>
          </a:p>
        </p:txBody>
      </p:sp>
    </p:spTree>
    <p:extLst>
      <p:ext uri="{BB962C8B-B14F-4D97-AF65-F5344CB8AC3E}">
        <p14:creationId xmlns:p14="http://schemas.microsoft.com/office/powerpoint/2010/main" val="1090157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981200" y="152401"/>
            <a:ext cx="8229600" cy="1125254"/>
          </a:xfrm>
        </p:spPr>
        <p:txBody>
          <a:bodyPr>
            <a:normAutofit/>
          </a:bodyPr>
          <a:lstStyle/>
          <a:p>
            <a:r>
              <a:rPr lang="en-GB" sz="4800" dirty="0">
                <a:latin typeface="Book Antiqua" panose="02040602050305030304" pitchFamily="18" charset="0"/>
              </a:rPr>
              <a:t>Tools for Analysis   </a:t>
            </a:r>
          </a:p>
        </p:txBody>
      </p:sp>
      <p:sp>
        <p:nvSpPr>
          <p:cNvPr id="75779" name="Rectangle 3"/>
          <p:cNvSpPr>
            <a:spLocks noGrp="1" noChangeArrowheads="1"/>
          </p:cNvSpPr>
          <p:nvPr>
            <p:ph idx="1"/>
          </p:nvPr>
        </p:nvSpPr>
        <p:spPr>
          <a:xfrm>
            <a:off x="212942" y="1678488"/>
            <a:ext cx="11649205" cy="4950912"/>
          </a:xfrm>
        </p:spPr>
        <p:txBody>
          <a:bodyPr>
            <a:normAutofit/>
          </a:bodyPr>
          <a:lstStyle/>
          <a:p>
            <a:pPr algn="just">
              <a:lnSpc>
                <a:spcPct val="100000"/>
              </a:lnSpc>
              <a:spcBef>
                <a:spcPts val="600"/>
              </a:spcBef>
            </a:pPr>
            <a:r>
              <a:rPr lang="en-GB" sz="2600" dirty="0">
                <a:latin typeface="Book Antiqua" pitchFamily="18" charset="0"/>
              </a:rPr>
              <a:t>A poem can be analysed by paying attention to the following aspects:</a:t>
            </a:r>
          </a:p>
          <a:p>
            <a:pPr algn="just">
              <a:lnSpc>
                <a:spcPct val="100000"/>
              </a:lnSpc>
              <a:spcBef>
                <a:spcPts val="600"/>
              </a:spcBef>
            </a:pPr>
            <a:r>
              <a:rPr lang="en-GB" sz="2600" b="1" dirty="0">
                <a:latin typeface="Book Antiqua" pitchFamily="18" charset="0"/>
              </a:rPr>
              <a:t>Content:</a:t>
            </a:r>
            <a:r>
              <a:rPr lang="en-GB" sz="2600" dirty="0">
                <a:latin typeface="Book Antiqua" pitchFamily="18" charset="0"/>
              </a:rPr>
              <a:t> How does the tone and the context of the work change your 	understanding of the poem?</a:t>
            </a:r>
          </a:p>
          <a:p>
            <a:pPr algn="just">
              <a:lnSpc>
                <a:spcPct val="100000"/>
              </a:lnSpc>
              <a:spcBef>
                <a:spcPts val="600"/>
              </a:spcBef>
            </a:pPr>
            <a:r>
              <a:rPr lang="en-GB" sz="2600" b="1" dirty="0">
                <a:latin typeface="Book Antiqua" pitchFamily="18" charset="0"/>
              </a:rPr>
              <a:t>Language</a:t>
            </a:r>
            <a:r>
              <a:rPr lang="en-GB" sz="2600" dirty="0">
                <a:latin typeface="Book Antiqua" pitchFamily="18" charset="0"/>
              </a:rPr>
              <a:t>: How does the language and rhythm contribute to the 	meaning, 	purpose or emotional force?</a:t>
            </a:r>
          </a:p>
          <a:p>
            <a:pPr algn="just">
              <a:lnSpc>
                <a:spcPct val="100000"/>
              </a:lnSpc>
              <a:spcBef>
                <a:spcPts val="600"/>
              </a:spcBef>
            </a:pPr>
            <a:r>
              <a:rPr lang="en-GB" sz="2600" b="1" dirty="0">
                <a:latin typeface="Book Antiqua" pitchFamily="18" charset="0"/>
              </a:rPr>
              <a:t>Imagery</a:t>
            </a:r>
            <a:r>
              <a:rPr lang="en-GB" sz="2600" dirty="0">
                <a:latin typeface="Book Antiqua" pitchFamily="18" charset="0"/>
              </a:rPr>
              <a:t>: How do metaphors construct the poem’s theme, tone, and 	purpose?</a:t>
            </a:r>
          </a:p>
          <a:p>
            <a:pPr algn="just">
              <a:lnSpc>
                <a:spcPct val="100000"/>
              </a:lnSpc>
              <a:spcBef>
                <a:spcPts val="600"/>
              </a:spcBef>
            </a:pPr>
            <a:r>
              <a:rPr lang="en-GB" sz="2600" b="1" dirty="0">
                <a:latin typeface="Book Antiqua" pitchFamily="18" charset="0"/>
              </a:rPr>
              <a:t>Form</a:t>
            </a:r>
            <a:r>
              <a:rPr lang="en-GB" sz="2600" dirty="0">
                <a:latin typeface="Book Antiqua" pitchFamily="18" charset="0"/>
              </a:rPr>
              <a:t>: How does the form of the poem (rhyme, metre, etc.) correspond to 	the 	theme and main idea of the work?</a:t>
            </a:r>
          </a:p>
          <a:p>
            <a:pPr algn="just">
              <a:lnSpc>
                <a:spcPct val="100000"/>
              </a:lnSpc>
              <a:spcBef>
                <a:spcPts val="600"/>
              </a:spcBef>
            </a:pPr>
            <a:r>
              <a:rPr lang="en-GB" sz="2600" b="1" dirty="0">
                <a:latin typeface="Book Antiqua" pitchFamily="18" charset="0"/>
              </a:rPr>
              <a:t>Syntax</a:t>
            </a:r>
            <a:r>
              <a:rPr lang="en-GB" sz="2600" dirty="0">
                <a:latin typeface="Book Antiqua" pitchFamily="18" charset="0"/>
              </a:rPr>
              <a:t>: How do the poet’s syntactical choices change or expand the 	ideas in the poem?</a:t>
            </a:r>
          </a:p>
          <a:p>
            <a:pPr algn="just">
              <a:lnSpc>
                <a:spcPct val="100000"/>
              </a:lnSpc>
              <a:buFont typeface="Wingdings" pitchFamily="2" charset="2"/>
              <a:buNone/>
            </a:pPr>
            <a:endParaRPr lang="en-GB" sz="25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5778"/>
                                        </p:tgtEl>
                                        <p:attrNameLst>
                                          <p:attrName>style.visibility</p:attrName>
                                        </p:attrNameLst>
                                      </p:cBhvr>
                                      <p:to>
                                        <p:strVal val="visible"/>
                                      </p:to>
                                    </p:set>
                                    <p:animEffect transition="in" filter="fade">
                                      <p:cBhvr>
                                        <p:cTn id="7" dur="2000"/>
                                        <p:tgtEl>
                                          <p:spTgt spid="7577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5779">
                                            <p:txEl>
                                              <p:pRg st="0" end="0"/>
                                            </p:txEl>
                                          </p:spTgt>
                                        </p:tgtEl>
                                        <p:attrNameLst>
                                          <p:attrName>style.visibility</p:attrName>
                                        </p:attrNameLst>
                                      </p:cBhvr>
                                      <p:to>
                                        <p:strVal val="visible"/>
                                      </p:to>
                                    </p:set>
                                    <p:animEffect transition="in" filter="wipe(left)">
                                      <p:cBhvr>
                                        <p:cTn id="10" dur="500"/>
                                        <p:tgtEl>
                                          <p:spTgt spid="75779">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5779">
                                            <p:txEl>
                                              <p:pRg st="1" end="1"/>
                                            </p:txEl>
                                          </p:spTgt>
                                        </p:tgtEl>
                                        <p:attrNameLst>
                                          <p:attrName>style.visibility</p:attrName>
                                        </p:attrNameLst>
                                      </p:cBhvr>
                                      <p:to>
                                        <p:strVal val="visible"/>
                                      </p:to>
                                    </p:set>
                                    <p:animEffect transition="in" filter="wipe(left)">
                                      <p:cBhvr>
                                        <p:cTn id="15" dur="500"/>
                                        <p:tgtEl>
                                          <p:spTgt spid="7577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75779">
                                            <p:txEl>
                                              <p:pRg st="2" end="2"/>
                                            </p:txEl>
                                          </p:spTgt>
                                        </p:tgtEl>
                                        <p:attrNameLst>
                                          <p:attrName>style.visibility</p:attrName>
                                        </p:attrNameLst>
                                      </p:cBhvr>
                                      <p:to>
                                        <p:strVal val="visible"/>
                                      </p:to>
                                    </p:set>
                                    <p:animEffect transition="in" filter="wipe(left)">
                                      <p:cBhvr>
                                        <p:cTn id="20" dur="500"/>
                                        <p:tgtEl>
                                          <p:spTgt spid="75779">
                                            <p:txEl>
                                              <p:pRg st="2" end="2"/>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5779">
                                            <p:txEl>
                                              <p:pRg st="3" end="3"/>
                                            </p:txEl>
                                          </p:spTgt>
                                        </p:tgtEl>
                                        <p:attrNameLst>
                                          <p:attrName>style.visibility</p:attrName>
                                        </p:attrNameLst>
                                      </p:cBhvr>
                                      <p:to>
                                        <p:strVal val="visible"/>
                                      </p:to>
                                    </p:set>
                                    <p:animEffect transition="in" filter="wipe(left)">
                                      <p:cBhvr>
                                        <p:cTn id="25" dur="500"/>
                                        <p:tgtEl>
                                          <p:spTgt spid="75779">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5779">
                                            <p:txEl>
                                              <p:pRg st="4" end="4"/>
                                            </p:txEl>
                                          </p:spTgt>
                                        </p:tgtEl>
                                        <p:attrNameLst>
                                          <p:attrName>style.visibility</p:attrName>
                                        </p:attrNameLst>
                                      </p:cBhvr>
                                      <p:to>
                                        <p:strVal val="visible"/>
                                      </p:to>
                                    </p:set>
                                    <p:animEffect transition="in" filter="wipe(left)">
                                      <p:cBhvr>
                                        <p:cTn id="30" dur="500"/>
                                        <p:tgtEl>
                                          <p:spTgt spid="7577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5779">
                                            <p:txEl>
                                              <p:pRg st="5" end="5"/>
                                            </p:txEl>
                                          </p:spTgt>
                                        </p:tgtEl>
                                        <p:attrNameLst>
                                          <p:attrName>style.visibility</p:attrName>
                                        </p:attrNameLst>
                                      </p:cBhvr>
                                      <p:to>
                                        <p:strVal val="visible"/>
                                      </p:to>
                                    </p:set>
                                    <p:animEffect transition="in" filter="wipe(left)">
                                      <p:cBhvr>
                                        <p:cTn id="35" dur="500"/>
                                        <p:tgtEl>
                                          <p:spTgt spid="757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P spid="75779"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81200" y="0"/>
            <a:ext cx="8229600" cy="1290181"/>
          </a:xfrm>
        </p:spPr>
        <p:txBody>
          <a:bodyPr/>
          <a:lstStyle/>
          <a:p>
            <a:r>
              <a:rPr lang="en-GB" sz="4800" dirty="0">
                <a:latin typeface="Book Antiqua" panose="02040602050305030304" pitchFamily="18" charset="0"/>
              </a:rPr>
              <a:t>Content</a:t>
            </a:r>
            <a:r>
              <a:rPr lang="en-GB" dirty="0">
                <a:latin typeface="Bookman Old Style" pitchFamily="18" charset="0"/>
              </a:rPr>
              <a:t> </a:t>
            </a:r>
          </a:p>
        </p:txBody>
      </p:sp>
      <p:sp>
        <p:nvSpPr>
          <p:cNvPr id="77827" name="Rectangle 3"/>
          <p:cNvSpPr>
            <a:spLocks noGrp="1" noChangeArrowheads="1"/>
          </p:cNvSpPr>
          <p:nvPr>
            <p:ph idx="1"/>
          </p:nvPr>
        </p:nvSpPr>
        <p:spPr>
          <a:xfrm>
            <a:off x="513567" y="1465544"/>
            <a:ext cx="11348581" cy="5100355"/>
          </a:xfrm>
        </p:spPr>
        <p:txBody>
          <a:bodyPr>
            <a:noAutofit/>
          </a:bodyPr>
          <a:lstStyle/>
          <a:p>
            <a:pPr algn="just">
              <a:lnSpc>
                <a:spcPct val="100000"/>
              </a:lnSpc>
            </a:pPr>
            <a:r>
              <a:rPr lang="en-GB" sz="2600" b="1" dirty="0">
                <a:latin typeface="Book Antiqua" pitchFamily="18" charset="0"/>
              </a:rPr>
              <a:t>Setting: </a:t>
            </a:r>
            <a:r>
              <a:rPr lang="en-GB" sz="2600" dirty="0">
                <a:latin typeface="Book Antiqua" pitchFamily="18" charset="0"/>
              </a:rPr>
              <a:t>Time and place </a:t>
            </a:r>
          </a:p>
          <a:p>
            <a:pPr marL="457200" lvl="1" indent="0" algn="just">
              <a:lnSpc>
                <a:spcPct val="100000"/>
              </a:lnSpc>
              <a:buClr>
                <a:schemeClr val="accent1"/>
              </a:buClr>
              <a:buNone/>
            </a:pPr>
            <a:r>
              <a:rPr lang="en-GB" sz="2600" dirty="0">
                <a:latin typeface="Book Antiqua" pitchFamily="18" charset="0"/>
              </a:rPr>
              <a:t>- Is the setting recognisable (=set in a physical world) or symbolic?</a:t>
            </a:r>
          </a:p>
          <a:p>
            <a:pPr marL="457200" lvl="1" indent="0" algn="just">
              <a:lnSpc>
                <a:spcPct val="100000"/>
              </a:lnSpc>
              <a:buNone/>
            </a:pPr>
            <a:endParaRPr lang="en-GB" sz="2600" b="1" dirty="0">
              <a:latin typeface="Book Antiqua" pitchFamily="18" charset="0"/>
            </a:endParaRPr>
          </a:p>
          <a:p>
            <a:pPr algn="just">
              <a:lnSpc>
                <a:spcPct val="100000"/>
              </a:lnSpc>
              <a:buFont typeface="Wingdings" pitchFamily="2" charset="2"/>
              <a:buNone/>
            </a:pPr>
            <a:r>
              <a:rPr lang="en-GB" sz="2600" dirty="0">
                <a:solidFill>
                  <a:schemeClr val="accent1">
                    <a:lumMod val="20000"/>
                    <a:lumOff val="80000"/>
                  </a:schemeClr>
                </a:solidFill>
                <a:latin typeface="Book Antiqua" pitchFamily="18" charset="0"/>
              </a:rPr>
              <a:t>I </a:t>
            </a:r>
            <a:r>
              <a:rPr lang="en-GB" sz="2600" dirty="0" err="1">
                <a:solidFill>
                  <a:schemeClr val="accent1">
                    <a:lumMod val="20000"/>
                    <a:lumOff val="80000"/>
                  </a:schemeClr>
                </a:solidFill>
                <a:latin typeface="Book Antiqua" pitchFamily="18" charset="0"/>
              </a:rPr>
              <a:t>wander’d</a:t>
            </a:r>
            <a:r>
              <a:rPr lang="en-GB" sz="2600" dirty="0">
                <a:solidFill>
                  <a:schemeClr val="accent1">
                    <a:lumMod val="20000"/>
                    <a:lumOff val="80000"/>
                  </a:schemeClr>
                </a:solidFill>
                <a:latin typeface="Book Antiqua" pitchFamily="18" charset="0"/>
              </a:rPr>
              <a:t> lonely as a cloud</a:t>
            </a:r>
          </a:p>
          <a:p>
            <a:pPr lvl="1" algn="just">
              <a:lnSpc>
                <a:spcPct val="100000"/>
              </a:lnSpc>
              <a:buClr>
                <a:schemeClr val="hlink"/>
              </a:buClr>
              <a:buSzPct val="80000"/>
              <a:buFont typeface="Wingdings" pitchFamily="2" charset="2"/>
              <a:buNone/>
            </a:pPr>
            <a:r>
              <a:rPr lang="en-GB" sz="2600" dirty="0">
                <a:solidFill>
                  <a:schemeClr val="accent1">
                    <a:lumMod val="20000"/>
                    <a:lumOff val="80000"/>
                  </a:schemeClr>
                </a:solidFill>
                <a:latin typeface="Book Antiqua" pitchFamily="18" charset="0"/>
              </a:rPr>
              <a:t>That floats on high o’er vales and hills,</a:t>
            </a:r>
          </a:p>
          <a:p>
            <a:pPr algn="just">
              <a:lnSpc>
                <a:spcPct val="100000"/>
              </a:lnSpc>
              <a:buFont typeface="Wingdings" pitchFamily="2" charset="2"/>
              <a:buNone/>
            </a:pPr>
            <a:r>
              <a:rPr lang="en-GB" sz="2600" dirty="0">
                <a:solidFill>
                  <a:schemeClr val="accent1">
                    <a:lumMod val="20000"/>
                    <a:lumOff val="80000"/>
                  </a:schemeClr>
                </a:solidFill>
                <a:latin typeface="Book Antiqua" pitchFamily="18" charset="0"/>
              </a:rPr>
              <a:t>When all at once I saw a crowd,</a:t>
            </a:r>
          </a:p>
          <a:p>
            <a:pPr lvl="1" algn="just">
              <a:lnSpc>
                <a:spcPct val="100000"/>
              </a:lnSpc>
              <a:buClr>
                <a:schemeClr val="hlink"/>
              </a:buClr>
              <a:buSzPct val="80000"/>
              <a:buFont typeface="Wingdings" pitchFamily="2" charset="2"/>
              <a:buNone/>
            </a:pPr>
            <a:r>
              <a:rPr lang="en-GB" sz="2600" dirty="0">
                <a:solidFill>
                  <a:schemeClr val="accent1">
                    <a:lumMod val="20000"/>
                    <a:lumOff val="80000"/>
                  </a:schemeClr>
                </a:solidFill>
                <a:latin typeface="Book Antiqua" pitchFamily="18" charset="0"/>
              </a:rPr>
              <a:t>A host, of golden daffodils;</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Beside the lake, beneath the trees,</a:t>
            </a:r>
            <a:br>
              <a:rPr lang="en-GB" sz="2600" dirty="0">
                <a:solidFill>
                  <a:schemeClr val="accent1">
                    <a:lumMod val="20000"/>
                    <a:lumOff val="80000"/>
                  </a:schemeClr>
                </a:solidFill>
                <a:latin typeface="Book Antiqua" pitchFamily="18" charset="0"/>
              </a:rPr>
            </a:br>
            <a:r>
              <a:rPr lang="en-GB" sz="2600" dirty="0">
                <a:solidFill>
                  <a:schemeClr val="accent1">
                    <a:lumMod val="20000"/>
                    <a:lumOff val="80000"/>
                  </a:schemeClr>
                </a:solidFill>
                <a:latin typeface="Book Antiqua" pitchFamily="18" charset="0"/>
              </a:rPr>
              <a:t>Fluttering and dancing in the breeze. </a:t>
            </a:r>
          </a:p>
          <a:p>
            <a:pPr algn="just">
              <a:buFont typeface="Wingdings" pitchFamily="2" charset="2"/>
              <a:buNone/>
            </a:pPr>
            <a:r>
              <a:rPr lang="en-GB" sz="2600" dirty="0">
                <a:latin typeface="Book Antiqua" pitchFamily="18" charset="0"/>
              </a:rPr>
              <a:t>                      </a:t>
            </a:r>
            <a:r>
              <a:rPr lang="en-GB" sz="2200" dirty="0">
                <a:latin typeface="Book Antiqua" pitchFamily="18" charset="0"/>
              </a:rPr>
              <a:t>William Wordsworth, ‘The Daffodils’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8039" y="3628133"/>
            <a:ext cx="4713962" cy="3229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981200" y="-1008063"/>
            <a:ext cx="8229600" cy="635000"/>
          </a:xfrm>
        </p:spPr>
        <p:txBody>
          <a:bodyPr>
            <a:normAutofit fontScale="90000"/>
          </a:bodyPr>
          <a:lstStyle/>
          <a:p>
            <a:endParaRPr lang="en-US" sz="4000"/>
          </a:p>
        </p:txBody>
      </p:sp>
      <p:sp>
        <p:nvSpPr>
          <p:cNvPr id="262147" name="Rectangle 3"/>
          <p:cNvSpPr>
            <a:spLocks noGrp="1" noChangeArrowheads="1"/>
          </p:cNvSpPr>
          <p:nvPr>
            <p:ph idx="1"/>
          </p:nvPr>
        </p:nvSpPr>
        <p:spPr>
          <a:xfrm>
            <a:off x="651353" y="292100"/>
            <a:ext cx="9724547" cy="6159500"/>
          </a:xfrm>
        </p:spPr>
        <p:txBody>
          <a:bodyPr>
            <a:normAutofit/>
          </a:bodyPr>
          <a:lstStyle/>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His soul stretched tight across the skies</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That fade behind a city block,</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Or trampled by insistent feet</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At four and five and six o’clock;</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And short square fingers stuffing pipes,</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And evening newspapers, and eyes</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Assured of certain certainties,</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The conscience of a blackened street</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Impatient to assume the world.</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a:t>
            </a:r>
          </a:p>
          <a:p>
            <a:pPr>
              <a:lnSpc>
                <a:spcPct val="100000"/>
              </a:lnSpc>
              <a:buFont typeface="Wingdings" pitchFamily="2" charset="2"/>
              <a:buNone/>
            </a:pPr>
            <a:endParaRPr lang="en-GB" sz="2400" dirty="0">
              <a:latin typeface="Book Antiqua" pitchFamily="18" charset="0"/>
            </a:endParaRPr>
          </a:p>
          <a:p>
            <a:pPr>
              <a:lnSpc>
                <a:spcPct val="100000"/>
              </a:lnSpc>
              <a:buFont typeface="Wingdings" pitchFamily="2" charset="2"/>
              <a:buNone/>
            </a:pPr>
            <a:r>
              <a:rPr lang="en-GB" sz="2400" dirty="0">
                <a:latin typeface="Book Antiqua" pitchFamily="18" charset="0"/>
              </a:rPr>
              <a:t>T. S. Eliot, ‘Preludes, IV’</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7311" y="2916607"/>
            <a:ext cx="5064690" cy="3941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a:xfrm>
            <a:off x="1981200" y="-1147763"/>
            <a:ext cx="8229600" cy="457200"/>
          </a:xfrm>
        </p:spPr>
        <p:txBody>
          <a:bodyPr>
            <a:normAutofit fontScale="90000"/>
          </a:bodyPr>
          <a:lstStyle/>
          <a:p>
            <a:endParaRPr lang="en-US" sz="4000"/>
          </a:p>
        </p:txBody>
      </p:sp>
      <p:sp>
        <p:nvSpPr>
          <p:cNvPr id="261123" name="Rectangle 3"/>
          <p:cNvSpPr>
            <a:spLocks noGrp="1" noChangeArrowheads="1"/>
          </p:cNvSpPr>
          <p:nvPr>
            <p:ph idx="1"/>
          </p:nvPr>
        </p:nvSpPr>
        <p:spPr>
          <a:xfrm>
            <a:off x="488516" y="190500"/>
            <a:ext cx="11123112" cy="6235700"/>
          </a:xfrm>
        </p:spPr>
        <p:txBody>
          <a:bodyPr/>
          <a:lstStyle/>
          <a:p>
            <a:pPr algn="just">
              <a:lnSpc>
                <a:spcPct val="100000"/>
              </a:lnSpc>
            </a:pPr>
            <a:r>
              <a:rPr lang="en-GB" sz="2600" b="1" dirty="0">
                <a:latin typeface="Book Antiqua" pitchFamily="18" charset="0"/>
              </a:rPr>
              <a:t>Point of view &amp; narration</a:t>
            </a:r>
            <a:r>
              <a:rPr lang="en-GB" sz="2600" dirty="0">
                <a:latin typeface="Book Antiqua" pitchFamily="18" charset="0"/>
              </a:rPr>
              <a:t>: Who sees / experiences? Who is speaking / 	telling? </a:t>
            </a:r>
          </a:p>
          <a:p>
            <a:pPr algn="just">
              <a:lnSpc>
                <a:spcPct val="100000"/>
              </a:lnSpc>
              <a:buFont typeface="Wingdings" pitchFamily="2" charset="2"/>
              <a:buChar char="§"/>
            </a:pPr>
            <a:r>
              <a:rPr lang="en-GB" sz="2600" dirty="0">
                <a:latin typeface="Book Antiqua" pitchFamily="18" charset="0"/>
              </a:rPr>
              <a:t>Is the speaker an omniscient narrator or casual observer? Does the 	speaker refer to themselves in the 1st person?</a:t>
            </a:r>
          </a:p>
          <a:p>
            <a:pPr algn="just">
              <a:lnSpc>
                <a:spcPct val="100000"/>
              </a:lnSpc>
              <a:buFont typeface="Wingdings" pitchFamily="2" charset="2"/>
              <a:buChar char="§"/>
            </a:pPr>
            <a:r>
              <a:rPr lang="en-GB" sz="2600" dirty="0">
                <a:latin typeface="Book Antiqua" pitchFamily="18" charset="0"/>
              </a:rPr>
              <a:t>Note that the ‘I’ in the poem ISN’T necessarily the poet – although there 	may be a strong resemblance</a:t>
            </a:r>
          </a:p>
          <a:p>
            <a:pPr algn="just">
              <a:lnSpc>
                <a:spcPct val="100000"/>
              </a:lnSpc>
              <a:buFont typeface="Wingdings" pitchFamily="2" charset="2"/>
              <a:buNone/>
            </a:pPr>
            <a:r>
              <a:rPr lang="en-GB" sz="2600" dirty="0">
                <a:latin typeface="Book Antiqua" pitchFamily="18" charset="0"/>
              </a:rPr>
              <a:t>    -&gt; Whose thoughts and feelings do we have access to?</a:t>
            </a:r>
          </a:p>
          <a:p>
            <a:pPr>
              <a:lnSpc>
                <a:spcPct val="100000"/>
              </a:lnSpc>
            </a:pPr>
            <a:endParaRPr lang="en-GB" dirty="0">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867" y="3810387"/>
            <a:ext cx="4075134" cy="304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Rectangle 3"/>
          <p:cNvSpPr>
            <a:spLocks noGrp="1" noChangeArrowheads="1"/>
          </p:cNvSpPr>
          <p:nvPr>
            <p:ph idx="1"/>
          </p:nvPr>
        </p:nvSpPr>
        <p:spPr>
          <a:xfrm>
            <a:off x="1689100" y="175364"/>
            <a:ext cx="8763000" cy="6492136"/>
          </a:xfrm>
        </p:spPr>
        <p:txBody>
          <a:bodyPr>
            <a:normAutofit/>
          </a:bodyPr>
          <a:lstStyle/>
          <a:p>
            <a:pPr>
              <a:lnSpc>
                <a:spcPct val="100000"/>
              </a:lnSpc>
              <a:buFont typeface="Wingdings" pitchFamily="2" charset="2"/>
              <a:buNone/>
            </a:pPr>
            <a:r>
              <a:rPr lang="en-GB" sz="2400" b="1" dirty="0">
                <a:latin typeface="Book Antiqua" pitchFamily="18" charset="0"/>
              </a:rPr>
              <a:t>Dawn’s Rose</a:t>
            </a:r>
            <a:br>
              <a:rPr lang="en-GB" dirty="0">
                <a:latin typeface="Book Antiqua" pitchFamily="18" charset="0"/>
              </a:rPr>
            </a:br>
            <a:endParaRPr lang="en-GB" sz="1000" dirty="0">
              <a:latin typeface="Book Antiqua" pitchFamily="18" charset="0"/>
            </a:endParaRPr>
          </a:p>
          <a:p>
            <a:pPr>
              <a:lnSpc>
                <a:spcPct val="100000"/>
              </a:lnSpc>
              <a:buFont typeface="Wingdings" pitchFamily="2" charset="2"/>
              <a:buNone/>
            </a:pPr>
            <a:r>
              <a:rPr lang="en-GB" sz="2200" dirty="0">
                <a:solidFill>
                  <a:schemeClr val="accent1">
                    <a:lumMod val="20000"/>
                    <a:lumOff val="80000"/>
                  </a:schemeClr>
                </a:solidFill>
                <a:effectLst/>
                <a:latin typeface="Book Antiqua" pitchFamily="18" charset="0"/>
              </a:rPr>
              <a:t>    Is melting an old frost moon.</a:t>
            </a:r>
            <a:br>
              <a:rPr lang="en-GB" sz="2200" dirty="0">
                <a:solidFill>
                  <a:schemeClr val="accent1">
                    <a:lumMod val="20000"/>
                    <a:lumOff val="80000"/>
                  </a:schemeClr>
                </a:solidFill>
                <a:effectLst/>
                <a:latin typeface="Book Antiqua" pitchFamily="18" charset="0"/>
              </a:rPr>
            </a:br>
            <a:br>
              <a:rPr lang="en-GB" sz="9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Agony under agony, the quiet of dusk,</a:t>
            </a: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And a crow talking to stony skylines.</a:t>
            </a:r>
            <a:br>
              <a:rPr lang="en-GB" sz="2200" dirty="0">
                <a:solidFill>
                  <a:schemeClr val="accent1">
                    <a:lumMod val="20000"/>
                    <a:lumOff val="80000"/>
                  </a:schemeClr>
                </a:solidFill>
                <a:effectLst/>
                <a:latin typeface="Book Antiqua" pitchFamily="18" charset="0"/>
              </a:rPr>
            </a:br>
            <a:br>
              <a:rPr lang="en-GB" sz="9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Desolate is the crow’s puckering cry</a:t>
            </a: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As an old woman’s mouth</a:t>
            </a: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When the eyelids have finished</a:t>
            </a: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And the hills continue.</a:t>
            </a:r>
            <a:br>
              <a:rPr lang="en-GB" sz="2200" dirty="0">
                <a:solidFill>
                  <a:schemeClr val="accent1">
                    <a:lumMod val="20000"/>
                    <a:lumOff val="80000"/>
                  </a:schemeClr>
                </a:solidFill>
                <a:effectLst/>
                <a:latin typeface="Book Antiqua" pitchFamily="18" charset="0"/>
              </a:rPr>
            </a:br>
            <a:br>
              <a:rPr lang="en-GB" sz="9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A cry</a:t>
            </a: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Wordless</a:t>
            </a: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As the </a:t>
            </a:r>
            <a:r>
              <a:rPr lang="en-GB" sz="2200" dirty="0" err="1">
                <a:solidFill>
                  <a:schemeClr val="accent1">
                    <a:lumMod val="20000"/>
                    <a:lumOff val="80000"/>
                  </a:schemeClr>
                </a:solidFill>
                <a:effectLst/>
                <a:latin typeface="Book Antiqua" pitchFamily="18" charset="0"/>
              </a:rPr>
              <a:t>newborn</a:t>
            </a:r>
            <a:r>
              <a:rPr lang="en-GB" sz="2200" dirty="0">
                <a:solidFill>
                  <a:schemeClr val="accent1">
                    <a:lumMod val="20000"/>
                    <a:lumOff val="80000"/>
                  </a:schemeClr>
                </a:solidFill>
                <a:effectLst/>
                <a:latin typeface="Book Antiqua" pitchFamily="18" charset="0"/>
              </a:rPr>
              <a:t> baby’s grieving</a:t>
            </a: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On the steely scales.</a:t>
            </a:r>
            <a:br>
              <a:rPr lang="en-GB" sz="2200" dirty="0">
                <a:solidFill>
                  <a:schemeClr val="accent1">
                    <a:lumMod val="20000"/>
                    <a:lumOff val="80000"/>
                  </a:schemeClr>
                </a:solidFill>
                <a:effectLst/>
                <a:latin typeface="Book Antiqua" pitchFamily="18" charset="0"/>
              </a:rPr>
            </a:b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As the dull gunshot and its after râle</a:t>
            </a: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Amongst conifers, in rainy twilight.</a:t>
            </a: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Or the suddenly dropped, heavily dropped</a:t>
            </a:r>
            <a:br>
              <a:rPr lang="en-GB" sz="2200" dirty="0">
                <a:solidFill>
                  <a:schemeClr val="accent1">
                    <a:lumMod val="20000"/>
                    <a:lumOff val="80000"/>
                  </a:schemeClr>
                </a:solidFill>
                <a:effectLst/>
                <a:latin typeface="Book Antiqua" pitchFamily="18" charset="0"/>
              </a:rPr>
            </a:br>
            <a:r>
              <a:rPr lang="en-GB" sz="2200" dirty="0">
                <a:solidFill>
                  <a:schemeClr val="accent1">
                    <a:lumMod val="20000"/>
                    <a:lumOff val="80000"/>
                  </a:schemeClr>
                </a:solidFill>
                <a:effectLst/>
                <a:latin typeface="Book Antiqua" pitchFamily="18" charset="0"/>
              </a:rPr>
              <a:t>Star of blood on the fat leaf</a:t>
            </a:r>
            <a:r>
              <a:rPr lang="en-GB" sz="2400" dirty="0">
                <a:solidFill>
                  <a:schemeClr val="accent1">
                    <a:lumMod val="20000"/>
                    <a:lumOff val="80000"/>
                  </a:schemeClr>
                </a:solidFill>
                <a:effectLst/>
                <a:latin typeface="Book Antiqua" pitchFamily="18" charset="0"/>
              </a:rPr>
              <a:t>.                                        </a:t>
            </a:r>
            <a:r>
              <a:rPr lang="en-GB" sz="2400" dirty="0">
                <a:latin typeface="Book Antiqua" pitchFamily="18" charset="0"/>
              </a:rPr>
              <a:t>Ted Hughes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981200" y="-906463"/>
            <a:ext cx="8229600" cy="508000"/>
          </a:xfrm>
        </p:spPr>
        <p:txBody>
          <a:bodyPr>
            <a:normAutofit fontScale="90000"/>
          </a:bodyPr>
          <a:lstStyle/>
          <a:p>
            <a:endParaRPr lang="en-US" sz="4000"/>
          </a:p>
        </p:txBody>
      </p:sp>
      <p:sp>
        <p:nvSpPr>
          <p:cNvPr id="258051" name="Rectangle 3"/>
          <p:cNvSpPr>
            <a:spLocks noGrp="1" noChangeArrowheads="1"/>
          </p:cNvSpPr>
          <p:nvPr>
            <p:ph idx="1"/>
          </p:nvPr>
        </p:nvSpPr>
        <p:spPr>
          <a:xfrm>
            <a:off x="1453019" y="88900"/>
            <a:ext cx="9030831" cy="6680200"/>
          </a:xfrm>
        </p:spPr>
        <p:txBody>
          <a:bodyPr>
            <a:noAutofit/>
          </a:bodyPr>
          <a:lstStyle/>
          <a:p>
            <a:pPr>
              <a:lnSpc>
                <a:spcPct val="100000"/>
              </a:lnSpc>
              <a:buFont typeface="Wingdings" pitchFamily="2" charset="2"/>
              <a:buNone/>
            </a:pPr>
            <a:r>
              <a:rPr lang="en-GB" sz="2200" b="1" dirty="0">
                <a:latin typeface="Book Antiqua" pitchFamily="18" charset="0"/>
              </a:rPr>
              <a:t>      I Am Vertical                                                            </a:t>
            </a:r>
            <a:r>
              <a:rPr lang="en-GB" sz="2200" dirty="0">
                <a:latin typeface="Book Antiqua" pitchFamily="18" charset="0"/>
              </a:rPr>
              <a:t>(Sylvia Plath)</a:t>
            </a:r>
            <a:endParaRPr lang="en-GB" sz="2200" b="1" dirty="0">
              <a:latin typeface="Book Antiqua" pitchFamily="18" charset="0"/>
            </a:endParaRPr>
          </a:p>
          <a:p>
            <a:pPr>
              <a:lnSpc>
                <a:spcPct val="100000"/>
              </a:lnSpc>
              <a:buFont typeface="Wingdings" pitchFamily="2" charset="2"/>
              <a:buNone/>
            </a:pPr>
            <a:r>
              <a:rPr lang="en-GB" sz="2000" dirty="0">
                <a:solidFill>
                  <a:schemeClr val="accent2">
                    <a:lumMod val="40000"/>
                    <a:lumOff val="60000"/>
                  </a:schemeClr>
                </a:solidFill>
                <a:latin typeface="Book Antiqua" pitchFamily="18" charset="0"/>
              </a:rPr>
              <a:t>But I would rather be horizontal.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I am not a tree with my root in the soil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Sucking up minerals and motherly love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So that each March I may gleam into leaf,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Nor am I the beauty of a garden bed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Attracting my share of </a:t>
            </a:r>
            <a:r>
              <a:rPr lang="en-GB" sz="2000" dirty="0" err="1">
                <a:solidFill>
                  <a:schemeClr val="accent2">
                    <a:lumMod val="40000"/>
                    <a:lumOff val="60000"/>
                  </a:schemeClr>
                </a:solidFill>
                <a:latin typeface="Book Antiqua" pitchFamily="18" charset="0"/>
              </a:rPr>
              <a:t>Ahs</a:t>
            </a:r>
            <a:r>
              <a:rPr lang="en-GB" sz="2000" dirty="0">
                <a:solidFill>
                  <a:schemeClr val="accent2">
                    <a:lumMod val="40000"/>
                    <a:lumOff val="60000"/>
                  </a:schemeClr>
                </a:solidFill>
                <a:latin typeface="Book Antiqua" pitchFamily="18" charset="0"/>
              </a:rPr>
              <a:t> and spectacularly painted,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Unknowing I must soon </a:t>
            </a:r>
            <a:r>
              <a:rPr lang="en-GB" sz="2000" dirty="0" err="1">
                <a:solidFill>
                  <a:schemeClr val="accent2">
                    <a:lumMod val="40000"/>
                    <a:lumOff val="60000"/>
                  </a:schemeClr>
                </a:solidFill>
                <a:latin typeface="Book Antiqua" pitchFamily="18" charset="0"/>
              </a:rPr>
              <a:t>unpetal</a:t>
            </a:r>
            <a:r>
              <a:rPr lang="en-GB" sz="2000" dirty="0">
                <a:solidFill>
                  <a:schemeClr val="accent2">
                    <a:lumMod val="40000"/>
                    <a:lumOff val="60000"/>
                  </a:schemeClr>
                </a:solidFill>
                <a:latin typeface="Book Antiqua" pitchFamily="18" charset="0"/>
              </a:rPr>
              <a:t>.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Compared with me, a tree is immortal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And a flower-head not tall, but more startling,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And I want the one’s longevity and the other’s daring. </a:t>
            </a:r>
          </a:p>
          <a:p>
            <a:pPr>
              <a:lnSpc>
                <a:spcPct val="100000"/>
              </a:lnSpc>
              <a:buFont typeface="Wingdings" pitchFamily="2" charset="2"/>
              <a:buNone/>
            </a:pPr>
            <a:r>
              <a:rPr lang="en-GB" sz="2000" dirty="0">
                <a:solidFill>
                  <a:schemeClr val="accent2">
                    <a:lumMod val="40000"/>
                    <a:lumOff val="60000"/>
                  </a:schemeClr>
                </a:solidFill>
                <a:latin typeface="Book Antiqua" pitchFamily="18" charset="0"/>
              </a:rPr>
              <a:t>Tonight, in the infinitesimal light of the stars,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The trees and the flowers have been strewing their cool odours.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I walk among them, but none of them are noticing.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Sometimes I think that when I am sleeping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I must most perfectly resemble them--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Thoughts gone dim.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It is more natural to me, lying down.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Then the sky and I are in open conversation,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And I shall be useful when I lie down finally: </a:t>
            </a:r>
            <a:br>
              <a:rPr lang="en-GB" sz="2000" dirty="0">
                <a:solidFill>
                  <a:schemeClr val="accent2">
                    <a:lumMod val="40000"/>
                    <a:lumOff val="60000"/>
                  </a:schemeClr>
                </a:solidFill>
                <a:latin typeface="Book Antiqua" pitchFamily="18" charset="0"/>
              </a:rPr>
            </a:br>
            <a:r>
              <a:rPr lang="en-GB" sz="2000" dirty="0">
                <a:solidFill>
                  <a:schemeClr val="accent2">
                    <a:lumMod val="40000"/>
                    <a:lumOff val="60000"/>
                  </a:schemeClr>
                </a:solidFill>
                <a:latin typeface="Book Antiqua" pitchFamily="18" charset="0"/>
              </a:rPr>
              <a:t>Then the trees may touch me for once, and t</a:t>
            </a:r>
            <a:r>
              <a:rPr lang="en-GB" sz="2200" dirty="0">
                <a:solidFill>
                  <a:schemeClr val="accent2">
                    <a:lumMod val="40000"/>
                    <a:lumOff val="60000"/>
                  </a:schemeClr>
                </a:solidFill>
                <a:latin typeface="Book Antiqua" pitchFamily="18" charset="0"/>
              </a:rPr>
              <a:t>he flowers have time for me.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5" name="Rectangle 3"/>
          <p:cNvSpPr>
            <a:spLocks noGrp="1" noChangeArrowheads="1"/>
          </p:cNvSpPr>
          <p:nvPr>
            <p:ph idx="1"/>
          </p:nvPr>
        </p:nvSpPr>
        <p:spPr>
          <a:xfrm>
            <a:off x="588723" y="431800"/>
            <a:ext cx="11073009" cy="5994400"/>
          </a:xfrm>
        </p:spPr>
        <p:txBody>
          <a:bodyPr>
            <a:noAutofit/>
          </a:bodyPr>
          <a:lstStyle/>
          <a:p>
            <a:pPr algn="just">
              <a:lnSpc>
                <a:spcPct val="100000"/>
              </a:lnSpc>
            </a:pPr>
            <a:r>
              <a:rPr lang="en-GB" sz="2600" dirty="0">
                <a:latin typeface="Book Antiqua" pitchFamily="18" charset="0"/>
              </a:rPr>
              <a:t>Contemporary literary theory argues that the ‘message’ is made </a:t>
            </a:r>
            <a:r>
              <a:rPr lang="en-GB" sz="2600" i="1" dirty="0">
                <a:latin typeface="Book Antiqua" pitchFamily="18" charset="0"/>
              </a:rPr>
              <a:t>in</a:t>
            </a:r>
            <a:r>
              <a:rPr lang="en-GB" sz="2600" dirty="0">
                <a:latin typeface="Book Antiqua" pitchFamily="18" charset="0"/>
              </a:rPr>
              <a:t> and 	</a:t>
            </a:r>
            <a:r>
              <a:rPr lang="en-GB" sz="2600" i="1" dirty="0">
                <a:latin typeface="Book Antiqua" pitchFamily="18" charset="0"/>
              </a:rPr>
              <a:t>out of</a:t>
            </a:r>
            <a:r>
              <a:rPr lang="en-GB" sz="2600" dirty="0">
                <a:latin typeface="Book Antiqua" pitchFamily="18" charset="0"/>
              </a:rPr>
              <a:t> the text:</a:t>
            </a:r>
          </a:p>
          <a:p>
            <a:pPr algn="just">
              <a:lnSpc>
                <a:spcPct val="100000"/>
              </a:lnSpc>
            </a:pPr>
            <a:endParaRPr lang="en-GB" sz="2600" dirty="0">
              <a:latin typeface="Book Antiqua" pitchFamily="18" charset="0"/>
            </a:endParaRPr>
          </a:p>
          <a:p>
            <a:pPr algn="just">
              <a:lnSpc>
                <a:spcPct val="100000"/>
              </a:lnSpc>
              <a:buFont typeface="Wingdings" pitchFamily="2" charset="2"/>
              <a:buNone/>
            </a:pPr>
            <a:r>
              <a:rPr lang="en-GB" sz="2600" dirty="0">
                <a:solidFill>
                  <a:schemeClr val="accent4">
                    <a:lumMod val="40000"/>
                    <a:lumOff val="60000"/>
                  </a:schemeClr>
                </a:solidFill>
                <a:latin typeface="Book Antiqua" pitchFamily="18" charset="0"/>
              </a:rPr>
              <a:t>  </a:t>
            </a:r>
            <a:r>
              <a:rPr lang="en-GB" sz="2600" dirty="0">
                <a:solidFill>
                  <a:schemeClr val="accent3">
                    <a:lumMod val="20000"/>
                    <a:lumOff val="80000"/>
                  </a:schemeClr>
                </a:solidFill>
                <a:latin typeface="Book Antiqua" pitchFamily="18" charset="0"/>
              </a:rPr>
              <a:t>Meaning doesn’t exist before the text itself comes into existence: it is </a:t>
            </a:r>
            <a:r>
              <a:rPr lang="en-GB" sz="2600" i="1" dirty="0">
                <a:solidFill>
                  <a:schemeClr val="accent3">
                    <a:lumMod val="20000"/>
                    <a:lumOff val="80000"/>
                  </a:schemeClr>
                </a:solidFill>
                <a:latin typeface="Book Antiqua" pitchFamily="18" charset="0"/>
              </a:rPr>
              <a:t>created</a:t>
            </a:r>
            <a:r>
              <a:rPr lang="en-GB" sz="2600" dirty="0">
                <a:solidFill>
                  <a:schemeClr val="accent3">
                    <a:lumMod val="20000"/>
                    <a:lumOff val="80000"/>
                  </a:schemeClr>
                </a:solidFill>
                <a:latin typeface="Book Antiqua" pitchFamily="18" charset="0"/>
              </a:rPr>
              <a:t> by the text. Had the poet written other words into the text, the meaning of the poem would be different in essence, not merely in decoration. </a:t>
            </a:r>
          </a:p>
          <a:p>
            <a:pPr algn="just">
              <a:lnSpc>
                <a:spcPct val="100000"/>
              </a:lnSpc>
              <a:buFont typeface="Wingdings" pitchFamily="2" charset="2"/>
              <a:buNone/>
            </a:pPr>
            <a:r>
              <a:rPr lang="en-GB" sz="2600" dirty="0">
                <a:latin typeface="Book Antiqua" pitchFamily="18" charset="0"/>
              </a:rPr>
              <a:t>-&gt; the reader comes to share responsibility for meaning in the text, since it 	</a:t>
            </a:r>
            <a:r>
              <a:rPr lang="en-GB" sz="2600" b="1" dirty="0">
                <a:latin typeface="Book Antiqua" pitchFamily="18" charset="0"/>
              </a:rPr>
              <a:t>is her or his activity in reading</a:t>
            </a:r>
            <a:r>
              <a:rPr lang="en-GB" sz="2600" dirty="0">
                <a:latin typeface="Book Antiqua" pitchFamily="18" charset="0"/>
              </a:rPr>
              <a:t> that produces meaning. </a:t>
            </a:r>
          </a:p>
          <a:p>
            <a:pPr algn="just">
              <a:buFont typeface="Wingdings" pitchFamily="2" charset="2"/>
              <a:buNone/>
            </a:pPr>
            <a:endParaRPr lang="en-GB" sz="2600" dirty="0">
              <a:latin typeface="Book Antiqua" pitchFamily="18" charset="0"/>
            </a:endParaRPr>
          </a:p>
          <a:p>
            <a:pPr algn="just">
              <a:buFont typeface="Wingdings" pitchFamily="2" charset="2"/>
              <a:buNone/>
            </a:pPr>
            <a:endParaRPr lang="en-GB" sz="2600" dirty="0">
              <a:latin typeface="Book Antiqua" pitchFamily="18" charset="0"/>
            </a:endParaRPr>
          </a:p>
          <a:p>
            <a:pPr algn="just">
              <a:buFont typeface="Wingdings" pitchFamily="2" charset="2"/>
              <a:buNone/>
            </a:pPr>
            <a:r>
              <a:rPr lang="en-GB" sz="2600" dirty="0">
                <a:latin typeface="Book Antiqua" pitchFamily="18" charset="0"/>
              </a:rPr>
              <a:t>David </a:t>
            </a:r>
            <a:r>
              <a:rPr lang="en-GB" sz="2600" dirty="0" err="1">
                <a:latin typeface="Book Antiqua" pitchFamily="18" charset="0"/>
              </a:rPr>
              <a:t>Buchbinder</a:t>
            </a:r>
            <a:r>
              <a:rPr lang="en-GB" sz="2600" dirty="0">
                <a:latin typeface="Book Antiqua" pitchFamily="18" charset="0"/>
              </a:rPr>
              <a:t>: </a:t>
            </a:r>
            <a:r>
              <a:rPr lang="en-GB" sz="2600" i="1" dirty="0">
                <a:latin typeface="Book Antiqua" pitchFamily="18" charset="0"/>
              </a:rPr>
              <a:t>Contemporary Literary Theory and the Reading of Poetry</a:t>
            </a:r>
            <a:endParaRPr lang="en-GB" sz="26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Effect transition="in" filter="wipe(left)">
                                      <p:cBhvr>
                                        <p:cTn id="7" dur="500"/>
                                        <p:tgtEl>
                                          <p:spTgt spid="25907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9075">
                                            <p:txEl>
                                              <p:pRg st="2" end="2"/>
                                            </p:txEl>
                                          </p:spTgt>
                                        </p:tgtEl>
                                        <p:attrNameLst>
                                          <p:attrName>style.visibility</p:attrName>
                                        </p:attrNameLst>
                                      </p:cBhvr>
                                      <p:to>
                                        <p:strVal val="visible"/>
                                      </p:to>
                                    </p:set>
                                    <p:animEffect transition="in" filter="wipe(left)">
                                      <p:cBhvr>
                                        <p:cTn id="10" dur="500"/>
                                        <p:tgtEl>
                                          <p:spTgt spid="25907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59075">
                                            <p:txEl>
                                              <p:pRg st="3" end="3"/>
                                            </p:txEl>
                                          </p:spTgt>
                                        </p:tgtEl>
                                        <p:attrNameLst>
                                          <p:attrName>style.visibility</p:attrName>
                                        </p:attrNameLst>
                                      </p:cBhvr>
                                      <p:to>
                                        <p:strVal val="visible"/>
                                      </p:to>
                                    </p:set>
                                    <p:animEffect transition="in" filter="wipe(left)">
                                      <p:cBhvr>
                                        <p:cTn id="15" dur="500"/>
                                        <p:tgtEl>
                                          <p:spTgt spid="259075">
                                            <p:txEl>
                                              <p:pRg st="3" end="3"/>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9075">
                                            <p:txEl>
                                              <p:pRg st="6" end="6"/>
                                            </p:txEl>
                                          </p:spTgt>
                                        </p:tgtEl>
                                        <p:attrNameLst>
                                          <p:attrName>style.visibility</p:attrName>
                                        </p:attrNameLst>
                                      </p:cBhvr>
                                      <p:to>
                                        <p:strVal val="visible"/>
                                      </p:to>
                                    </p:set>
                                    <p:animEffect transition="in" filter="wipe(left)">
                                      <p:cBhvr>
                                        <p:cTn id="18" dur="500"/>
                                        <p:tgtEl>
                                          <p:spTgt spid="259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057400" y="-835025"/>
            <a:ext cx="8153400" cy="241300"/>
          </a:xfrm>
        </p:spPr>
        <p:txBody>
          <a:bodyPr>
            <a:normAutofit fontScale="90000"/>
          </a:bodyPr>
          <a:lstStyle/>
          <a:p>
            <a:endParaRPr lang="en-US" sz="4000"/>
          </a:p>
        </p:txBody>
      </p:sp>
      <p:sp>
        <p:nvSpPr>
          <p:cNvPr id="153603" name="Rectangle 3"/>
          <p:cNvSpPr>
            <a:spLocks noGrp="1" noChangeArrowheads="1"/>
          </p:cNvSpPr>
          <p:nvPr>
            <p:ph idx="1"/>
          </p:nvPr>
        </p:nvSpPr>
        <p:spPr>
          <a:xfrm>
            <a:off x="538619" y="431800"/>
            <a:ext cx="11060482" cy="6045200"/>
          </a:xfrm>
        </p:spPr>
        <p:txBody>
          <a:bodyPr/>
          <a:lstStyle/>
          <a:p>
            <a:pPr algn="just">
              <a:lnSpc>
                <a:spcPct val="100000"/>
              </a:lnSpc>
            </a:pPr>
            <a:r>
              <a:rPr lang="en-GB" sz="2600" b="1" dirty="0">
                <a:latin typeface="Book Antiqua" pitchFamily="18" charset="0"/>
              </a:rPr>
              <a:t>Tone</a:t>
            </a:r>
            <a:r>
              <a:rPr lang="en-GB" sz="2600" dirty="0">
                <a:latin typeface="Book Antiqua" pitchFamily="18" charset="0"/>
              </a:rPr>
              <a:t>: How is the tone of the poem developed through the imagery? 	How does diction (= choice of words) influence the understanding 	of the tone? Is the tone consistent at the beginning and ending of 	the poem?</a:t>
            </a:r>
          </a:p>
          <a:p>
            <a:pPr marL="0" indent="0" algn="just">
              <a:lnSpc>
                <a:spcPct val="100000"/>
              </a:lnSpc>
              <a:buNone/>
            </a:pPr>
            <a:endParaRPr lang="en-GB" sz="2600" dirty="0">
              <a:solidFill>
                <a:schemeClr val="accent5">
                  <a:lumMod val="20000"/>
                  <a:lumOff val="80000"/>
                </a:schemeClr>
              </a:solidFill>
              <a:latin typeface="Book Antiqua" pitchFamily="18" charset="0"/>
            </a:endParaRPr>
          </a:p>
          <a:p>
            <a:pPr algn="just">
              <a:lnSpc>
                <a:spcPct val="100000"/>
              </a:lnSpc>
              <a:buFont typeface="Wingdings" pitchFamily="2" charset="2"/>
              <a:buNone/>
            </a:pPr>
            <a:r>
              <a:rPr lang="en-GB" sz="2600" dirty="0">
                <a:solidFill>
                  <a:schemeClr val="accent1">
                    <a:lumMod val="20000"/>
                    <a:lumOff val="80000"/>
                  </a:schemeClr>
                </a:solidFill>
                <a:latin typeface="Book Antiqua" pitchFamily="18" charset="0"/>
              </a:rPr>
              <a:t>	In listening to a speaking voice we always pay attention to the tone in which the words are spoken, because the emotion is often more present in the tone of voice than in the words. To speak of tone in a written text is to use a metaphor to describe something that is not literally there. Tone, in writing, consists of verbal cues for the vocal tone to be used in saying the words aloud. </a:t>
            </a:r>
          </a:p>
          <a:p>
            <a:pPr>
              <a:lnSpc>
                <a:spcPct val="100000"/>
              </a:lnSpc>
              <a:buFont typeface="Wingdings" pitchFamily="2" charset="2"/>
              <a:buNone/>
            </a:pPr>
            <a:r>
              <a:rPr lang="en-GB" sz="2200" dirty="0">
                <a:latin typeface="Book Antiqua" pitchFamily="18" charset="0"/>
              </a:rPr>
              <a:t>						                                      Scholes: </a:t>
            </a:r>
            <a:r>
              <a:rPr lang="en-GB" sz="2200" i="1" dirty="0">
                <a:latin typeface="Book Antiqua" pitchFamily="18" charset="0"/>
              </a:rPr>
              <a:t>Crafty Reader</a:t>
            </a:r>
            <a:endParaRPr lang="en-GB" sz="2200" dirty="0">
              <a:latin typeface="Book Antiqua" pitchFamily="18" charset="0"/>
            </a:endParaRPr>
          </a:p>
          <a:p>
            <a:pPr>
              <a:lnSpc>
                <a:spcPct val="100000"/>
              </a:lnSpc>
              <a:buFont typeface="Wingdings" pitchFamily="2" charset="2"/>
              <a:buNone/>
            </a:pPr>
            <a:endParaRPr lang="en-GB" sz="2200" dirty="0">
              <a:latin typeface="Book Antiqua" pitchFamily="18" charset="0"/>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flipV="1">
            <a:off x="2057400" y="-787400"/>
            <a:ext cx="8153400" cy="45719"/>
          </a:xfrm>
        </p:spPr>
        <p:txBody>
          <a:bodyPr>
            <a:normAutofit fontScale="90000"/>
          </a:bodyPr>
          <a:lstStyle/>
          <a:p>
            <a:endParaRPr lang="en-US" sz="4000" dirty="0"/>
          </a:p>
        </p:txBody>
      </p:sp>
      <p:sp>
        <p:nvSpPr>
          <p:cNvPr id="97283" name="Rectangle 3"/>
          <p:cNvSpPr>
            <a:spLocks noGrp="1" noChangeArrowheads="1"/>
          </p:cNvSpPr>
          <p:nvPr>
            <p:ph idx="1"/>
          </p:nvPr>
        </p:nvSpPr>
        <p:spPr>
          <a:xfrm>
            <a:off x="1727200" y="254000"/>
            <a:ext cx="8686800" cy="6210300"/>
          </a:xfrm>
        </p:spPr>
        <p:txBody>
          <a:bodyPr>
            <a:normAutofit lnSpcReduction="10000"/>
          </a:bodyPr>
          <a:lstStyle/>
          <a:p>
            <a:pPr>
              <a:lnSpc>
                <a:spcPct val="100000"/>
              </a:lnSpc>
              <a:buFont typeface="Wingdings" pitchFamily="2" charset="2"/>
              <a:buNone/>
            </a:pPr>
            <a:r>
              <a:rPr lang="en-GB" sz="2600" dirty="0">
                <a:solidFill>
                  <a:schemeClr val="tx2"/>
                </a:solidFill>
                <a:latin typeface="Book Antiqua" pitchFamily="18" charset="0"/>
              </a:rPr>
              <a:t>	</a:t>
            </a:r>
            <a:r>
              <a:rPr lang="en-GB" sz="2600" dirty="0">
                <a:solidFill>
                  <a:schemeClr val="accent1">
                    <a:lumMod val="20000"/>
                    <a:lumOff val="80000"/>
                  </a:schemeClr>
                </a:solidFill>
                <a:latin typeface="Book Antiqua" pitchFamily="18" charset="0"/>
              </a:rPr>
              <a:t>When I am an old woman I shall wear purple</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With a red hat which doesn’t go, and doesn’t suit me,</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And I shall spend my pension on brandy and summer    	gloves</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And satin sandals, and say we’ve no money for butter.</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I shall sit down on the pavement when I’m tired  </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And gobble up samples in shops and press alarm bells</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And run my stick along the public railings</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And make up for the sobriety of my youth. </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I shall go out in my slippers in the rain</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And pick the flowers in other peoples’ gardens</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And learn to spit. </a:t>
            </a:r>
          </a:p>
          <a:p>
            <a:pPr>
              <a:lnSpc>
                <a:spcPct val="100000"/>
              </a:lnSpc>
              <a:buFont typeface="Wingdings" pitchFamily="2" charset="2"/>
              <a:buNone/>
            </a:pPr>
            <a:r>
              <a:rPr lang="en-GB" sz="2200" dirty="0">
                <a:latin typeface="Book Antiqua" pitchFamily="18" charset="0"/>
              </a:rPr>
              <a:t>           -- 				      Jenny Joseph: </a:t>
            </a:r>
            <a:r>
              <a:rPr lang="en-GB" sz="2200" i="1" dirty="0">
                <a:latin typeface="Book Antiqua" pitchFamily="18" charset="0"/>
              </a:rPr>
              <a:t>Warning. </a:t>
            </a:r>
            <a:r>
              <a:rPr lang="en-GB" sz="2200" dirty="0">
                <a:latin typeface="Book Antiqua" pitchFamily="18" charset="0"/>
              </a:rPr>
              <a:t>1961</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a:xfrm>
            <a:off x="1127342" y="88901"/>
            <a:ext cx="9720198" cy="6388099"/>
          </a:xfrm>
        </p:spPr>
        <p:txBody>
          <a:bodyPr>
            <a:normAutofit lnSpcReduction="10000"/>
          </a:bodyPr>
          <a:lstStyle/>
          <a:p>
            <a:pPr>
              <a:lnSpc>
                <a:spcPct val="100000"/>
              </a:lnSpc>
              <a:buFont typeface="Wingdings" pitchFamily="2" charset="2"/>
              <a:buNone/>
            </a:pPr>
            <a:r>
              <a:rPr lang="en-GB" sz="2600" dirty="0">
                <a:solidFill>
                  <a:schemeClr val="accent5">
                    <a:lumMod val="20000"/>
                    <a:lumOff val="80000"/>
                  </a:schemeClr>
                </a:solidFill>
                <a:latin typeface="Book Antiqua" pitchFamily="18" charset="0"/>
              </a:rPr>
              <a:t>              -- </a:t>
            </a:r>
          </a:p>
          <a:p>
            <a:pPr>
              <a:lnSpc>
                <a:spcPct val="100000"/>
              </a:lnSpc>
              <a:buFont typeface="Wingdings" pitchFamily="2" charset="2"/>
              <a:buNone/>
            </a:pPr>
            <a:r>
              <a:rPr lang="en-GB" sz="2600" dirty="0">
                <a:solidFill>
                  <a:schemeClr val="accent5">
                    <a:lumMod val="20000"/>
                    <a:lumOff val="80000"/>
                  </a:schemeClr>
                </a:solidFill>
                <a:latin typeface="Book Antiqua" pitchFamily="18" charset="0"/>
              </a:rPr>
              <a:t>	</a:t>
            </a:r>
            <a:r>
              <a:rPr lang="en-GB" sz="2600" dirty="0">
                <a:solidFill>
                  <a:schemeClr val="accent2">
                    <a:lumMod val="40000"/>
                    <a:lumOff val="60000"/>
                  </a:schemeClr>
                </a:solidFill>
                <a:latin typeface="Book Antiqua" pitchFamily="18" charset="0"/>
              </a:rPr>
              <a:t>	</a:t>
            </a:r>
            <a:r>
              <a:rPr lang="en-GB" sz="2600" dirty="0">
                <a:solidFill>
                  <a:schemeClr val="accent1">
                    <a:lumMod val="20000"/>
                    <a:lumOff val="80000"/>
                  </a:schemeClr>
                </a:solidFill>
                <a:latin typeface="Book Antiqua" pitchFamily="18" charset="0"/>
              </a:rPr>
              <a:t>If in some smothering dreams you too could pace</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Behind the wagon that we flung him in,</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And watch the white eyes writhing in his face,</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His hanging face, like a devil’s sick of sin;</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If you could hear, at every jolt, the blood</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Come gargling from the froth-corrupted lungs,</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Obscene as cancer, bitter as the cud</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Of vile, incurable sores on innocent tongues, -</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My friend, you would not tell with such high zest</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To children ardent for some desperate glory,</a:t>
            </a: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The old Lie: </a:t>
            </a:r>
            <a:r>
              <a:rPr lang="en-GB" sz="2600" dirty="0" err="1">
                <a:solidFill>
                  <a:schemeClr val="accent1">
                    <a:lumMod val="20000"/>
                    <a:lumOff val="80000"/>
                  </a:schemeClr>
                </a:solidFill>
                <a:latin typeface="Book Antiqua" pitchFamily="18" charset="0"/>
              </a:rPr>
              <a:t>Dulce</a:t>
            </a:r>
            <a:r>
              <a:rPr lang="en-GB" sz="2600" dirty="0">
                <a:solidFill>
                  <a:schemeClr val="accent1">
                    <a:lumMod val="20000"/>
                    <a:lumOff val="80000"/>
                  </a:schemeClr>
                </a:solidFill>
                <a:latin typeface="Book Antiqua" pitchFamily="18" charset="0"/>
              </a:rPr>
              <a:t> et decorum </a:t>
            </a:r>
            <a:r>
              <a:rPr lang="en-GB" sz="2600" dirty="0" err="1">
                <a:solidFill>
                  <a:schemeClr val="accent1">
                    <a:lumMod val="20000"/>
                    <a:lumOff val="80000"/>
                  </a:schemeClr>
                </a:solidFill>
                <a:latin typeface="Book Antiqua" pitchFamily="18" charset="0"/>
              </a:rPr>
              <a:t>est</a:t>
            </a:r>
            <a:endParaRPr lang="en-GB" sz="2600" dirty="0">
              <a:solidFill>
                <a:schemeClr val="accent1">
                  <a:lumMod val="20000"/>
                  <a:lumOff val="80000"/>
                </a:schemeClr>
              </a:solidFill>
              <a:latin typeface="Book Antiqua" pitchFamily="18" charset="0"/>
            </a:endParaRPr>
          </a:p>
          <a:p>
            <a:pPr>
              <a:lnSpc>
                <a:spcPct val="100000"/>
              </a:lnSpc>
              <a:buFont typeface="Wingdings" pitchFamily="2" charset="2"/>
              <a:buNone/>
            </a:pPr>
            <a:r>
              <a:rPr lang="en-GB" sz="2600" dirty="0">
                <a:solidFill>
                  <a:schemeClr val="accent1">
                    <a:lumMod val="20000"/>
                    <a:lumOff val="80000"/>
                  </a:schemeClr>
                </a:solidFill>
                <a:latin typeface="Book Antiqua" pitchFamily="18" charset="0"/>
              </a:rPr>
              <a:t>              Pro patria mori. </a:t>
            </a:r>
            <a:endParaRPr lang="en-GB" sz="2400" dirty="0">
              <a:solidFill>
                <a:schemeClr val="accent1">
                  <a:lumMod val="20000"/>
                  <a:lumOff val="80000"/>
                </a:schemeClr>
              </a:solidFill>
              <a:latin typeface="Book Antiqua" pitchFamily="18" charset="0"/>
            </a:endParaRPr>
          </a:p>
          <a:p>
            <a:pPr>
              <a:lnSpc>
                <a:spcPct val="100000"/>
              </a:lnSpc>
              <a:buFont typeface="Wingdings" pitchFamily="2" charset="2"/>
              <a:buNone/>
            </a:pPr>
            <a:r>
              <a:rPr lang="en-GB" sz="2200" dirty="0">
                <a:latin typeface="Book Antiqua" pitchFamily="18" charset="0"/>
              </a:rPr>
              <a:t>                                                          Wilfred Owen: </a:t>
            </a:r>
            <a:r>
              <a:rPr lang="en-GB" sz="2200" b="1" i="1" dirty="0">
                <a:latin typeface="Book Antiqua" pitchFamily="18" charset="0"/>
              </a:rPr>
              <a:t>Dulce et decorum </a:t>
            </a:r>
            <a:r>
              <a:rPr lang="en-GB" sz="2200" b="1" i="1" dirty="0" err="1">
                <a:latin typeface="Book Antiqua" pitchFamily="18" charset="0"/>
              </a:rPr>
              <a:t>est</a:t>
            </a:r>
            <a:r>
              <a:rPr lang="en-GB" sz="2200" b="1" i="1" dirty="0">
                <a:latin typeface="Book Antiqua" pitchFamily="18" charset="0"/>
              </a:rPr>
              <a:t>, </a:t>
            </a:r>
            <a:r>
              <a:rPr lang="en-GB" sz="2200" dirty="0">
                <a:latin typeface="Book Antiqua" pitchFamily="18" charset="0"/>
              </a:rPr>
              <a:t>1917</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1002082" y="222738"/>
            <a:ext cx="10108504" cy="6279662"/>
          </a:xfrm>
          <a:ln>
            <a:noFill/>
          </a:ln>
        </p:spPr>
        <p:txBody>
          <a:bodyPr numCol="1"/>
          <a:lstStyle/>
          <a:p>
            <a:pPr marL="0" indent="0" algn="just">
              <a:buNone/>
            </a:pPr>
            <a:endParaRPr lang="en-GB" sz="2200" b="1" dirty="0">
              <a:latin typeface="Book Antiqua" pitchFamily="18" charset="0"/>
            </a:endParaRPr>
          </a:p>
          <a:p>
            <a:pPr algn="just"/>
            <a:r>
              <a:rPr lang="en-GB" sz="2600" b="1" dirty="0">
                <a:latin typeface="Book Antiqua" pitchFamily="18" charset="0"/>
              </a:rPr>
              <a:t>Tension</a:t>
            </a:r>
            <a:r>
              <a:rPr lang="en-GB" sz="2600" dirty="0">
                <a:latin typeface="Book Antiqua" pitchFamily="18" charset="0"/>
              </a:rPr>
              <a:t>: What is the conflict or point of tension in the poem? Is it 	physical, spiritual, moral, philosophical, etc.? </a:t>
            </a:r>
          </a:p>
          <a:p>
            <a:pPr algn="just"/>
            <a:r>
              <a:rPr lang="en-GB" sz="2600" dirty="0">
                <a:latin typeface="Book Antiqua" pitchFamily="18" charset="0"/>
              </a:rPr>
              <a:t>How is the tension in that conflict developed with poetic 	elements? Is it resolved?</a:t>
            </a:r>
          </a:p>
          <a:p>
            <a:pPr marL="0" indent="0" algn="just">
              <a:spcBef>
                <a:spcPts val="0"/>
              </a:spcBef>
              <a:buNone/>
            </a:pPr>
            <a:endParaRPr lang="en-GB" sz="1600" dirty="0">
              <a:solidFill>
                <a:schemeClr val="tx2"/>
              </a:solidFill>
              <a:latin typeface="Book Antiqua" pitchFamily="18" charset="0"/>
            </a:endParaRPr>
          </a:p>
          <a:p>
            <a:pPr marL="0" indent="0" algn="just">
              <a:spcBef>
                <a:spcPts val="0"/>
              </a:spcBef>
              <a:buNone/>
            </a:pPr>
            <a:r>
              <a:rPr lang="en-GB" dirty="0">
                <a:solidFill>
                  <a:schemeClr val="tx2"/>
                </a:solidFill>
                <a:latin typeface="Book Antiqua" pitchFamily="18" charset="0"/>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0717" y="3629859"/>
            <a:ext cx="4494060" cy="300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a:off x="1981200" y="-741405"/>
            <a:ext cx="8229600" cy="469556"/>
          </a:xfrm>
        </p:spPr>
        <p:txBody>
          <a:bodyPr>
            <a:normAutofit fontScale="90000"/>
          </a:bodyPr>
          <a:lstStyle/>
          <a:p>
            <a:endParaRPr lang="en-GB" dirty="0"/>
          </a:p>
        </p:txBody>
      </p:sp>
      <p:sp>
        <p:nvSpPr>
          <p:cNvPr id="2" name="Sisällön paikkamerkki 1"/>
          <p:cNvSpPr>
            <a:spLocks noGrp="1"/>
          </p:cNvSpPr>
          <p:nvPr>
            <p:ph idx="1"/>
          </p:nvPr>
        </p:nvSpPr>
        <p:spPr>
          <a:xfrm>
            <a:off x="87682" y="137469"/>
            <a:ext cx="11974881" cy="6583062"/>
          </a:xfrm>
        </p:spPr>
        <p:txBody>
          <a:bodyPr numCol="2">
            <a:normAutofit/>
          </a:bodyPr>
          <a:lstStyle/>
          <a:p>
            <a:pPr marL="358775" lvl="0" indent="-87313" algn="just">
              <a:spcBef>
                <a:spcPts val="0"/>
              </a:spcBef>
              <a:buClr>
                <a:srgbClr val="F3A447"/>
              </a:buClr>
              <a:buNone/>
            </a:pPr>
            <a:endParaRPr lang="en-GB" b="1" dirty="0">
              <a:solidFill>
                <a:srgbClr val="D2CB6C">
                  <a:lumMod val="40000"/>
                  <a:lumOff val="60000"/>
                </a:srgbClr>
              </a:solidFill>
              <a:latin typeface="Book Antiqua" pitchFamily="18" charset="0"/>
            </a:endParaRPr>
          </a:p>
          <a:p>
            <a:pPr marL="358775" lvl="0" indent="-87313" algn="just">
              <a:spcBef>
                <a:spcPts val="0"/>
              </a:spcBef>
              <a:buClr>
                <a:srgbClr val="F3A447"/>
              </a:buClr>
              <a:buNone/>
            </a:pPr>
            <a:r>
              <a:rPr lang="en-GB" sz="2200" b="1" dirty="0">
                <a:solidFill>
                  <a:srgbClr val="FFFFFF">
                    <a:lumMod val="85000"/>
                    <a:lumOff val="15000"/>
                  </a:srgbClr>
                </a:solidFill>
                <a:latin typeface="Book Antiqua" pitchFamily="18" charset="0"/>
              </a:rPr>
              <a:t>Billy Collins: ‘Another Reason Why I Don’t Keep A Gun In The House’ </a:t>
            </a:r>
            <a:endParaRPr lang="en-GB" sz="2200" b="1" dirty="0">
              <a:solidFill>
                <a:srgbClr val="FFFFFF">
                  <a:lumMod val="85000"/>
                  <a:lumOff val="15000"/>
                </a:srgbClr>
              </a:solidFill>
            </a:endParaRPr>
          </a:p>
          <a:p>
            <a:pPr marL="185738" indent="-185738" algn="just">
              <a:lnSpc>
                <a:spcPct val="100000"/>
              </a:lnSpc>
              <a:spcBef>
                <a:spcPts val="0"/>
              </a:spcBef>
              <a:buClr>
                <a:srgbClr val="F3A447"/>
              </a:buClr>
              <a:buNone/>
            </a:pPr>
            <a:endParaRPr lang="en-GB" b="1" dirty="0">
              <a:solidFill>
                <a:srgbClr val="FEFAC9"/>
              </a:solidFill>
              <a:latin typeface="Book Antiqua" pitchFamily="18" charset="0"/>
            </a:endParaRPr>
          </a:p>
          <a:p>
            <a:pPr marL="185738" indent="-185738" algn="just">
              <a:lnSpc>
                <a:spcPct val="100000"/>
              </a:lnSpc>
              <a:spcBef>
                <a:spcPts val="0"/>
              </a:spcBef>
              <a:buClr>
                <a:srgbClr val="F3A447"/>
              </a:buClr>
              <a:buNone/>
            </a:pPr>
            <a:endParaRPr lang="en-GB" b="1" dirty="0">
              <a:solidFill>
                <a:srgbClr val="FEFAC9"/>
              </a:solidFill>
              <a:latin typeface="Book Antiqua" pitchFamily="18" charset="0"/>
            </a:endParaRPr>
          </a:p>
          <a:p>
            <a:pPr marL="185738" indent="-185738" algn="just">
              <a:lnSpc>
                <a:spcPct val="100000"/>
              </a:lnSpc>
              <a:spcBef>
                <a:spcPts val="0"/>
              </a:spcBef>
              <a:buClr>
                <a:srgbClr val="F3A447"/>
              </a:buClr>
              <a:buNone/>
            </a:pPr>
            <a:r>
              <a:rPr lang="en-GB" b="1" dirty="0">
                <a:solidFill>
                  <a:srgbClr val="FEFAC9"/>
                </a:solidFill>
                <a:latin typeface="Book Antiqua" pitchFamily="18" charset="0"/>
              </a:rPr>
              <a:t> </a:t>
            </a:r>
            <a:r>
              <a:rPr lang="en-GB" sz="2300" dirty="0">
                <a:solidFill>
                  <a:schemeClr val="accent1">
                    <a:lumMod val="20000"/>
                    <a:lumOff val="80000"/>
                  </a:schemeClr>
                </a:solidFill>
                <a:latin typeface="Book Antiqua" pitchFamily="18" charset="0"/>
              </a:rPr>
              <a:t>The </a:t>
            </a:r>
            <a:r>
              <a:rPr lang="en-GB" sz="2300" dirty="0" err="1">
                <a:solidFill>
                  <a:schemeClr val="accent1">
                    <a:lumMod val="20000"/>
                    <a:lumOff val="80000"/>
                  </a:schemeClr>
                </a:solidFill>
                <a:latin typeface="Book Antiqua" pitchFamily="18" charset="0"/>
              </a:rPr>
              <a:t>neighbors’</a:t>
            </a:r>
            <a:r>
              <a:rPr lang="en-GB" sz="2300" dirty="0">
                <a:solidFill>
                  <a:schemeClr val="accent1">
                    <a:lumMod val="20000"/>
                    <a:lumOff val="80000"/>
                  </a:schemeClr>
                </a:solidFill>
                <a:latin typeface="Book Antiqua" pitchFamily="18" charset="0"/>
              </a:rPr>
              <a:t> dog will not stop barking.</a:t>
            </a:r>
          </a:p>
          <a:p>
            <a:pPr marL="185738" indent="-185738"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He is barking the same high, rhythmic 	bark</a:t>
            </a:r>
          </a:p>
          <a:p>
            <a:pPr marL="185738" indent="-185738"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that he barks every time they leave the 	house.</a:t>
            </a:r>
          </a:p>
          <a:p>
            <a:pPr marL="185738" indent="-185738"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They must switch him on </a:t>
            </a:r>
            <a:r>
              <a:rPr lang="en-GB" sz="2300" dirty="0" err="1">
                <a:solidFill>
                  <a:schemeClr val="accent1">
                    <a:lumMod val="20000"/>
                    <a:lumOff val="80000"/>
                  </a:schemeClr>
                </a:solidFill>
                <a:latin typeface="Book Antiqua" pitchFamily="18" charset="0"/>
              </a:rPr>
              <a:t>on</a:t>
            </a:r>
            <a:r>
              <a:rPr lang="en-GB" sz="2300" dirty="0">
                <a:solidFill>
                  <a:schemeClr val="accent1">
                    <a:lumMod val="20000"/>
                    <a:lumOff val="80000"/>
                  </a:schemeClr>
                </a:solidFill>
                <a:latin typeface="Book Antiqua" pitchFamily="18" charset="0"/>
              </a:rPr>
              <a:t> their way out.</a:t>
            </a:r>
          </a:p>
          <a:p>
            <a:pPr marL="185738" indent="-185738" algn="just">
              <a:lnSpc>
                <a:spcPct val="100000"/>
              </a:lnSpc>
              <a:spcBef>
                <a:spcPts val="0"/>
              </a:spcBef>
              <a:buClr>
                <a:srgbClr val="F3A447"/>
              </a:buClr>
              <a:buNone/>
            </a:pPr>
            <a:endParaRPr lang="en-GB" sz="2300" b="1" dirty="0">
              <a:solidFill>
                <a:schemeClr val="accent1">
                  <a:lumMod val="20000"/>
                  <a:lumOff val="80000"/>
                </a:schemeClr>
              </a:solidFill>
              <a:latin typeface="Book Antiqua" pitchFamily="18" charset="0"/>
            </a:endParaRPr>
          </a:p>
          <a:p>
            <a:pPr marL="185738" indent="-185738" algn="just">
              <a:lnSpc>
                <a:spcPct val="100000"/>
              </a:lnSpc>
              <a:spcBef>
                <a:spcPts val="0"/>
              </a:spcBef>
              <a:buClr>
                <a:srgbClr val="F3A447"/>
              </a:buClr>
              <a:buNone/>
            </a:pPr>
            <a:r>
              <a:rPr lang="en-GB" sz="2300" b="1" dirty="0">
                <a:solidFill>
                  <a:schemeClr val="accent1">
                    <a:lumMod val="20000"/>
                    <a:lumOff val="80000"/>
                  </a:schemeClr>
                </a:solidFill>
                <a:latin typeface="Book Antiqua" pitchFamily="18" charset="0"/>
              </a:rPr>
              <a:t> </a:t>
            </a:r>
            <a:r>
              <a:rPr lang="en-GB" sz="2300" dirty="0">
                <a:solidFill>
                  <a:schemeClr val="accent1">
                    <a:lumMod val="20000"/>
                    <a:lumOff val="80000"/>
                  </a:schemeClr>
                </a:solidFill>
                <a:latin typeface="Book Antiqua" pitchFamily="18" charset="0"/>
              </a:rPr>
              <a:t>The </a:t>
            </a:r>
            <a:r>
              <a:rPr lang="en-GB" sz="2300" dirty="0" err="1">
                <a:solidFill>
                  <a:schemeClr val="accent1">
                    <a:lumMod val="20000"/>
                    <a:lumOff val="80000"/>
                  </a:schemeClr>
                </a:solidFill>
                <a:latin typeface="Book Antiqua" pitchFamily="18" charset="0"/>
              </a:rPr>
              <a:t>neighbors’</a:t>
            </a:r>
            <a:r>
              <a:rPr lang="en-GB" sz="2300" dirty="0">
                <a:solidFill>
                  <a:schemeClr val="accent1">
                    <a:lumMod val="20000"/>
                    <a:lumOff val="80000"/>
                  </a:schemeClr>
                </a:solidFill>
                <a:latin typeface="Book Antiqua" pitchFamily="18" charset="0"/>
              </a:rPr>
              <a:t> dog will not stop barking.</a:t>
            </a:r>
          </a:p>
          <a:p>
            <a:pPr marL="185738" indent="-185738"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I close all the windows in the house</a:t>
            </a:r>
          </a:p>
          <a:p>
            <a:pPr marL="185738" indent="-185738"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and put on a Beethoven symphony full     	blast</a:t>
            </a:r>
          </a:p>
          <a:p>
            <a:pPr marL="185738" indent="-185738"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but I can still hear him muffled under the 	music,</a:t>
            </a:r>
          </a:p>
          <a:p>
            <a:pPr marL="185738" indent="-185738"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barking, barking, barking</a:t>
            </a:r>
            <a:endParaRPr lang="en-GB" sz="2300" b="1" dirty="0">
              <a:solidFill>
                <a:schemeClr val="accent1">
                  <a:lumMod val="20000"/>
                  <a:lumOff val="80000"/>
                </a:schemeClr>
              </a:solidFill>
              <a:latin typeface="Book Antiqua" pitchFamily="18" charset="0"/>
            </a:endParaRPr>
          </a:p>
          <a:p>
            <a:pPr marL="185738" indent="-185738" algn="just">
              <a:lnSpc>
                <a:spcPct val="100000"/>
              </a:lnSpc>
              <a:spcBef>
                <a:spcPts val="0"/>
              </a:spcBef>
              <a:buClr>
                <a:srgbClr val="F3A447"/>
              </a:buClr>
              <a:buNone/>
            </a:pPr>
            <a:endParaRPr lang="en-GB" sz="2300" b="1" dirty="0">
              <a:solidFill>
                <a:schemeClr val="accent1">
                  <a:lumMod val="20000"/>
                  <a:lumOff val="80000"/>
                </a:schemeClr>
              </a:solidFill>
              <a:latin typeface="Book Antiqua" pitchFamily="18" charset="0"/>
            </a:endParaRPr>
          </a:p>
          <a:p>
            <a:pPr marL="185738" indent="-185738" algn="just">
              <a:lnSpc>
                <a:spcPct val="100000"/>
              </a:lnSpc>
              <a:spcBef>
                <a:spcPts val="0"/>
              </a:spcBef>
              <a:buClr>
                <a:srgbClr val="F3A447"/>
              </a:buClr>
              <a:buNone/>
            </a:pPr>
            <a:endParaRPr lang="en-GB" sz="2300" b="1" dirty="0">
              <a:solidFill>
                <a:schemeClr val="accent1">
                  <a:lumMod val="20000"/>
                  <a:lumOff val="80000"/>
                </a:schemeClr>
              </a:solidFill>
              <a:latin typeface="Book Antiqua" pitchFamily="18" charset="0"/>
            </a:endParaRPr>
          </a:p>
          <a:p>
            <a:pPr marL="185738" indent="-185738" algn="just">
              <a:lnSpc>
                <a:spcPct val="100000"/>
              </a:lnSpc>
              <a:spcBef>
                <a:spcPts val="0"/>
              </a:spcBef>
              <a:buClr>
                <a:srgbClr val="F3A447"/>
              </a:buClr>
              <a:buNone/>
            </a:pPr>
            <a:r>
              <a:rPr lang="en-GB" sz="2300" b="1" dirty="0">
                <a:solidFill>
                  <a:schemeClr val="accent1">
                    <a:lumMod val="20000"/>
                    <a:lumOff val="80000"/>
                  </a:schemeClr>
                </a:solidFill>
                <a:latin typeface="Book Antiqua" pitchFamily="18" charset="0"/>
              </a:rPr>
              <a:t>           </a:t>
            </a:r>
            <a:r>
              <a:rPr lang="en-GB" sz="2300" dirty="0">
                <a:solidFill>
                  <a:schemeClr val="accent1">
                    <a:lumMod val="20000"/>
                    <a:lumOff val="80000"/>
                  </a:schemeClr>
                </a:solidFill>
                <a:latin typeface="Book Antiqua" pitchFamily="18" charset="0"/>
              </a:rPr>
              <a:t> </a:t>
            </a:r>
            <a:r>
              <a:rPr lang="en-GB" sz="2300" dirty="0">
                <a:solidFill>
                  <a:srgbClr val="9CBEBD">
                    <a:lumMod val="20000"/>
                    <a:lumOff val="80000"/>
                  </a:srgbClr>
                </a:solidFill>
                <a:latin typeface="Book Antiqua" pitchFamily="18" charset="0"/>
              </a:rPr>
              <a:t>and now I can see him sitting in the 	orchestra,</a:t>
            </a:r>
            <a:endParaRPr lang="en-GB" sz="2300" dirty="0">
              <a:solidFill>
                <a:schemeClr val="accent1">
                  <a:lumMod val="20000"/>
                  <a:lumOff val="80000"/>
                </a:schemeClr>
              </a:solidFill>
              <a:latin typeface="Book Antiqua" pitchFamily="18" charset="0"/>
            </a:endParaRPr>
          </a:p>
          <a:p>
            <a:pPr marL="185738" indent="-185738"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his head raised confidently as if 	Beethoven</a:t>
            </a:r>
          </a:p>
          <a:p>
            <a:pPr marL="185738" indent="-185738"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had included a part for barking dog</a:t>
            </a:r>
            <a:r>
              <a:rPr lang="en-GB" sz="2300" b="1" dirty="0">
                <a:solidFill>
                  <a:schemeClr val="accent1">
                    <a:lumMod val="20000"/>
                    <a:lumOff val="80000"/>
                  </a:schemeClr>
                </a:solidFill>
                <a:latin typeface="Book Antiqua" pitchFamily="18" charset="0"/>
              </a:rPr>
              <a:t>.</a:t>
            </a:r>
          </a:p>
          <a:p>
            <a:pPr marL="185738" indent="-185738" algn="just">
              <a:lnSpc>
                <a:spcPct val="100000"/>
              </a:lnSpc>
              <a:spcBef>
                <a:spcPts val="0"/>
              </a:spcBef>
              <a:buClr>
                <a:srgbClr val="F3A447"/>
              </a:buClr>
              <a:buNone/>
            </a:pPr>
            <a:endParaRPr lang="en-GB" sz="2300" b="1" dirty="0">
              <a:solidFill>
                <a:schemeClr val="accent1">
                  <a:lumMod val="20000"/>
                  <a:lumOff val="80000"/>
                </a:schemeClr>
              </a:solidFill>
              <a:latin typeface="Book Antiqua" pitchFamily="18" charset="0"/>
            </a:endParaRPr>
          </a:p>
          <a:p>
            <a:pPr marL="358775" indent="-87313" algn="just">
              <a:lnSpc>
                <a:spcPct val="100000"/>
              </a:lnSpc>
              <a:spcBef>
                <a:spcPts val="0"/>
              </a:spcBef>
              <a:buClr>
                <a:srgbClr val="F3A447"/>
              </a:buClr>
              <a:buNone/>
            </a:pPr>
            <a:r>
              <a:rPr lang="en-GB" sz="2300" b="1" dirty="0">
                <a:solidFill>
                  <a:schemeClr val="accent1">
                    <a:lumMod val="20000"/>
                    <a:lumOff val="80000"/>
                  </a:schemeClr>
                </a:solidFill>
                <a:latin typeface="Book Antiqua" pitchFamily="18" charset="0"/>
              </a:rPr>
              <a:t> </a:t>
            </a:r>
            <a:r>
              <a:rPr lang="en-GB" sz="2300" dirty="0">
                <a:solidFill>
                  <a:schemeClr val="accent1">
                    <a:lumMod val="20000"/>
                    <a:lumOff val="80000"/>
                  </a:schemeClr>
                </a:solidFill>
                <a:latin typeface="Book Antiqua" pitchFamily="18" charset="0"/>
              </a:rPr>
              <a:t>When the record finally ends he is still 	barking,</a:t>
            </a:r>
          </a:p>
          <a:p>
            <a:pPr marL="358775" indent="-87313"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sitting there in the oboe section barking,</a:t>
            </a:r>
          </a:p>
          <a:p>
            <a:pPr marL="358775" indent="-87313"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his eyes fixed on the conductor who 	is entreating him with his baton</a:t>
            </a:r>
          </a:p>
          <a:p>
            <a:pPr marL="358775" indent="-87313" algn="just">
              <a:lnSpc>
                <a:spcPct val="100000"/>
              </a:lnSpc>
              <a:spcBef>
                <a:spcPts val="0"/>
              </a:spcBef>
              <a:buClr>
                <a:srgbClr val="F3A447"/>
              </a:buClr>
              <a:buNone/>
            </a:pPr>
            <a:endParaRPr lang="en-GB" sz="2300" dirty="0">
              <a:solidFill>
                <a:schemeClr val="accent1">
                  <a:lumMod val="20000"/>
                  <a:lumOff val="80000"/>
                </a:schemeClr>
              </a:solidFill>
              <a:latin typeface="Book Antiqua" pitchFamily="18" charset="0"/>
            </a:endParaRPr>
          </a:p>
          <a:p>
            <a:pPr marL="358775" indent="-87313"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while the other musicians listen in 	respectful </a:t>
            </a:r>
          </a:p>
          <a:p>
            <a:pPr marL="358775" indent="-87313"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silence to the famous barking dog solo,</a:t>
            </a:r>
          </a:p>
          <a:p>
            <a:pPr marL="358775" indent="-87313"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that endless coda that first 	established</a:t>
            </a:r>
          </a:p>
          <a:p>
            <a:pPr marL="358775" indent="-87313" algn="just">
              <a:lnSpc>
                <a:spcPct val="100000"/>
              </a:lnSpc>
              <a:spcBef>
                <a:spcPts val="0"/>
              </a:spcBef>
              <a:buClr>
                <a:srgbClr val="F3A447"/>
              </a:buClr>
              <a:buNone/>
            </a:pPr>
            <a:r>
              <a:rPr lang="en-GB" sz="2300" dirty="0">
                <a:solidFill>
                  <a:schemeClr val="accent1">
                    <a:lumMod val="20000"/>
                    <a:lumOff val="80000"/>
                  </a:schemeClr>
                </a:solidFill>
                <a:latin typeface="Book Antiqua" pitchFamily="18" charset="0"/>
              </a:rPr>
              <a:t>    Beethoven as an innovative genius. </a:t>
            </a:r>
          </a:p>
          <a:p>
            <a:pPr marL="358775" indent="-87313" algn="just">
              <a:lnSpc>
                <a:spcPct val="100000"/>
              </a:lnSpc>
              <a:spcBef>
                <a:spcPts val="0"/>
              </a:spcBef>
              <a:buClr>
                <a:srgbClr val="F3A447"/>
              </a:buClr>
              <a:buNone/>
            </a:pPr>
            <a:endParaRPr lang="en-GB" b="1" dirty="0">
              <a:solidFill>
                <a:schemeClr val="accent2">
                  <a:lumMod val="40000"/>
                  <a:lumOff val="60000"/>
                </a:schemeClr>
              </a:solidFill>
              <a:latin typeface="Book Antiqua" pitchFamily="18" charset="0"/>
            </a:endParaRPr>
          </a:p>
          <a:p>
            <a:pPr marL="358775" indent="-87313" algn="just">
              <a:lnSpc>
                <a:spcPct val="100000"/>
              </a:lnSpc>
              <a:spcBef>
                <a:spcPts val="0"/>
              </a:spcBef>
              <a:buClr>
                <a:srgbClr val="F3A447"/>
              </a:buClr>
              <a:buNone/>
            </a:pPr>
            <a:endParaRPr lang="en-GB" b="1" dirty="0">
              <a:solidFill>
                <a:schemeClr val="accent2">
                  <a:lumMod val="40000"/>
                  <a:lumOff val="60000"/>
                </a:schemeClr>
              </a:solidFill>
              <a:latin typeface="Book Antiqua" pitchFamily="18" charset="0"/>
            </a:endParaRPr>
          </a:p>
        </p:txBody>
      </p:sp>
    </p:spTree>
    <p:extLst>
      <p:ext uri="{BB962C8B-B14F-4D97-AF65-F5344CB8AC3E}">
        <p14:creationId xmlns:p14="http://schemas.microsoft.com/office/powerpoint/2010/main" val="434159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flipV="1">
            <a:off x="1981200" y="-504092"/>
            <a:ext cx="8229600" cy="105507"/>
          </a:xfrm>
        </p:spPr>
        <p:txBody>
          <a:bodyPr>
            <a:normAutofit fontScale="90000"/>
          </a:bodyPr>
          <a:lstStyle/>
          <a:p>
            <a:endParaRPr lang="en-GB" dirty="0"/>
          </a:p>
        </p:txBody>
      </p:sp>
      <p:sp>
        <p:nvSpPr>
          <p:cNvPr id="2" name="Sisällön paikkamerkki 1"/>
          <p:cNvSpPr>
            <a:spLocks noGrp="1"/>
          </p:cNvSpPr>
          <p:nvPr>
            <p:ph sz="half" idx="1"/>
          </p:nvPr>
        </p:nvSpPr>
        <p:spPr>
          <a:xfrm>
            <a:off x="417535" y="463462"/>
            <a:ext cx="7123134" cy="5835737"/>
          </a:xfrm>
        </p:spPr>
        <p:txBody>
          <a:bodyPr/>
          <a:lstStyle/>
          <a:p>
            <a:pPr algn="just">
              <a:lnSpc>
                <a:spcPct val="100000"/>
              </a:lnSpc>
            </a:pPr>
            <a:r>
              <a:rPr lang="en-GB" sz="2600" dirty="0">
                <a:latin typeface="Book Antiqua" pitchFamily="18" charset="0"/>
              </a:rPr>
              <a:t>Context: When was the poem written? 		What were the historical, political, 	philosophical, and social issues of that 	time? Does that change your 	understanding of the poem’s theme? 	Did poets during that time period 	follow particular style? Is the poem 	consistent with the literary conventions 	of that era? </a:t>
            </a:r>
          </a:p>
          <a:p>
            <a:pPr algn="just"/>
            <a:r>
              <a:rPr lang="en-GB" sz="2600" dirty="0">
                <a:latin typeface="Book Antiqua" pitchFamily="18" charset="0"/>
              </a:rPr>
              <a:t>    Also: who wrote the poem? What do we 	know of his/her life that may be 	relevant? </a:t>
            </a:r>
          </a:p>
          <a:p>
            <a:endParaRPr lang="en-GB"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8454234" y="240192"/>
            <a:ext cx="3320232" cy="637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5346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1981200" y="165101"/>
            <a:ext cx="8229600" cy="1300444"/>
          </a:xfrm>
        </p:spPr>
        <p:txBody>
          <a:bodyPr>
            <a:normAutofit/>
          </a:bodyPr>
          <a:lstStyle/>
          <a:p>
            <a:r>
              <a:rPr lang="en-GB" sz="4400" dirty="0">
                <a:latin typeface="Book Antiqua" panose="02040602050305030304" pitchFamily="18" charset="0"/>
              </a:rPr>
              <a:t>Language</a:t>
            </a:r>
            <a:r>
              <a:rPr lang="en-GB" sz="4400" dirty="0">
                <a:latin typeface="Bookman Old Style" pitchFamily="18" charset="0"/>
              </a:rPr>
              <a:t> </a:t>
            </a:r>
            <a:r>
              <a:rPr lang="en-GB" sz="4400" dirty="0">
                <a:latin typeface="Book Antiqua" panose="02040602050305030304" pitchFamily="18" charset="0"/>
              </a:rPr>
              <a:t>(*)</a:t>
            </a:r>
          </a:p>
        </p:txBody>
      </p:sp>
      <p:sp>
        <p:nvSpPr>
          <p:cNvPr id="125955" name="Rectangle 3"/>
          <p:cNvSpPr>
            <a:spLocks noGrp="1" noChangeArrowheads="1"/>
          </p:cNvSpPr>
          <p:nvPr>
            <p:ph type="body" sz="half" idx="1"/>
          </p:nvPr>
        </p:nvSpPr>
        <p:spPr>
          <a:xfrm>
            <a:off x="764088" y="1905608"/>
            <a:ext cx="6410890" cy="4824783"/>
          </a:xfrm>
        </p:spPr>
        <p:txBody>
          <a:bodyPr/>
          <a:lstStyle/>
          <a:p>
            <a:pPr algn="just">
              <a:spcBef>
                <a:spcPts val="0"/>
              </a:spcBef>
              <a:buNone/>
            </a:pPr>
            <a:r>
              <a:rPr lang="en-GB" sz="2600" dirty="0">
                <a:latin typeface="Book Antiqua" pitchFamily="18" charset="0"/>
              </a:rPr>
              <a:t>1) </a:t>
            </a:r>
            <a:r>
              <a:rPr lang="en-GB" sz="2600" b="1" dirty="0">
                <a:latin typeface="Book Antiqua" pitchFamily="18" charset="0"/>
              </a:rPr>
              <a:t>Word Choice</a:t>
            </a:r>
            <a:r>
              <a:rPr lang="en-GB" sz="2600" dirty="0">
                <a:latin typeface="Book Antiqua" pitchFamily="18" charset="0"/>
              </a:rPr>
              <a:t>: How would you characterise the poet’s word choice? Is it formal, conversational? Does the poet use a specific dialect for the speaker?</a:t>
            </a:r>
          </a:p>
          <a:p>
            <a:pPr algn="just">
              <a:spcBef>
                <a:spcPts val="0"/>
              </a:spcBef>
              <a:buNone/>
            </a:pPr>
            <a:r>
              <a:rPr lang="en-GB" sz="2600" dirty="0">
                <a:latin typeface="Book Antiqua" pitchFamily="18" charset="0"/>
              </a:rPr>
              <a:t>2) </a:t>
            </a:r>
            <a:r>
              <a:rPr lang="en-GB" sz="2600" b="1" dirty="0">
                <a:latin typeface="Book Antiqua" pitchFamily="18" charset="0"/>
              </a:rPr>
              <a:t>Meaning</a:t>
            </a:r>
            <a:r>
              <a:rPr lang="en-GB" sz="2600" dirty="0">
                <a:latin typeface="Book Antiqua" pitchFamily="18" charset="0"/>
              </a:rPr>
              <a:t>: What are the connotations and denotations   (=the implied and explicit meanings) of particular words? Are certain words repeated? Are they abstract or concrete, literal or metaphorical?</a:t>
            </a:r>
          </a:p>
          <a:p>
            <a:pPr algn="just"/>
            <a:endParaRPr lang="en-GB" sz="2200" dirty="0">
              <a:latin typeface="Book Antiqua" pitchFamily="18" charset="0"/>
            </a:endParaRPr>
          </a:p>
        </p:txBody>
      </p:sp>
      <p:pic>
        <p:nvPicPr>
          <p:cNvPr id="125957" name="Picture 5" descr="Xma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a:xfrm>
            <a:off x="9031283" y="1905608"/>
            <a:ext cx="277241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flipV="1">
            <a:off x="2057400" y="-800100"/>
            <a:ext cx="8153400" cy="190500"/>
          </a:xfrm>
        </p:spPr>
        <p:txBody>
          <a:bodyPr>
            <a:normAutofit fontScale="90000"/>
          </a:bodyPr>
          <a:lstStyle/>
          <a:p>
            <a:endParaRPr lang="en-US" sz="4000" dirty="0"/>
          </a:p>
        </p:txBody>
      </p:sp>
      <p:sp>
        <p:nvSpPr>
          <p:cNvPr id="128003" name="Rectangle 3"/>
          <p:cNvSpPr>
            <a:spLocks noGrp="1" noChangeArrowheads="1"/>
          </p:cNvSpPr>
          <p:nvPr>
            <p:ph idx="1"/>
          </p:nvPr>
        </p:nvSpPr>
        <p:spPr>
          <a:xfrm>
            <a:off x="663879" y="425885"/>
            <a:ext cx="10697228" cy="6152717"/>
          </a:xfrm>
        </p:spPr>
        <p:txBody>
          <a:bodyPr/>
          <a:lstStyle/>
          <a:p>
            <a:pPr algn="just">
              <a:lnSpc>
                <a:spcPct val="100000"/>
              </a:lnSpc>
              <a:buFont typeface="Wingdings" pitchFamily="2" charset="2"/>
              <a:buNone/>
            </a:pPr>
            <a:r>
              <a:rPr lang="en-GB" sz="2600" dirty="0">
                <a:latin typeface="Book Antiqua" pitchFamily="18" charset="0"/>
              </a:rPr>
              <a:t>3) </a:t>
            </a:r>
            <a:r>
              <a:rPr lang="en-GB" sz="2600" b="1" dirty="0">
                <a:latin typeface="Book Antiqua" pitchFamily="18" charset="0"/>
              </a:rPr>
              <a:t>Rhythm</a:t>
            </a:r>
            <a:r>
              <a:rPr lang="en-GB" sz="2600" dirty="0">
                <a:latin typeface="Book Antiqua" pitchFamily="18" charset="0"/>
              </a:rPr>
              <a:t>: Does the poem have an identifiable rhythm? How many 	syllables are in each line? Does it follow a pattern? How does 	rhyme enhance the rhythm and musicality of the poem?</a:t>
            </a:r>
          </a:p>
          <a:p>
            <a:pPr algn="just">
              <a:lnSpc>
                <a:spcPct val="100000"/>
              </a:lnSpc>
              <a:buFont typeface="Wingdings" pitchFamily="2" charset="2"/>
              <a:buNone/>
            </a:pPr>
            <a:endParaRPr lang="en-GB" sz="2600" dirty="0">
              <a:solidFill>
                <a:schemeClr val="accent1">
                  <a:lumMod val="20000"/>
                  <a:lumOff val="80000"/>
                </a:schemeClr>
              </a:solidFill>
              <a:latin typeface="Book Antiqua" pitchFamily="18" charset="0"/>
            </a:endParaRPr>
          </a:p>
          <a:p>
            <a:pPr algn="just">
              <a:spcBef>
                <a:spcPts val="0"/>
              </a:spcBef>
              <a:buNone/>
            </a:pPr>
            <a:r>
              <a:rPr lang="en-GB" sz="2600" dirty="0">
                <a:solidFill>
                  <a:schemeClr val="accent1">
                    <a:lumMod val="20000"/>
                    <a:lumOff val="80000"/>
                  </a:schemeClr>
                </a:solidFill>
                <a:latin typeface="Book Antiqua" pitchFamily="18" charset="0"/>
              </a:rPr>
              <a:t>	Half a league, half a league,</a:t>
            </a:r>
          </a:p>
          <a:p>
            <a:pPr algn="just">
              <a:spcBef>
                <a:spcPts val="0"/>
              </a:spcBef>
              <a:buNone/>
            </a:pPr>
            <a:r>
              <a:rPr lang="en-GB" sz="2600" dirty="0">
                <a:solidFill>
                  <a:schemeClr val="accent1">
                    <a:lumMod val="20000"/>
                    <a:lumOff val="80000"/>
                  </a:schemeClr>
                </a:solidFill>
                <a:latin typeface="Book Antiqua" pitchFamily="18" charset="0"/>
              </a:rPr>
              <a:t>     Half a league onward,</a:t>
            </a:r>
          </a:p>
          <a:p>
            <a:pPr algn="just">
              <a:lnSpc>
                <a:spcPct val="100000"/>
              </a:lnSpc>
              <a:spcBef>
                <a:spcPts val="0"/>
              </a:spcBef>
              <a:buNone/>
            </a:pPr>
            <a:r>
              <a:rPr lang="en-GB" sz="2600" dirty="0">
                <a:solidFill>
                  <a:schemeClr val="accent1">
                    <a:lumMod val="20000"/>
                    <a:lumOff val="80000"/>
                  </a:schemeClr>
                </a:solidFill>
                <a:latin typeface="Book Antiqua" pitchFamily="18" charset="0"/>
              </a:rPr>
              <a:t>     All in the valley of Death</a:t>
            </a:r>
          </a:p>
          <a:p>
            <a:pPr algn="just">
              <a:spcBef>
                <a:spcPts val="0"/>
              </a:spcBef>
              <a:buNone/>
            </a:pPr>
            <a:r>
              <a:rPr lang="en-GB" sz="2600" dirty="0">
                <a:solidFill>
                  <a:schemeClr val="accent1">
                    <a:lumMod val="20000"/>
                    <a:lumOff val="80000"/>
                  </a:schemeClr>
                </a:solidFill>
                <a:latin typeface="Book Antiqua" pitchFamily="18" charset="0"/>
              </a:rPr>
              <a:t>     Rode the six hundred. </a:t>
            </a:r>
          </a:p>
          <a:p>
            <a:pPr algn="just">
              <a:spcBef>
                <a:spcPts val="0"/>
              </a:spcBef>
              <a:buNone/>
            </a:pPr>
            <a:r>
              <a:rPr lang="en-GB" sz="2600" dirty="0">
                <a:solidFill>
                  <a:schemeClr val="accent1">
                    <a:lumMod val="20000"/>
                    <a:lumOff val="80000"/>
                  </a:schemeClr>
                </a:solidFill>
                <a:latin typeface="Book Antiqua" pitchFamily="18" charset="0"/>
              </a:rPr>
              <a:t>     ‘Forward, the Light Brigade!</a:t>
            </a:r>
          </a:p>
          <a:p>
            <a:pPr algn="just">
              <a:spcBef>
                <a:spcPts val="0"/>
              </a:spcBef>
              <a:buNone/>
            </a:pPr>
            <a:r>
              <a:rPr lang="en-GB" sz="2600" dirty="0">
                <a:solidFill>
                  <a:schemeClr val="accent1">
                    <a:lumMod val="20000"/>
                    <a:lumOff val="80000"/>
                  </a:schemeClr>
                </a:solidFill>
                <a:latin typeface="Book Antiqua" pitchFamily="18" charset="0"/>
              </a:rPr>
              <a:t>      Charge for the guns!’ he said;	                     </a:t>
            </a:r>
          </a:p>
          <a:p>
            <a:pPr algn="just">
              <a:spcBef>
                <a:spcPts val="0"/>
              </a:spcBef>
              <a:buNone/>
            </a:pPr>
            <a:r>
              <a:rPr lang="en-GB" sz="2600" dirty="0">
                <a:solidFill>
                  <a:schemeClr val="accent1">
                    <a:lumMod val="20000"/>
                    <a:lumOff val="80000"/>
                  </a:schemeClr>
                </a:solidFill>
                <a:latin typeface="Book Antiqua" pitchFamily="18" charset="0"/>
              </a:rPr>
              <a:t>      Into the valley of death</a:t>
            </a:r>
          </a:p>
          <a:p>
            <a:pPr algn="just">
              <a:spcBef>
                <a:spcPts val="0"/>
              </a:spcBef>
              <a:buNone/>
            </a:pPr>
            <a:r>
              <a:rPr lang="en-GB" sz="2600" dirty="0">
                <a:solidFill>
                  <a:schemeClr val="accent1">
                    <a:lumMod val="20000"/>
                    <a:lumOff val="80000"/>
                  </a:schemeClr>
                </a:solidFill>
                <a:latin typeface="Book Antiqua" pitchFamily="18" charset="0"/>
              </a:rPr>
              <a:t>      Rode the six hundred. </a:t>
            </a:r>
            <a:endParaRPr lang="en-GB" sz="2600" b="1" i="1" dirty="0">
              <a:solidFill>
                <a:schemeClr val="accent1">
                  <a:lumMod val="20000"/>
                  <a:lumOff val="80000"/>
                </a:schemeClr>
              </a:solidFill>
              <a:latin typeface="Book Antiqua" pitchFamily="18" charset="0"/>
            </a:endParaRPr>
          </a:p>
          <a:p>
            <a:pPr algn="just">
              <a:buFont typeface="Wingdings" pitchFamily="2" charset="2"/>
              <a:buNone/>
            </a:pPr>
            <a:r>
              <a:rPr lang="en-GB" sz="2600" b="1" i="1" dirty="0">
                <a:latin typeface="Book Antiqua" pitchFamily="18" charset="0"/>
              </a:rPr>
              <a:t>             </a:t>
            </a:r>
            <a:r>
              <a:rPr lang="en-GB" sz="2600" dirty="0">
                <a:latin typeface="Book Antiqua" pitchFamily="18" charset="0"/>
              </a:rPr>
              <a:t>Alfred, Lord Tennyson:</a:t>
            </a:r>
            <a:r>
              <a:rPr lang="en-GB" sz="2600" b="1" i="1" dirty="0">
                <a:latin typeface="Book Antiqua" pitchFamily="18" charset="0"/>
              </a:rPr>
              <a:t> </a:t>
            </a:r>
          </a:p>
          <a:p>
            <a:pPr algn="just">
              <a:buFont typeface="Wingdings" pitchFamily="2" charset="2"/>
              <a:buNone/>
            </a:pPr>
            <a:r>
              <a:rPr lang="en-GB" sz="2600" b="1" i="1" dirty="0">
                <a:latin typeface="Book Antiqua" pitchFamily="18" charset="0"/>
              </a:rPr>
              <a:t>                    ‘</a:t>
            </a:r>
            <a:r>
              <a:rPr lang="en-GB" sz="2600" dirty="0">
                <a:latin typeface="Book Antiqua" pitchFamily="18" charset="0"/>
              </a:rPr>
              <a:t>The Charge of the Light Brigade’ </a:t>
            </a:r>
            <a:r>
              <a:rPr lang="en-GB" sz="2600" b="1" i="1" dirty="0">
                <a:latin typeface="Book Antiqua" pitchFamily="18" charset="0"/>
              </a:rPr>
              <a:t> </a:t>
            </a:r>
            <a:endParaRPr lang="en-GB" sz="2600" dirty="0">
              <a:latin typeface="Book Antiqua" pitchFamily="18" charset="0"/>
            </a:endParaRPr>
          </a:p>
          <a:p>
            <a:pPr algn="just"/>
            <a:endParaRPr lang="en-GB" dirty="0">
              <a:effectLst/>
            </a:endParaRPr>
          </a:p>
        </p:txBody>
      </p:sp>
      <p:pic>
        <p:nvPicPr>
          <p:cNvPr id="128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3853" y="2508862"/>
            <a:ext cx="3167062" cy="3835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afterEffect">
                                  <p:stCondLst>
                                    <p:cond delay="0"/>
                                  </p:stCondLst>
                                  <p:childTnLst>
                                    <p:set>
                                      <p:cBhvr>
                                        <p:cTn id="6" dur="1" fill="hold">
                                          <p:stCondLst>
                                            <p:cond delay="0"/>
                                          </p:stCondLst>
                                        </p:cTn>
                                        <p:tgtEl>
                                          <p:spTgt spid="128004"/>
                                        </p:tgtEl>
                                        <p:attrNameLst>
                                          <p:attrName>style.visibility</p:attrName>
                                        </p:attrNameLst>
                                      </p:cBhvr>
                                      <p:to>
                                        <p:strVal val="visible"/>
                                      </p:to>
                                    </p:set>
                                    <p:animEffect transition="in" filter="wipe(down)">
                                      <p:cBhvr>
                                        <p:cTn id="7" dur="580">
                                          <p:stCondLst>
                                            <p:cond delay="0"/>
                                          </p:stCondLst>
                                        </p:cTn>
                                        <p:tgtEl>
                                          <p:spTgt spid="128004"/>
                                        </p:tgtEl>
                                      </p:cBhvr>
                                    </p:animEffect>
                                    <p:anim calcmode="lin" valueType="num">
                                      <p:cBhvr>
                                        <p:cTn id="8" dur="1822" tmFilter="0,0; 0.14,0.36; 0.43,0.73; 0.71,0.91; 1.0,1.0">
                                          <p:stCondLst>
                                            <p:cond delay="0"/>
                                          </p:stCondLst>
                                        </p:cTn>
                                        <p:tgtEl>
                                          <p:spTgt spid="12800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800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800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800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8004"/>
                                        </p:tgtEl>
                                        <p:attrNameLst>
                                          <p:attrName>ppt_y</p:attrName>
                                        </p:attrNameLst>
                                      </p:cBhvr>
                                      <p:tavLst>
                                        <p:tav tm="0" fmla="#ppt_y-sin(pi*$)/81">
                                          <p:val>
                                            <p:fltVal val="0"/>
                                          </p:val>
                                        </p:tav>
                                        <p:tav tm="100000">
                                          <p:val>
                                            <p:fltVal val="1"/>
                                          </p:val>
                                        </p:tav>
                                      </p:tavLst>
                                    </p:anim>
                                    <p:animScale>
                                      <p:cBhvr>
                                        <p:cTn id="13" dur="26">
                                          <p:stCondLst>
                                            <p:cond delay="650"/>
                                          </p:stCondLst>
                                        </p:cTn>
                                        <p:tgtEl>
                                          <p:spTgt spid="128004"/>
                                        </p:tgtEl>
                                      </p:cBhvr>
                                      <p:to x="100000" y="60000"/>
                                    </p:animScale>
                                    <p:animScale>
                                      <p:cBhvr>
                                        <p:cTn id="14" dur="166" decel="50000">
                                          <p:stCondLst>
                                            <p:cond delay="676"/>
                                          </p:stCondLst>
                                        </p:cTn>
                                        <p:tgtEl>
                                          <p:spTgt spid="128004"/>
                                        </p:tgtEl>
                                      </p:cBhvr>
                                      <p:to x="100000" y="100000"/>
                                    </p:animScale>
                                    <p:animScale>
                                      <p:cBhvr>
                                        <p:cTn id="15" dur="26">
                                          <p:stCondLst>
                                            <p:cond delay="1312"/>
                                          </p:stCondLst>
                                        </p:cTn>
                                        <p:tgtEl>
                                          <p:spTgt spid="128004"/>
                                        </p:tgtEl>
                                      </p:cBhvr>
                                      <p:to x="100000" y="80000"/>
                                    </p:animScale>
                                    <p:animScale>
                                      <p:cBhvr>
                                        <p:cTn id="16" dur="166" decel="50000">
                                          <p:stCondLst>
                                            <p:cond delay="1338"/>
                                          </p:stCondLst>
                                        </p:cTn>
                                        <p:tgtEl>
                                          <p:spTgt spid="128004"/>
                                        </p:tgtEl>
                                      </p:cBhvr>
                                      <p:to x="100000" y="100000"/>
                                    </p:animScale>
                                    <p:animScale>
                                      <p:cBhvr>
                                        <p:cTn id="17" dur="26">
                                          <p:stCondLst>
                                            <p:cond delay="1642"/>
                                          </p:stCondLst>
                                        </p:cTn>
                                        <p:tgtEl>
                                          <p:spTgt spid="128004"/>
                                        </p:tgtEl>
                                      </p:cBhvr>
                                      <p:to x="100000" y="90000"/>
                                    </p:animScale>
                                    <p:animScale>
                                      <p:cBhvr>
                                        <p:cTn id="18" dur="166" decel="50000">
                                          <p:stCondLst>
                                            <p:cond delay="1668"/>
                                          </p:stCondLst>
                                        </p:cTn>
                                        <p:tgtEl>
                                          <p:spTgt spid="128004"/>
                                        </p:tgtEl>
                                      </p:cBhvr>
                                      <p:to x="100000" y="100000"/>
                                    </p:animScale>
                                    <p:animScale>
                                      <p:cBhvr>
                                        <p:cTn id="19" dur="26">
                                          <p:stCondLst>
                                            <p:cond delay="1808"/>
                                          </p:stCondLst>
                                        </p:cTn>
                                        <p:tgtEl>
                                          <p:spTgt spid="128004"/>
                                        </p:tgtEl>
                                      </p:cBhvr>
                                      <p:to x="100000" y="95000"/>
                                    </p:animScale>
                                    <p:animScale>
                                      <p:cBhvr>
                                        <p:cTn id="20" dur="166" decel="50000">
                                          <p:stCondLst>
                                            <p:cond delay="1834"/>
                                          </p:stCondLst>
                                        </p:cTn>
                                        <p:tgtEl>
                                          <p:spTgt spid="12800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601249" y="274639"/>
            <a:ext cx="10221239" cy="890282"/>
          </a:xfrm>
        </p:spPr>
        <p:txBody>
          <a:bodyPr>
            <a:normAutofit fontScale="90000"/>
          </a:bodyPr>
          <a:lstStyle/>
          <a:p>
            <a:r>
              <a:rPr lang="en-GB" sz="4000" dirty="0">
                <a:latin typeface="Book Antiqua" panose="02040602050305030304" pitchFamily="18" charset="0"/>
              </a:rPr>
              <a:t>Activity: Content and Language</a:t>
            </a:r>
          </a:p>
        </p:txBody>
      </p:sp>
      <p:sp>
        <p:nvSpPr>
          <p:cNvPr id="123907" name="Rectangle 3"/>
          <p:cNvSpPr>
            <a:spLocks noGrp="1" noChangeArrowheads="1"/>
          </p:cNvSpPr>
          <p:nvPr>
            <p:ph idx="1"/>
          </p:nvPr>
        </p:nvSpPr>
        <p:spPr>
          <a:xfrm>
            <a:off x="601248" y="1277654"/>
            <a:ext cx="11260899" cy="4589745"/>
          </a:xfrm>
        </p:spPr>
        <p:txBody>
          <a:bodyPr/>
          <a:lstStyle/>
          <a:p>
            <a:r>
              <a:rPr lang="en-GB" sz="2600" dirty="0">
                <a:latin typeface="Book Antiqua" pitchFamily="18" charset="0"/>
              </a:rPr>
              <a:t>Read ‘Daddy’ and ‘Siren Song’ and discuss them in terms of </a:t>
            </a:r>
            <a:r>
              <a:rPr lang="en-GB" sz="2600" b="1" dirty="0">
                <a:latin typeface="Book Antiqua" pitchFamily="18" charset="0"/>
              </a:rPr>
              <a:t>content</a:t>
            </a:r>
            <a:r>
              <a:rPr lang="en-GB" sz="2600" dirty="0">
                <a:latin typeface="Book Antiqua" pitchFamily="18" charset="0"/>
              </a:rPr>
              <a:t> and 	</a:t>
            </a:r>
            <a:r>
              <a:rPr lang="en-GB" sz="2600" b="1" dirty="0">
                <a:latin typeface="Book Antiqua" pitchFamily="18" charset="0"/>
              </a:rPr>
              <a:t>language</a:t>
            </a:r>
            <a:r>
              <a:rPr lang="en-GB" sz="2600" dirty="0">
                <a:latin typeface="Book Antiqua" pitchFamily="18" charset="0"/>
              </a:rPr>
              <a:t>. </a:t>
            </a:r>
          </a:p>
          <a:p>
            <a:pPr>
              <a:lnSpc>
                <a:spcPct val="100000"/>
              </a:lnSpc>
              <a:buFont typeface="Wingdings" pitchFamily="2" charset="2"/>
              <a:buNone/>
            </a:pPr>
            <a:r>
              <a:rPr lang="en-GB" sz="2600" dirty="0">
                <a:latin typeface="Book Antiqua" pitchFamily="18" charset="0"/>
              </a:rPr>
              <a:t>    - which parts of the poems do you find striking / pleasing / jarring / 	unexpected / funny / ???</a:t>
            </a:r>
            <a:endParaRPr lang="en-GB" dirty="0">
              <a:latin typeface="Book Antiqua" pitchFamily="18" charset="0"/>
              <a:hlinkClick r:id="rId3"/>
            </a:endParaRPr>
          </a:p>
          <a:p>
            <a:pPr>
              <a:buFont typeface="Wingdings" pitchFamily="2" charset="2"/>
              <a:buNone/>
            </a:pPr>
            <a:r>
              <a:rPr lang="en-GB" sz="1800" dirty="0">
                <a:latin typeface="Book Antiqua" pitchFamily="18" charset="0"/>
                <a:hlinkClick r:id="rId3"/>
              </a:rPr>
              <a:t>http://www.youtube.com/watch?v=6hHjctqSBwM</a:t>
            </a:r>
            <a:endParaRPr lang="en-GB" sz="1800" dirty="0">
              <a:latin typeface="Book Antiqua" pitchFamily="18" charset="0"/>
            </a:endParaRPr>
          </a:p>
          <a:p>
            <a:pPr>
              <a:buFont typeface="Wingdings" pitchFamily="2" charset="2"/>
              <a:buNone/>
            </a:pPr>
            <a:endParaRPr lang="en-GB" sz="1200" dirty="0">
              <a:latin typeface="Book Antiqua" pitchFamily="18" charset="0"/>
            </a:endParaRPr>
          </a:p>
          <a:p>
            <a:pPr>
              <a:buFont typeface="Wingdings" pitchFamily="2" charset="2"/>
              <a:buNone/>
            </a:pPr>
            <a:r>
              <a:rPr lang="en-GB" sz="1200" dirty="0">
                <a:latin typeface="Book Antiqua" pitchFamily="18" charset="0"/>
              </a:rPr>
              <a:t>			</a:t>
            </a:r>
            <a:r>
              <a:rPr lang="en-GB" sz="2000" dirty="0">
                <a:latin typeface="Book Antiqua" pitchFamily="18" charset="0"/>
              </a:rPr>
              <a:t>	</a:t>
            </a:r>
            <a:r>
              <a:rPr lang="en-GB" sz="2000" dirty="0">
                <a:latin typeface="Book Antiqua" pitchFamily="18" charset="0"/>
                <a:hlinkClick r:id="rId4"/>
              </a:rPr>
              <a:t>https://poetryarchive.org/poem/siren-song/</a:t>
            </a:r>
            <a:endParaRPr lang="en-GB" sz="2000" dirty="0">
              <a:latin typeface="Book Antiqua" pitchFamily="18" charset="0"/>
            </a:endParaRPr>
          </a:p>
          <a:p>
            <a:pPr>
              <a:buFont typeface="Wingdings" pitchFamily="2" charset="2"/>
              <a:buNone/>
            </a:pPr>
            <a:endParaRPr lang="en-GB" sz="1200" dirty="0">
              <a:latin typeface="Book Antiqua" pitchFamily="18" charset="0"/>
            </a:endParaRPr>
          </a:p>
        </p:txBody>
      </p:sp>
      <p:pic>
        <p:nvPicPr>
          <p:cNvPr id="12390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58225"/>
            <a:ext cx="2262271" cy="289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390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4625" y="3526906"/>
            <a:ext cx="2772089" cy="3331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981200" y="152401"/>
            <a:ext cx="8229600" cy="836141"/>
          </a:xfrm>
        </p:spPr>
        <p:txBody>
          <a:bodyPr>
            <a:normAutofit/>
          </a:bodyPr>
          <a:lstStyle/>
          <a:p>
            <a:r>
              <a:rPr lang="en-GB" sz="3600" dirty="0">
                <a:latin typeface="Book Antiqua" panose="02040602050305030304" pitchFamily="18" charset="0"/>
              </a:rPr>
              <a:t>Bibliography</a:t>
            </a:r>
          </a:p>
        </p:txBody>
      </p:sp>
      <p:sp>
        <p:nvSpPr>
          <p:cNvPr id="95235" name="Rectangle 3"/>
          <p:cNvSpPr>
            <a:spLocks noGrp="1" noChangeArrowheads="1"/>
          </p:cNvSpPr>
          <p:nvPr>
            <p:ph idx="1"/>
          </p:nvPr>
        </p:nvSpPr>
        <p:spPr>
          <a:xfrm>
            <a:off x="513567" y="1327759"/>
            <a:ext cx="10935222" cy="5134826"/>
          </a:xfrm>
        </p:spPr>
        <p:txBody>
          <a:bodyPr>
            <a:noAutofit/>
          </a:bodyPr>
          <a:lstStyle/>
          <a:p>
            <a:pPr marL="0" indent="0" algn="just">
              <a:lnSpc>
                <a:spcPct val="100000"/>
              </a:lnSpc>
              <a:spcBef>
                <a:spcPts val="0"/>
              </a:spcBef>
              <a:buNone/>
            </a:pPr>
            <a:r>
              <a:rPr lang="en-GB" sz="2000" dirty="0">
                <a:latin typeface="Book Antiqua" panose="02040602050305030304" pitchFamily="18" charset="0"/>
              </a:rPr>
              <a:t>Barry, Peter. 2009. </a:t>
            </a:r>
            <a:r>
              <a:rPr lang="en-GB" sz="2000" i="1" dirty="0">
                <a:latin typeface="Book Antiqua" pitchFamily="18" charset="0"/>
              </a:rPr>
              <a:t>Beginning Theory. An Introduction to Literary and Cultural Theory</a:t>
            </a:r>
            <a:r>
              <a:rPr lang="en-GB" sz="2000" dirty="0">
                <a:latin typeface="Book Antiqua" pitchFamily="18" charset="0"/>
              </a:rPr>
              <a:t>. 	Manchester University Press. </a:t>
            </a:r>
          </a:p>
          <a:p>
            <a:pPr algn="just">
              <a:lnSpc>
                <a:spcPct val="100000"/>
              </a:lnSpc>
              <a:spcBef>
                <a:spcPts val="0"/>
              </a:spcBef>
              <a:buNone/>
            </a:pPr>
            <a:r>
              <a:rPr lang="en-GB" sz="2000" dirty="0">
                <a:latin typeface="Book Antiqua" pitchFamily="18" charset="0"/>
              </a:rPr>
              <a:t>Bennet, Andrew and Nicholas </a:t>
            </a:r>
            <a:r>
              <a:rPr lang="en-GB" sz="2000" dirty="0" err="1">
                <a:latin typeface="Book Antiqua" panose="02040602050305030304" pitchFamily="18" charset="0"/>
              </a:rPr>
              <a:t>Royle</a:t>
            </a:r>
            <a:r>
              <a:rPr lang="en-GB" sz="2000" dirty="0">
                <a:latin typeface="Book Antiqua" panose="02040602050305030304" pitchFamily="18" charset="0"/>
              </a:rPr>
              <a:t>. 1995. </a:t>
            </a:r>
            <a:r>
              <a:rPr lang="en-GB" sz="2000" i="1" dirty="0">
                <a:latin typeface="Book Antiqua" panose="02040602050305030304" pitchFamily="18" charset="0"/>
              </a:rPr>
              <a:t>An Introduction to Literature, Criticism and 	Theory. Key Critical Concepts.</a:t>
            </a:r>
            <a:r>
              <a:rPr lang="en-GB" sz="2000" dirty="0">
                <a:latin typeface="Book Antiqua" panose="02040602050305030304" pitchFamily="18" charset="0"/>
              </a:rPr>
              <a:t> London: Prentice Hall. </a:t>
            </a:r>
          </a:p>
          <a:p>
            <a:pPr algn="just">
              <a:lnSpc>
                <a:spcPct val="100000"/>
              </a:lnSpc>
              <a:spcBef>
                <a:spcPts val="0"/>
              </a:spcBef>
              <a:buNone/>
            </a:pPr>
            <a:r>
              <a:rPr lang="en-GB" sz="2000" dirty="0" err="1">
                <a:latin typeface="Book Antiqua" panose="02040602050305030304" pitchFamily="18" charset="0"/>
              </a:rPr>
              <a:t>Bertens</a:t>
            </a:r>
            <a:r>
              <a:rPr lang="en-GB" sz="2000" dirty="0">
                <a:latin typeface="Book Antiqua" panose="02040602050305030304" pitchFamily="18" charset="0"/>
              </a:rPr>
              <a:t>, Hans. 2008. </a:t>
            </a:r>
            <a:r>
              <a:rPr lang="en-GB" sz="2000" i="1" dirty="0">
                <a:latin typeface="Book Antiqua" panose="02040602050305030304" pitchFamily="18" charset="0"/>
              </a:rPr>
              <a:t>Literary Theory. The Basics.</a:t>
            </a:r>
            <a:r>
              <a:rPr lang="en-GB" sz="2000" dirty="0">
                <a:latin typeface="Book Antiqua" panose="02040602050305030304" pitchFamily="18" charset="0"/>
              </a:rPr>
              <a:t> Abingdon: Routledge. </a:t>
            </a:r>
          </a:p>
          <a:p>
            <a:pPr algn="just">
              <a:lnSpc>
                <a:spcPct val="100000"/>
              </a:lnSpc>
              <a:spcBef>
                <a:spcPts val="0"/>
              </a:spcBef>
              <a:buNone/>
            </a:pPr>
            <a:r>
              <a:rPr lang="en-GB" sz="2000" dirty="0">
                <a:latin typeface="Book Antiqua" panose="02040602050305030304" pitchFamily="18" charset="0"/>
              </a:rPr>
              <a:t>Birkett, Julian. 1998. </a:t>
            </a:r>
            <a:r>
              <a:rPr lang="en-GB" sz="2000" i="1" dirty="0">
                <a:latin typeface="Book Antiqua" panose="02040602050305030304" pitchFamily="18" charset="0"/>
              </a:rPr>
              <a:t>Word Power. A Guide to Creative Writing</a:t>
            </a:r>
            <a:r>
              <a:rPr lang="en-GB" sz="2000" dirty="0">
                <a:latin typeface="Book Antiqua" panose="02040602050305030304" pitchFamily="18" charset="0"/>
              </a:rPr>
              <a:t>. London: A&amp;C Black.</a:t>
            </a:r>
          </a:p>
          <a:p>
            <a:pPr algn="just">
              <a:lnSpc>
                <a:spcPct val="100000"/>
              </a:lnSpc>
              <a:spcBef>
                <a:spcPts val="0"/>
              </a:spcBef>
              <a:buNone/>
            </a:pPr>
            <a:r>
              <a:rPr lang="en-GB" sz="2000" dirty="0" err="1">
                <a:latin typeface="Book Antiqua" pitchFamily="18" charset="0"/>
              </a:rPr>
              <a:t>Birns</a:t>
            </a:r>
            <a:r>
              <a:rPr lang="en-GB" sz="2000" dirty="0">
                <a:latin typeface="Book Antiqua" pitchFamily="18" charset="0"/>
              </a:rPr>
              <a:t>, Nicholas. 2010</a:t>
            </a:r>
            <a:r>
              <a:rPr lang="en-GB" sz="2000" i="1" dirty="0">
                <a:latin typeface="Book Antiqua" pitchFamily="18" charset="0"/>
              </a:rPr>
              <a:t>. Theory After Theory. An Intellectual History of Literary Theory 	from 1950s to the Early 21</a:t>
            </a:r>
            <a:r>
              <a:rPr lang="en-GB" sz="2000" i="1" baseline="30000" dirty="0">
                <a:latin typeface="Book Antiqua" pitchFamily="18" charset="0"/>
              </a:rPr>
              <a:t>st</a:t>
            </a:r>
            <a:r>
              <a:rPr lang="en-GB" sz="2000" i="1" dirty="0">
                <a:latin typeface="Book Antiqua" pitchFamily="18" charset="0"/>
              </a:rPr>
              <a:t> Century</a:t>
            </a:r>
            <a:r>
              <a:rPr lang="en-GB" sz="2000" dirty="0">
                <a:latin typeface="Book Antiqua" pitchFamily="18" charset="0"/>
              </a:rPr>
              <a:t>. Peterborough: Broadview Press.</a:t>
            </a:r>
          </a:p>
          <a:p>
            <a:pPr algn="just">
              <a:lnSpc>
                <a:spcPct val="100000"/>
              </a:lnSpc>
              <a:spcBef>
                <a:spcPts val="0"/>
              </a:spcBef>
              <a:buNone/>
            </a:pPr>
            <a:r>
              <a:rPr lang="en-GB" sz="2000" dirty="0" err="1">
                <a:latin typeface="Book Antiqua" pitchFamily="18" charset="0"/>
              </a:rPr>
              <a:t>Buchbinder</a:t>
            </a:r>
            <a:r>
              <a:rPr lang="en-GB" sz="2000" dirty="0">
                <a:latin typeface="Book Antiqua" pitchFamily="18" charset="0"/>
              </a:rPr>
              <a:t>, David. 1991. </a:t>
            </a:r>
            <a:r>
              <a:rPr lang="en-GB" sz="2000" i="1" dirty="0">
                <a:latin typeface="Book Antiqua" pitchFamily="18" charset="0"/>
              </a:rPr>
              <a:t>Contemporary Literary Theory and the Reading of Poetry</a:t>
            </a:r>
            <a:r>
              <a:rPr lang="en-GB" sz="2000" dirty="0">
                <a:latin typeface="Book Antiqua" pitchFamily="18" charset="0"/>
              </a:rPr>
              <a:t>. MacMillan Education Australia.</a:t>
            </a:r>
          </a:p>
          <a:p>
            <a:pPr algn="just">
              <a:lnSpc>
                <a:spcPct val="100000"/>
              </a:lnSpc>
              <a:spcBef>
                <a:spcPts val="0"/>
              </a:spcBef>
              <a:buNone/>
            </a:pPr>
            <a:r>
              <a:rPr lang="en-GB" sz="2000" dirty="0">
                <a:latin typeface="Book Antiqua" pitchFamily="18" charset="0"/>
              </a:rPr>
              <a:t>Castle, Gregory. 2013. </a:t>
            </a:r>
            <a:r>
              <a:rPr lang="en-GB" sz="2000" i="1" dirty="0">
                <a:latin typeface="Book Antiqua" pitchFamily="18" charset="0"/>
              </a:rPr>
              <a:t>The Literary Theory Handbook</a:t>
            </a:r>
            <a:r>
              <a:rPr lang="en-GB" sz="2000" dirty="0">
                <a:latin typeface="Book Antiqua" pitchFamily="18" charset="0"/>
              </a:rPr>
              <a:t>. Chichester: Wiley Blackwell.</a:t>
            </a:r>
          </a:p>
          <a:p>
            <a:pPr algn="just">
              <a:lnSpc>
                <a:spcPct val="100000"/>
              </a:lnSpc>
              <a:spcBef>
                <a:spcPts val="0"/>
              </a:spcBef>
              <a:buNone/>
            </a:pPr>
            <a:r>
              <a:rPr lang="en-GB" sz="2000" dirty="0">
                <a:latin typeface="Book Antiqua" pitchFamily="18" charset="0"/>
              </a:rPr>
              <a:t>Eagleton, Terry. 2007. </a:t>
            </a:r>
            <a:r>
              <a:rPr lang="en-GB" sz="2000" i="1" dirty="0">
                <a:latin typeface="Book Antiqua" pitchFamily="18" charset="0"/>
              </a:rPr>
              <a:t>How to Read a Poem</a:t>
            </a:r>
            <a:r>
              <a:rPr lang="en-GB" sz="2000" dirty="0">
                <a:latin typeface="Book Antiqua" pitchFamily="18" charset="0"/>
              </a:rPr>
              <a:t>. </a:t>
            </a:r>
          </a:p>
          <a:p>
            <a:pPr algn="just">
              <a:lnSpc>
                <a:spcPct val="100000"/>
              </a:lnSpc>
              <a:spcBef>
                <a:spcPts val="0"/>
              </a:spcBef>
              <a:buNone/>
            </a:pPr>
            <a:r>
              <a:rPr lang="en-GB" sz="2000" dirty="0">
                <a:latin typeface="Book Antiqua" pitchFamily="18" charset="0"/>
              </a:rPr>
              <a:t>Fry, Stephen. 2005. </a:t>
            </a:r>
            <a:r>
              <a:rPr lang="en-GB" sz="2000" i="1" dirty="0">
                <a:latin typeface="Book Antiqua" pitchFamily="18" charset="0"/>
              </a:rPr>
              <a:t>The Ode Less Travelled. Unlocking the Poet Within</a:t>
            </a:r>
            <a:r>
              <a:rPr lang="en-GB" sz="2000" dirty="0">
                <a:latin typeface="Book Antiqua" pitchFamily="18" charset="0"/>
              </a:rPr>
              <a:t>. London: Hutchinson. </a:t>
            </a:r>
          </a:p>
          <a:p>
            <a:pPr algn="just">
              <a:lnSpc>
                <a:spcPct val="100000"/>
              </a:lnSpc>
              <a:spcBef>
                <a:spcPts val="0"/>
              </a:spcBef>
              <a:buNone/>
            </a:pPr>
            <a:r>
              <a:rPr lang="en-GB" sz="2000" dirty="0">
                <a:latin typeface="Book Antiqua" pitchFamily="18" charset="0"/>
              </a:rPr>
              <a:t>Mills, Sara and Lynne Pearce.1996. </a:t>
            </a:r>
            <a:r>
              <a:rPr lang="en-GB" sz="2000" i="1" dirty="0">
                <a:latin typeface="Book Antiqua" pitchFamily="18" charset="0"/>
              </a:rPr>
              <a:t>Feminist Readings/Feminists Reading. </a:t>
            </a:r>
            <a:r>
              <a:rPr lang="en-GB" sz="2000" dirty="0">
                <a:latin typeface="Book Antiqua" pitchFamily="18" charset="0"/>
              </a:rPr>
              <a:t>Hemel Hempstead: Prentice Hall. </a:t>
            </a:r>
          </a:p>
          <a:p>
            <a:pPr algn="just">
              <a:lnSpc>
                <a:spcPct val="100000"/>
              </a:lnSpc>
              <a:spcBef>
                <a:spcPts val="0"/>
              </a:spcBef>
              <a:buNone/>
            </a:pPr>
            <a:r>
              <a:rPr lang="en-GB" sz="2000" dirty="0">
                <a:latin typeface="Book Antiqua" pitchFamily="18" charset="0"/>
              </a:rPr>
              <a:t>Scholes, Robert. 2001. </a:t>
            </a:r>
            <a:r>
              <a:rPr lang="en-GB" sz="2000" i="1" dirty="0">
                <a:latin typeface="Book Antiqua" pitchFamily="18" charset="0"/>
              </a:rPr>
              <a:t>Crafty Reader. </a:t>
            </a:r>
            <a:r>
              <a:rPr lang="en-GB" sz="2000" dirty="0">
                <a:latin typeface="Book Antiqua" pitchFamily="18" charset="0"/>
              </a:rPr>
              <a:t>Yale University Press.</a:t>
            </a:r>
          </a:p>
          <a:p>
            <a:pPr marL="0" indent="0">
              <a:lnSpc>
                <a:spcPct val="100000"/>
              </a:lnSpc>
              <a:buNone/>
            </a:pPr>
            <a:r>
              <a:rPr lang="en-GB" sz="1800" dirty="0">
                <a:latin typeface="Book Antiqua" pitchFamily="18" charset="0"/>
                <a:hlinkClick r:id="rId3"/>
              </a:rPr>
              <a:t>http://www.uncg.edu/~htkirbys/meters.htm</a:t>
            </a:r>
            <a:endParaRPr lang="en-GB" sz="1800" dirty="0">
              <a:latin typeface="Book Antiqua" pitchFamily="18" charset="0"/>
            </a:endParaRPr>
          </a:p>
          <a:p>
            <a:pPr marL="0" indent="0">
              <a:lnSpc>
                <a:spcPct val="100000"/>
              </a:lnSpc>
              <a:buNone/>
            </a:pPr>
            <a:endParaRPr lang="en-GB" sz="1800" dirty="0">
              <a:latin typeface="Book Antiqua" pitchFamily="18" charset="0"/>
            </a:endParaRPr>
          </a:p>
          <a:p>
            <a:pPr>
              <a:lnSpc>
                <a:spcPct val="100000"/>
              </a:lnSpc>
              <a:buFont typeface="Wingdings" pitchFamily="2" charset="2"/>
              <a:buNone/>
            </a:pPr>
            <a:endParaRPr lang="en-GB" sz="1800" dirty="0">
              <a:latin typeface="Book Antiqua" pitchFamily="18" charset="0"/>
            </a:endParaRPr>
          </a:p>
          <a:p>
            <a:pPr>
              <a:lnSpc>
                <a:spcPct val="100000"/>
              </a:lnSpc>
            </a:pPr>
            <a:endParaRPr lang="en-GB" sz="1800" dirty="0">
              <a:latin typeface="Book Antiqua" pitchFamily="18"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981200" y="-832339"/>
            <a:ext cx="8229600" cy="433753"/>
          </a:xfrm>
        </p:spPr>
        <p:txBody>
          <a:bodyPr>
            <a:normAutofit fontScale="90000"/>
          </a:bodyPr>
          <a:lstStyle/>
          <a:p>
            <a:endParaRPr lang="en-GB" dirty="0"/>
          </a:p>
        </p:txBody>
      </p:sp>
      <p:sp>
        <p:nvSpPr>
          <p:cNvPr id="147459" name="Rectangle 3"/>
          <p:cNvSpPr>
            <a:spLocks noGrp="1" noChangeArrowheads="1"/>
          </p:cNvSpPr>
          <p:nvPr>
            <p:ph sz="half" idx="1"/>
          </p:nvPr>
        </p:nvSpPr>
        <p:spPr>
          <a:xfrm>
            <a:off x="601250" y="751562"/>
            <a:ext cx="6814158" cy="5485116"/>
          </a:xfrm>
        </p:spPr>
        <p:txBody>
          <a:bodyPr>
            <a:normAutofit/>
          </a:bodyPr>
          <a:lstStyle/>
          <a:p>
            <a:pPr algn="just">
              <a:lnSpc>
                <a:spcPct val="100000"/>
              </a:lnSpc>
              <a:buFont typeface="Wingdings" pitchFamily="2" charset="2"/>
              <a:buNone/>
            </a:pPr>
            <a:r>
              <a:rPr lang="en-GB" sz="2600" dirty="0">
                <a:latin typeface="Book Antiqua" pitchFamily="18" charset="0"/>
              </a:rPr>
              <a:t>-&gt; when reading (poetry or prose), don’t try 	to look ‘between the lines’: most of the 	stuff should be IN the lines already</a:t>
            </a:r>
          </a:p>
          <a:p>
            <a:pPr algn="just">
              <a:lnSpc>
                <a:spcPct val="100000"/>
              </a:lnSpc>
              <a:buFont typeface="Wingdings" pitchFamily="2" charset="2"/>
              <a:buChar char="§"/>
            </a:pPr>
            <a:r>
              <a:rPr lang="en-GB" sz="2600" dirty="0">
                <a:latin typeface="Book Antiqua" pitchFamily="18" charset="0"/>
              </a:rPr>
              <a:t>There is a lot of (sometimes complicated) 	terminology involved in literary study 	– this does not mean that laypersons 	cannot analyse literature</a:t>
            </a:r>
          </a:p>
          <a:p>
            <a:pPr algn="just">
              <a:lnSpc>
                <a:spcPct val="100000"/>
              </a:lnSpc>
              <a:buFont typeface="Wingdings" pitchFamily="2" charset="2"/>
              <a:buNone/>
            </a:pPr>
            <a:r>
              <a:rPr lang="en-GB" sz="2600" dirty="0">
                <a:latin typeface="Book Antiqua" pitchFamily="18" charset="0"/>
              </a:rPr>
              <a:t>-&gt; literary study CAN entail detailed 	analysis &amp; terms, but it doesn’t NEED 	to</a:t>
            </a:r>
          </a:p>
          <a:p>
            <a:pPr algn="just">
              <a:buFont typeface="Wingdings" pitchFamily="2" charset="2"/>
              <a:buChar char="§"/>
            </a:pPr>
            <a:endParaRPr lang="en-GB" sz="2500" dirty="0">
              <a:latin typeface="Book Antiqua" pitchFamily="18" charset="0"/>
            </a:endParaRP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508133" y="1089309"/>
            <a:ext cx="3405334" cy="465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blinds(horizontal)">
                                      <p:cBhvr>
                                        <p:cTn id="7" dur="500"/>
                                        <p:tgtEl>
                                          <p:spTgt spid="147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blinds(horizontal)">
                                      <p:cBhvr>
                                        <p:cTn id="12" dur="500"/>
                                        <p:tgtEl>
                                          <p:spTgt spid="1474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7459">
                                            <p:txEl>
                                              <p:pRg st="2" end="2"/>
                                            </p:txEl>
                                          </p:spTgt>
                                        </p:tgtEl>
                                        <p:attrNameLst>
                                          <p:attrName>style.visibility</p:attrName>
                                        </p:attrNameLst>
                                      </p:cBhvr>
                                      <p:to>
                                        <p:strVal val="visible"/>
                                      </p:to>
                                    </p:set>
                                    <p:animEffect transition="in" filter="blinds(horizontal)">
                                      <p:cBhvr>
                                        <p:cTn id="17" dur="500"/>
                                        <p:tgtEl>
                                          <p:spTgt spid="1474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a:xfrm flipV="1">
            <a:off x="1981200" y="-480646"/>
            <a:ext cx="8229600" cy="93784"/>
          </a:xfrm>
        </p:spPr>
        <p:txBody>
          <a:bodyPr>
            <a:normAutofit fontScale="90000"/>
          </a:bodyPr>
          <a:lstStyle/>
          <a:p>
            <a:endParaRPr lang="en-GB" dirty="0"/>
          </a:p>
        </p:txBody>
      </p:sp>
      <p:sp>
        <p:nvSpPr>
          <p:cNvPr id="2" name="Sisällön paikkamerkki 1"/>
          <p:cNvSpPr>
            <a:spLocks noGrp="1"/>
          </p:cNvSpPr>
          <p:nvPr>
            <p:ph idx="1"/>
          </p:nvPr>
        </p:nvSpPr>
        <p:spPr>
          <a:xfrm>
            <a:off x="889347" y="707559"/>
            <a:ext cx="10471759" cy="5532604"/>
          </a:xfrm>
        </p:spPr>
        <p:txBody>
          <a:bodyPr/>
          <a:lstStyle/>
          <a:p>
            <a:pPr lvl="0" algn="just">
              <a:lnSpc>
                <a:spcPct val="100000"/>
              </a:lnSpc>
              <a:buClr>
                <a:srgbClr val="F3A447"/>
              </a:buClr>
              <a:buFont typeface="Wingdings" pitchFamily="2" charset="2"/>
              <a:buChar char="§"/>
            </a:pPr>
            <a:r>
              <a:rPr lang="en-GB" sz="2600" dirty="0">
                <a:solidFill>
                  <a:prstClr val="white"/>
                </a:solidFill>
                <a:latin typeface="Book Antiqua" pitchFamily="18" charset="0"/>
              </a:rPr>
              <a:t>Texts can move you, amuse you, inspire you, anger you – or leave 	you cold. These effects should never be underestimated</a:t>
            </a:r>
          </a:p>
          <a:p>
            <a:pPr lvl="0" algn="just">
              <a:lnSpc>
                <a:spcPct val="100000"/>
              </a:lnSpc>
              <a:buClr>
                <a:srgbClr val="F3A447"/>
              </a:buClr>
              <a:buNone/>
            </a:pPr>
            <a:r>
              <a:rPr lang="en-GB" sz="2600" dirty="0">
                <a:solidFill>
                  <a:prstClr val="white"/>
                </a:solidFill>
                <a:latin typeface="Book Antiqua" pitchFamily="18" charset="0"/>
              </a:rPr>
              <a:t>-&gt; However it’s always worthwhile to ask WHY</a:t>
            </a:r>
          </a:p>
          <a:p>
            <a:pPr lvl="0" algn="just">
              <a:lnSpc>
                <a:spcPct val="100000"/>
              </a:lnSpc>
              <a:buClr>
                <a:srgbClr val="F3A447"/>
              </a:buClr>
              <a:buFont typeface="Wingdings" pitchFamily="2" charset="2"/>
              <a:buChar char="§"/>
            </a:pPr>
            <a:r>
              <a:rPr lang="en-GB" sz="2600" dirty="0">
                <a:solidFill>
                  <a:prstClr val="white"/>
                </a:solidFill>
                <a:latin typeface="Book Antiqua" pitchFamily="18" charset="0"/>
              </a:rPr>
              <a:t>Therefore, when looking for reading material, go for the things you 	like – but don’t shy away from ‘difficult’ texts/authors either – 	you may be pleasantly surprised </a:t>
            </a:r>
          </a:p>
          <a:p>
            <a:pPr lvl="0" algn="just">
              <a:lnSpc>
                <a:spcPct val="100000"/>
              </a:lnSpc>
              <a:buClr>
                <a:srgbClr val="F3A447"/>
              </a:buClr>
              <a:buFont typeface="Wingdings" pitchFamily="2" charset="2"/>
              <a:buChar char="§"/>
            </a:pPr>
            <a:r>
              <a:rPr lang="en-GB" sz="2600" dirty="0">
                <a:solidFill>
                  <a:prstClr val="white"/>
                </a:solidFill>
                <a:latin typeface="Book Antiqua" pitchFamily="18" charset="0"/>
              </a:rPr>
              <a:t>Texts aren’t spoiled by close attention - rereading - quite the 	contrary: they often yield different angles with each new 	perusal </a:t>
            </a:r>
          </a:p>
          <a:p>
            <a:endParaRPr lang="en-GB" dirty="0"/>
          </a:p>
        </p:txBody>
      </p:sp>
    </p:spTree>
    <p:extLst>
      <p:ext uri="{BB962C8B-B14F-4D97-AF65-F5344CB8AC3E}">
        <p14:creationId xmlns:p14="http://schemas.microsoft.com/office/powerpoint/2010/main" val="1133842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13567" y="162838"/>
            <a:ext cx="11135637" cy="1478071"/>
          </a:xfrm>
        </p:spPr>
        <p:txBody>
          <a:bodyPr>
            <a:normAutofit/>
          </a:bodyPr>
          <a:lstStyle/>
          <a:p>
            <a:r>
              <a:rPr lang="en-GB" sz="4400" dirty="0">
                <a:latin typeface="Book Antiqua" panose="02040602050305030304" pitchFamily="18" charset="0"/>
              </a:rPr>
              <a:t>Theory! What is it good for?</a:t>
            </a:r>
          </a:p>
        </p:txBody>
      </p:sp>
      <p:sp>
        <p:nvSpPr>
          <p:cNvPr id="3" name="Sisällön paikkamerkki 2"/>
          <p:cNvSpPr>
            <a:spLocks noGrp="1"/>
          </p:cNvSpPr>
          <p:nvPr>
            <p:ph idx="1"/>
          </p:nvPr>
        </p:nvSpPr>
        <p:spPr>
          <a:xfrm>
            <a:off x="513567" y="1991638"/>
            <a:ext cx="11035429" cy="4510762"/>
          </a:xfrm>
        </p:spPr>
        <p:txBody>
          <a:bodyPr>
            <a:noAutofit/>
          </a:bodyPr>
          <a:lstStyle/>
          <a:p>
            <a:pPr algn="just">
              <a:spcBef>
                <a:spcPts val="600"/>
              </a:spcBef>
            </a:pPr>
            <a:r>
              <a:rPr lang="en-GB" sz="2600" dirty="0">
                <a:latin typeface="Book Antiqua" panose="02040602050305030304" pitchFamily="18" charset="0"/>
              </a:rPr>
              <a:t>Literature is generally meant to be read without the help / encumbrance 	of literary theory</a:t>
            </a:r>
          </a:p>
          <a:p>
            <a:pPr algn="just">
              <a:spcBef>
                <a:spcPts val="600"/>
              </a:spcBef>
            </a:pPr>
            <a:r>
              <a:rPr lang="en-GB" sz="2600" dirty="0">
                <a:latin typeface="Book Antiqua" panose="02040602050305030304" pitchFamily="18" charset="0"/>
              </a:rPr>
              <a:t>Yet, theory helps us to get “at the life of literature”</a:t>
            </a:r>
          </a:p>
          <a:p>
            <a:pPr marL="0" indent="0" algn="just">
              <a:spcBef>
                <a:spcPts val="600"/>
              </a:spcBef>
              <a:buNone/>
            </a:pPr>
            <a:endParaRPr lang="en-GB" sz="2600" dirty="0">
              <a:latin typeface="Book Antiqua" panose="02040602050305030304" pitchFamily="18" charset="0"/>
            </a:endParaRPr>
          </a:p>
          <a:p>
            <a:pPr marL="0" indent="0" algn="just">
              <a:lnSpc>
                <a:spcPct val="100000"/>
              </a:lnSpc>
              <a:spcBef>
                <a:spcPts val="0"/>
              </a:spcBef>
              <a:buNone/>
            </a:pPr>
            <a:r>
              <a:rPr lang="en-GB" sz="2600" dirty="0">
                <a:solidFill>
                  <a:schemeClr val="accent2">
                    <a:lumMod val="40000"/>
                    <a:lumOff val="60000"/>
                  </a:schemeClr>
                </a:solidFill>
                <a:latin typeface="Book Antiqua" panose="02040602050305030304" pitchFamily="18" charset="0"/>
              </a:rPr>
              <a:t>Interpreting literature is a way of raising questions about it. The more questions raised, and the more difficult they are to answer, the more likely we are going to be tempted to want some kind of ‘toolkit’, and theory provides just the variety of tools that readers can employ to answer the questions that literature raises. -- The range of questions corresponds very closely to the range of our experiences in the world. </a:t>
            </a:r>
            <a:endParaRPr lang="en-GB" sz="2600" dirty="0">
              <a:solidFill>
                <a:schemeClr val="accent5">
                  <a:lumMod val="20000"/>
                  <a:lumOff val="80000"/>
                </a:schemeClr>
              </a:solidFill>
              <a:latin typeface="Book Antiqua" panose="02040602050305030304" pitchFamily="18" charset="0"/>
            </a:endParaRPr>
          </a:p>
          <a:p>
            <a:pPr marL="0" indent="0" algn="just">
              <a:lnSpc>
                <a:spcPct val="100000"/>
              </a:lnSpc>
              <a:spcBef>
                <a:spcPts val="0"/>
              </a:spcBef>
              <a:buNone/>
            </a:pPr>
            <a:r>
              <a:rPr lang="en-GB" sz="2600" dirty="0">
                <a:solidFill>
                  <a:schemeClr val="accent5">
                    <a:lumMod val="20000"/>
                    <a:lumOff val="80000"/>
                  </a:schemeClr>
                </a:solidFill>
                <a:latin typeface="Book Antiqua" panose="02040602050305030304" pitchFamily="18" charset="0"/>
              </a:rPr>
              <a:t>                                                    </a:t>
            </a:r>
            <a:r>
              <a:rPr lang="en-GB" sz="2600" dirty="0">
                <a:latin typeface="Book Antiqua" panose="02040602050305030304" pitchFamily="18" charset="0"/>
              </a:rPr>
              <a:t>Gregory Castle: </a:t>
            </a:r>
            <a:r>
              <a:rPr lang="en-GB" sz="2600" i="1" dirty="0">
                <a:latin typeface="Book Antiqua" panose="02040602050305030304" pitchFamily="18" charset="0"/>
              </a:rPr>
              <a:t>The Literary Theory Handbook</a:t>
            </a:r>
          </a:p>
        </p:txBody>
      </p:sp>
    </p:spTree>
    <p:extLst>
      <p:ext uri="{BB962C8B-B14F-4D97-AF65-F5344CB8AC3E}">
        <p14:creationId xmlns:p14="http://schemas.microsoft.com/office/powerpoint/2010/main" val="2130609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701800" y="87682"/>
            <a:ext cx="8763000" cy="1244231"/>
          </a:xfrm>
        </p:spPr>
        <p:txBody>
          <a:bodyPr>
            <a:normAutofit fontScale="90000"/>
          </a:bodyPr>
          <a:lstStyle/>
          <a:p>
            <a:r>
              <a:rPr lang="en-GB" sz="4200" dirty="0">
                <a:latin typeface="Book Antiqua" panose="02040602050305030304" pitchFamily="18" charset="0"/>
              </a:rPr>
              <a:t>Critical Approaches to Literature</a:t>
            </a:r>
          </a:p>
        </p:txBody>
      </p:sp>
      <p:sp>
        <p:nvSpPr>
          <p:cNvPr id="57347" name="Rectangle 3"/>
          <p:cNvSpPr>
            <a:spLocks noGrp="1" noChangeArrowheads="1"/>
          </p:cNvSpPr>
          <p:nvPr>
            <p:ph idx="1"/>
          </p:nvPr>
        </p:nvSpPr>
        <p:spPr>
          <a:xfrm>
            <a:off x="313151" y="1478071"/>
            <a:ext cx="11448789" cy="5135455"/>
          </a:xfrm>
        </p:spPr>
        <p:txBody>
          <a:bodyPr>
            <a:noAutofit/>
          </a:bodyPr>
          <a:lstStyle/>
          <a:p>
            <a:pPr algn="just">
              <a:lnSpc>
                <a:spcPct val="100000"/>
              </a:lnSpc>
            </a:pPr>
            <a:r>
              <a:rPr lang="en-GB" sz="2600" b="1" dirty="0">
                <a:latin typeface="Book Antiqua" pitchFamily="18" charset="0"/>
              </a:rPr>
              <a:t>“Theory before theory”</a:t>
            </a:r>
          </a:p>
          <a:p>
            <a:pPr lvl="1" algn="just">
              <a:lnSpc>
                <a:spcPct val="100000"/>
              </a:lnSpc>
              <a:buClr>
                <a:schemeClr val="folHlink"/>
              </a:buClr>
              <a:buFont typeface="Wingdings" pitchFamily="2" charset="2"/>
              <a:buChar char="§"/>
            </a:pPr>
            <a:r>
              <a:rPr lang="en-GB" sz="2600" dirty="0">
                <a:latin typeface="Book Antiqua" pitchFamily="18" charset="0"/>
              </a:rPr>
              <a:t>Liberal humanism (late 19th to early 20th century)</a:t>
            </a:r>
          </a:p>
          <a:p>
            <a:pPr lvl="1" algn="just">
              <a:lnSpc>
                <a:spcPct val="100000"/>
              </a:lnSpc>
              <a:buClr>
                <a:schemeClr val="folHlink"/>
              </a:buClr>
              <a:buFont typeface="Wingdings" pitchFamily="2" charset="2"/>
              <a:buChar char="§"/>
            </a:pPr>
            <a:r>
              <a:rPr lang="en-GB" sz="2600" dirty="0">
                <a:latin typeface="Book Antiqua" pitchFamily="18" charset="0"/>
              </a:rPr>
              <a:t>Posits that people are free, and all of us have created ourselves on the 	basis of our individual experiences</a:t>
            </a:r>
          </a:p>
          <a:p>
            <a:pPr lvl="1" algn="just">
              <a:lnSpc>
                <a:spcPct val="100000"/>
              </a:lnSpc>
              <a:buClr>
                <a:schemeClr val="folHlink"/>
              </a:buClr>
              <a:buFont typeface="Wingdings" pitchFamily="2" charset="2"/>
              <a:buChar char="§"/>
            </a:pPr>
            <a:r>
              <a:rPr lang="en-GB" sz="2600" dirty="0">
                <a:latin typeface="Book Antiqua" pitchFamily="18" charset="0"/>
              </a:rPr>
              <a:t>How to examine ‘tastes and sympathies’ -&gt; how to tell what is 	worthwhile literature and what isn’t?</a:t>
            </a:r>
          </a:p>
          <a:p>
            <a:pPr lvl="1" algn="just">
              <a:lnSpc>
                <a:spcPct val="100000"/>
              </a:lnSpc>
              <a:buClr>
                <a:schemeClr val="folHlink"/>
              </a:buClr>
              <a:buFont typeface="Wingdings" pitchFamily="2" charset="2"/>
              <a:buChar char="§"/>
            </a:pPr>
            <a:r>
              <a:rPr lang="en-GB" sz="2600" dirty="0">
                <a:latin typeface="Book Antiqua" pitchFamily="18" charset="0"/>
              </a:rPr>
              <a:t>Close reading: paying attention to the text itself, not to its context or 	writer</a:t>
            </a:r>
          </a:p>
          <a:p>
            <a:pPr marL="177800" lvl="1" indent="0" algn="just">
              <a:lnSpc>
                <a:spcPct val="100000"/>
              </a:lnSpc>
              <a:spcBef>
                <a:spcPts val="0"/>
              </a:spcBef>
              <a:buClr>
                <a:schemeClr val="folHlink"/>
              </a:buClr>
              <a:buNone/>
            </a:pPr>
            <a:r>
              <a:rPr lang="en-GB" sz="2600" dirty="0">
                <a:solidFill>
                  <a:schemeClr val="accent1">
                    <a:lumMod val="20000"/>
                    <a:lumOff val="80000"/>
                  </a:schemeClr>
                </a:solidFill>
                <a:latin typeface="Book Antiqua" pitchFamily="18" charset="0"/>
              </a:rPr>
              <a:t>Good literature is of timeless significance; it somehow transcends the limitations and peculiarities of the age it was written in, and thereby speaks to the constant in human nature. 	</a:t>
            </a:r>
            <a:r>
              <a:rPr lang="en-GB" sz="2600" dirty="0">
                <a:solidFill>
                  <a:schemeClr val="accent2">
                    <a:lumMod val="40000"/>
                    <a:lumOff val="60000"/>
                  </a:schemeClr>
                </a:solidFill>
                <a:latin typeface="Book Antiqua" pitchFamily="18" charset="0"/>
              </a:rPr>
              <a:t>                                                                                 						                </a:t>
            </a:r>
            <a:r>
              <a:rPr lang="en-GB" sz="2600" dirty="0">
                <a:latin typeface="Book Antiqua" pitchFamily="18" charset="0"/>
              </a:rPr>
              <a:t>Peter Barry: </a:t>
            </a:r>
            <a:r>
              <a:rPr lang="en-GB" sz="2600" i="1" dirty="0">
                <a:latin typeface="Book Antiqua" pitchFamily="18" charset="0"/>
              </a:rPr>
              <a:t>Beginning Theory</a:t>
            </a:r>
            <a:endParaRPr lang="en-GB" sz="2600" dirty="0">
              <a:latin typeface="Book Antiqua" pitchFamily="18" charset="0"/>
            </a:endParaRPr>
          </a:p>
          <a:p>
            <a:pPr lvl="1" algn="just">
              <a:buClr>
                <a:schemeClr val="folHlink"/>
              </a:buClr>
              <a:buFont typeface="Wingdings" pitchFamily="2" charset="2"/>
              <a:buNone/>
            </a:pPr>
            <a:r>
              <a:rPr lang="en-GB" sz="2200" dirty="0">
                <a:latin typeface="Book Antiqua" pitchFamily="18" charset="0"/>
              </a:rPr>
              <a:t> </a:t>
            </a:r>
          </a:p>
          <a:p>
            <a:pPr algn="just">
              <a:buFont typeface="Wingdings" pitchFamily="2" charset="2"/>
              <a:buNone/>
            </a:pPr>
            <a:r>
              <a:rPr lang="en-GB" sz="2400" dirty="0">
                <a:latin typeface="Book Antiqua"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7">
                                            <p:txEl>
                                              <p:pRg st="0" end="0"/>
                                            </p:txEl>
                                          </p:spTgt>
                                        </p:tgtEl>
                                        <p:attrNameLst>
                                          <p:attrName>style.visibility</p:attrName>
                                        </p:attrNameLst>
                                      </p:cBhvr>
                                      <p:to>
                                        <p:strVal val="visible"/>
                                      </p:to>
                                    </p:set>
                                    <p:animEffect transition="in" filter="wipe(left)">
                                      <p:cBhvr>
                                        <p:cTn id="12" dur="500"/>
                                        <p:tgtEl>
                                          <p:spTgt spid="5734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7347">
                                            <p:txEl>
                                              <p:pRg st="1" end="1"/>
                                            </p:txEl>
                                          </p:spTgt>
                                        </p:tgtEl>
                                        <p:attrNameLst>
                                          <p:attrName>style.visibility</p:attrName>
                                        </p:attrNameLst>
                                      </p:cBhvr>
                                      <p:to>
                                        <p:strVal val="visible"/>
                                      </p:to>
                                    </p:set>
                                    <p:animEffect transition="in" filter="wipe(left)">
                                      <p:cBhvr>
                                        <p:cTn id="15" dur="500"/>
                                        <p:tgtEl>
                                          <p:spTgt spid="5734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7347">
                                            <p:txEl>
                                              <p:pRg st="2" end="2"/>
                                            </p:txEl>
                                          </p:spTgt>
                                        </p:tgtEl>
                                        <p:attrNameLst>
                                          <p:attrName>style.visibility</p:attrName>
                                        </p:attrNameLst>
                                      </p:cBhvr>
                                      <p:to>
                                        <p:strVal val="visible"/>
                                      </p:to>
                                    </p:set>
                                    <p:animEffect transition="in" filter="wipe(left)">
                                      <p:cBhvr>
                                        <p:cTn id="18" dur="500"/>
                                        <p:tgtEl>
                                          <p:spTgt spid="5734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7347">
                                            <p:txEl>
                                              <p:pRg st="3" end="3"/>
                                            </p:txEl>
                                          </p:spTgt>
                                        </p:tgtEl>
                                        <p:attrNameLst>
                                          <p:attrName>style.visibility</p:attrName>
                                        </p:attrNameLst>
                                      </p:cBhvr>
                                      <p:to>
                                        <p:strVal val="visible"/>
                                      </p:to>
                                    </p:set>
                                    <p:animEffect transition="in" filter="wipe(left)">
                                      <p:cBhvr>
                                        <p:cTn id="21" dur="500"/>
                                        <p:tgtEl>
                                          <p:spTgt spid="5734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7347">
                                            <p:txEl>
                                              <p:pRg st="4" end="4"/>
                                            </p:txEl>
                                          </p:spTgt>
                                        </p:tgtEl>
                                        <p:attrNameLst>
                                          <p:attrName>style.visibility</p:attrName>
                                        </p:attrNameLst>
                                      </p:cBhvr>
                                      <p:to>
                                        <p:strVal val="visible"/>
                                      </p:to>
                                    </p:set>
                                    <p:animEffect transition="in" filter="wipe(left)">
                                      <p:cBhvr>
                                        <p:cTn id="24" dur="500"/>
                                        <p:tgtEl>
                                          <p:spTgt spid="57347">
                                            <p:txEl>
                                              <p:pRg st="4" end="4"/>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7347">
                                            <p:txEl>
                                              <p:pRg st="5" end="5"/>
                                            </p:txEl>
                                          </p:spTgt>
                                        </p:tgtEl>
                                        <p:attrNameLst>
                                          <p:attrName>style.visibility</p:attrName>
                                        </p:attrNameLst>
                                      </p:cBhvr>
                                      <p:to>
                                        <p:strVal val="visible"/>
                                      </p:to>
                                    </p:set>
                                    <p:animEffect transition="in" filter="wipe(left)">
                                      <p:cBhvr>
                                        <p:cTn id="27" dur="500"/>
                                        <p:tgtEl>
                                          <p:spTgt spid="57347">
                                            <p:txEl>
                                              <p:pRg st="5" end="5"/>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7347">
                                            <p:txEl>
                                              <p:pRg st="6" end="6"/>
                                            </p:txEl>
                                          </p:spTgt>
                                        </p:tgtEl>
                                        <p:attrNameLst>
                                          <p:attrName>style.visibility</p:attrName>
                                        </p:attrNameLst>
                                      </p:cBhvr>
                                      <p:to>
                                        <p:strVal val="visible"/>
                                      </p:to>
                                    </p:set>
                                    <p:animEffect transition="in" filter="wipe(left)">
                                      <p:cBhvr>
                                        <p:cTn id="30" dur="5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13359" y="203201"/>
            <a:ext cx="11210793" cy="5892801"/>
          </a:xfrm>
        </p:spPr>
        <p:txBody>
          <a:bodyPr/>
          <a:lstStyle/>
          <a:p>
            <a:pPr algn="just">
              <a:lnSpc>
                <a:spcPct val="100000"/>
              </a:lnSpc>
              <a:spcBef>
                <a:spcPts val="600"/>
              </a:spcBef>
            </a:pPr>
            <a:r>
              <a:rPr lang="en-GB" sz="2600" b="1" dirty="0">
                <a:latin typeface="Book Antiqua" pitchFamily="18" charset="0"/>
              </a:rPr>
              <a:t>New Criticism  </a:t>
            </a:r>
            <a:r>
              <a:rPr lang="en-GB" sz="2600" dirty="0">
                <a:latin typeface="Book Antiqua" pitchFamily="18" charset="0"/>
              </a:rPr>
              <a:t>(peaked in the 1940s and 1950s)</a:t>
            </a:r>
          </a:p>
          <a:p>
            <a:pPr marL="630238" indent="-358775" algn="just">
              <a:lnSpc>
                <a:spcPct val="100000"/>
              </a:lnSpc>
              <a:spcBef>
                <a:spcPts val="600"/>
              </a:spcBef>
            </a:pPr>
            <a:r>
              <a:rPr lang="en-GB" sz="2600" dirty="0">
                <a:latin typeface="Book Antiqua" pitchFamily="18" charset="0"/>
              </a:rPr>
              <a:t>a school of reading which emphasised the form -&gt;</a:t>
            </a:r>
          </a:p>
          <a:p>
            <a:pPr marL="0" indent="0" algn="just">
              <a:lnSpc>
                <a:spcPct val="100000"/>
              </a:lnSpc>
              <a:spcBef>
                <a:spcPts val="600"/>
              </a:spcBef>
              <a:buNone/>
            </a:pPr>
            <a:r>
              <a:rPr lang="en-GB" sz="2600" dirty="0">
                <a:latin typeface="Book Antiqua" pitchFamily="18" charset="0"/>
              </a:rPr>
              <a:t>    	‘the words on the page’ more important than subjective responses</a:t>
            </a:r>
          </a:p>
          <a:p>
            <a:pPr marL="542925" indent="-271463" algn="just">
              <a:lnSpc>
                <a:spcPct val="100000"/>
              </a:lnSpc>
              <a:spcBef>
                <a:spcPts val="600"/>
              </a:spcBef>
            </a:pPr>
            <a:r>
              <a:rPr lang="en-GB" sz="2600" dirty="0">
                <a:latin typeface="Book Antiqua" pitchFamily="18" charset="0"/>
              </a:rPr>
              <a:t>The literary text as ‘autonomous’ - a coherent, aesthetic object made of 	words </a:t>
            </a:r>
          </a:p>
          <a:p>
            <a:pPr marL="542925" indent="-271463" algn="just">
              <a:lnSpc>
                <a:spcPct val="100000"/>
              </a:lnSpc>
              <a:spcBef>
                <a:spcPts val="600"/>
              </a:spcBef>
            </a:pPr>
            <a:r>
              <a:rPr lang="en-GB" sz="2600" dirty="0">
                <a:latin typeface="Book Antiqua" pitchFamily="18" charset="0"/>
              </a:rPr>
              <a:t>‘The affective fallacy’ = the error of talking about a reader’s response   	(mainly feelings); also disregard of authors who ‘feel too much’ </a:t>
            </a:r>
          </a:p>
          <a:p>
            <a:pPr marL="542925" indent="-271463" algn="just">
              <a:lnSpc>
                <a:spcPct val="100000"/>
              </a:lnSpc>
              <a:spcBef>
                <a:spcPts val="600"/>
              </a:spcBef>
            </a:pPr>
            <a:r>
              <a:rPr lang="en-GB" sz="2600" dirty="0">
                <a:latin typeface="Book Antiqua" pitchFamily="18" charset="0"/>
              </a:rPr>
              <a:t>Main theorists: F.R. Leavis, </a:t>
            </a:r>
            <a:r>
              <a:rPr lang="en-GB" sz="2600" dirty="0" err="1">
                <a:latin typeface="Book Antiqua" pitchFamily="18" charset="0"/>
              </a:rPr>
              <a:t>Cleanth</a:t>
            </a:r>
            <a:r>
              <a:rPr lang="en-GB" sz="2600" dirty="0">
                <a:latin typeface="Book Antiqua" pitchFamily="18" charset="0"/>
              </a:rPr>
              <a:t> Brooks, </a:t>
            </a:r>
          </a:p>
          <a:p>
            <a:pPr marL="271462" indent="0" algn="just">
              <a:lnSpc>
                <a:spcPct val="100000"/>
              </a:lnSpc>
              <a:spcBef>
                <a:spcPts val="600"/>
              </a:spcBef>
              <a:buNone/>
            </a:pPr>
            <a:r>
              <a:rPr lang="en-GB" sz="2600" dirty="0">
                <a:latin typeface="Book Antiqua" pitchFamily="18" charset="0"/>
              </a:rPr>
              <a:t>                               Monroe Beardsley </a:t>
            </a:r>
          </a:p>
          <a:p>
            <a:pPr marL="0" indent="0">
              <a:buNone/>
              <a:tabLst>
                <a:tab pos="8705850" algn="l"/>
              </a:tabLst>
            </a:pPr>
            <a:r>
              <a:rPr lang="en-GB" dirty="0"/>
              <a:t>    </a:t>
            </a:r>
          </a:p>
        </p:txBody>
      </p:sp>
      <p:pic>
        <p:nvPicPr>
          <p:cNvPr id="4" name="Kuva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5459" y="3700835"/>
            <a:ext cx="2346542" cy="3157165"/>
          </a:xfrm>
          <a:prstGeom prst="rect">
            <a:avLst/>
          </a:prstGeom>
        </p:spPr>
      </p:pic>
    </p:spTree>
    <p:extLst>
      <p:ext uri="{BB962C8B-B14F-4D97-AF65-F5344CB8AC3E}">
        <p14:creationId xmlns:p14="http://schemas.microsoft.com/office/powerpoint/2010/main" val="3028121997"/>
      </p:ext>
    </p:extLst>
  </p:cSld>
  <p:clrMapOvr>
    <a:masterClrMapping/>
  </p:clrMapOvr>
</p:sld>
</file>

<file path=ppt/theme/theme1.xml><?xml version="1.0" encoding="utf-8"?>
<a:theme xmlns:a="http://schemas.openxmlformats.org/drawingml/2006/main" name="Pakkaus">
  <a:themeElements>
    <a:clrScheme name="Pakkaus">
      <a:dk1>
        <a:srgbClr val="000000"/>
      </a:dk1>
      <a:lt1>
        <a:srgbClr val="FFFFFF"/>
      </a:lt1>
      <a:dk2>
        <a:srgbClr val="635D4D"/>
      </a:dk2>
      <a:lt2>
        <a:srgbClr val="D8D6BA"/>
      </a:lt2>
      <a:accent1>
        <a:srgbClr val="9CBEBD"/>
      </a:accent1>
      <a:accent2>
        <a:srgbClr val="D2CB6C"/>
      </a:accent2>
      <a:accent3>
        <a:srgbClr val="9D9A93"/>
      </a:accent3>
      <a:accent4>
        <a:srgbClr val="C89F5D"/>
      </a:accent4>
      <a:accent5>
        <a:srgbClr val="A9A57C"/>
      </a:accent5>
      <a:accent6>
        <a:srgbClr val="95A39D"/>
      </a:accent6>
      <a:hlink>
        <a:srgbClr val="D25814"/>
      </a:hlink>
      <a:folHlink>
        <a:srgbClr val="849A0A"/>
      </a:folHlink>
    </a:clrScheme>
    <a:fontScheme name="Pakkaus">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kkaus">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0BDC4BB7-8AF9-46FD-8C32-AB93AC9C4100}"/>
    </a:ext>
  </a:ext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Pakkaus</Template>
  <TotalTime>4702</TotalTime>
  <Words>5244</Words>
  <Application>Microsoft Office PowerPoint</Application>
  <PresentationFormat>Laajakuva</PresentationFormat>
  <Paragraphs>394</Paragraphs>
  <Slides>49</Slides>
  <Notes>28</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49</vt:i4>
      </vt:variant>
    </vt:vector>
  </HeadingPairs>
  <TitlesOfParts>
    <vt:vector size="55" baseType="lpstr">
      <vt:lpstr>Arial</vt:lpstr>
      <vt:lpstr>Book Antiqua</vt:lpstr>
      <vt:lpstr>Bookman Old Style</vt:lpstr>
      <vt:lpstr>Gill Sans MT</vt:lpstr>
      <vt:lpstr>Wingdings</vt:lpstr>
      <vt:lpstr>Pakkaus</vt:lpstr>
      <vt:lpstr>Introduction to Literary Studies</vt:lpstr>
      <vt:lpstr>Overview of the Course</vt:lpstr>
      <vt:lpstr>The Art of Fiction vs.    The Craft of Reading </vt:lpstr>
      <vt:lpstr>PowerPoint-esitys</vt:lpstr>
      <vt:lpstr>PowerPoint-esitys</vt:lpstr>
      <vt:lpstr>PowerPoint-esitys</vt:lpstr>
      <vt:lpstr>Theory! What is it good for?</vt:lpstr>
      <vt:lpstr>Critical Approaches to Literature</vt:lpstr>
      <vt:lpstr>PowerPoint-esitys</vt:lpstr>
      <vt:lpstr>PowerPoint-esitys</vt:lpstr>
      <vt:lpstr>PowerPoint-esitys</vt:lpstr>
      <vt:lpstr>PowerPoint-esitys</vt:lpstr>
      <vt:lpstr>PowerPoint-esitys</vt:lpstr>
      <vt:lpstr>PowerPoint-esitys</vt:lpstr>
      <vt:lpstr>Critical Theories of Reading</vt:lpstr>
      <vt:lpstr>PowerPoint-esitys</vt:lpstr>
      <vt:lpstr>PowerPoint-esitys</vt:lpstr>
      <vt:lpstr>PowerPoint-esitys</vt:lpstr>
      <vt:lpstr>PowerPoint-esitys</vt:lpstr>
      <vt:lpstr>PowerPoint-esitys</vt:lpstr>
      <vt:lpstr>PowerPoint-esitys</vt:lpstr>
      <vt:lpstr>PowerPoint-esitys</vt:lpstr>
      <vt:lpstr>PowerPoint-esitys</vt:lpstr>
      <vt:lpstr>The Poetic Canon </vt:lpstr>
      <vt:lpstr>What is a Poem?</vt:lpstr>
      <vt:lpstr>PowerPoint-esitys</vt:lpstr>
      <vt:lpstr>PowerPoint-esitys</vt:lpstr>
      <vt:lpstr>PowerPoint-esitys</vt:lpstr>
      <vt:lpstr>How to Read a Poem? </vt:lpstr>
      <vt:lpstr>PowerPoint-esitys</vt:lpstr>
      <vt:lpstr>PowerPoint-esitys</vt:lpstr>
      <vt:lpstr>PowerPoint-esitys</vt:lpstr>
      <vt:lpstr>PowerPoint-esitys</vt:lpstr>
      <vt:lpstr>Tools for Analysis   </vt:lpstr>
      <vt:lpstr>Content </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Language (*)</vt:lpstr>
      <vt:lpstr>PowerPoint-esitys</vt:lpstr>
      <vt:lpstr>Activity: Content and Language</vt:lpstr>
      <vt:lpstr>Bibliography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AK</dc:creator>
  <cp:lastModifiedBy>Anne Karppinen</cp:lastModifiedBy>
  <cp:revision>203</cp:revision>
  <cp:lastPrinted>1601-01-01T00:00:00Z</cp:lastPrinted>
  <dcterms:created xsi:type="dcterms:W3CDTF">1601-01-01T00:00:00Z</dcterms:created>
  <dcterms:modified xsi:type="dcterms:W3CDTF">2020-11-26T10:17:55Z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