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8" r:id="rId1"/>
  </p:sldMasterIdLst>
  <p:sldIdLst>
    <p:sldId id="256" r:id="rId2"/>
    <p:sldId id="263" r:id="rId3"/>
    <p:sldId id="264" r:id="rId4"/>
    <p:sldId id="269" r:id="rId5"/>
    <p:sldId id="265" r:id="rId6"/>
    <p:sldId id="267" r:id="rId7"/>
    <p:sldId id="266" r:id="rId8"/>
    <p:sldId id="273" r:id="rId9"/>
    <p:sldId id="257" r:id="rId10"/>
    <p:sldId id="258" r:id="rId11"/>
    <p:sldId id="274" r:id="rId12"/>
    <p:sldId id="261" r:id="rId13"/>
    <p:sldId id="262" r:id="rId14"/>
    <p:sldId id="259" r:id="rId15"/>
    <p:sldId id="26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fi-FI"/>
              <a:t>Muokkaa perustyylejä naps.</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napsauttamalla</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4/24/18</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perustyylejä naps.</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4/24/18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fi-FI"/>
              <a:t>Muokkaa perustyylejä naps.</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4/24/18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perustyylejä naps.</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4/24/18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fi-FI"/>
              <a:t>Muokkaa perustyylejä naps.</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4/24/18</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a:t>Muokkaa perustyylejä naps.</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4/24/18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perustyylejä naps.</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4/24/18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perustyylejä naps.</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4/24/18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4/24/18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fi-FI"/>
              <a:t>Muokkaa perustyylejä naps.</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8" name="Date Placeholder 7"/>
          <p:cNvSpPr>
            <a:spLocks noGrp="1"/>
          </p:cNvSpPr>
          <p:nvPr>
            <p:ph type="dt" sz="half" idx="10"/>
          </p:nvPr>
        </p:nvSpPr>
        <p:spPr/>
        <p:txBody>
          <a:bodyPr/>
          <a:lstStyle/>
          <a:p>
            <a:fld id="{1CF131DD-A141-4471-BCF9-C6073EDD7E20}" type="datetimeFigureOut">
              <a:rPr lang="en-US" dirty="0"/>
              <a:t>4/24/18</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fi-FI"/>
              <a:t>Muokkaa perustyylejä naps.</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4/24/18</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fi-FI"/>
              <a:t>Muokkaa perustyylejä naps.</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4/24/18</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D637DAC-6536-BF44-9E91-A3D83556FBDE}"/>
              </a:ext>
            </a:extLst>
          </p:cNvPr>
          <p:cNvSpPr>
            <a:spLocks noGrp="1"/>
          </p:cNvSpPr>
          <p:nvPr>
            <p:ph type="ctrTitle"/>
          </p:nvPr>
        </p:nvSpPr>
        <p:spPr>
          <a:xfrm>
            <a:off x="1085850" y="1971675"/>
            <a:ext cx="9068586" cy="2590800"/>
          </a:xfrm>
        </p:spPr>
        <p:txBody>
          <a:bodyPr/>
          <a:lstStyle/>
          <a:p>
            <a:r>
              <a:rPr lang="fi-FI" dirty="0"/>
              <a:t>Joustava </a:t>
            </a:r>
            <a:r>
              <a:rPr lang="fi-FI" dirty="0" err="1"/>
              <a:t>esi</a:t>
            </a:r>
            <a:r>
              <a:rPr lang="fi-FI" dirty="0"/>
              <a:t>- ja alkuopetus</a:t>
            </a:r>
          </a:p>
        </p:txBody>
      </p:sp>
      <p:sp>
        <p:nvSpPr>
          <p:cNvPr id="3" name="Alaotsikko 2">
            <a:extLst>
              <a:ext uri="{FF2B5EF4-FFF2-40B4-BE49-F238E27FC236}">
                <a16:creationId xmlns:a16="http://schemas.microsoft.com/office/drawing/2014/main" id="{F538FDD5-D925-AB46-BF43-AB720D5AE5AD}"/>
              </a:ext>
            </a:extLst>
          </p:cNvPr>
          <p:cNvSpPr>
            <a:spLocks noGrp="1"/>
          </p:cNvSpPr>
          <p:nvPr>
            <p:ph type="subTitle" idx="1"/>
          </p:nvPr>
        </p:nvSpPr>
        <p:spPr>
          <a:xfrm rot="10800000" flipV="1">
            <a:off x="4098001" y="4637541"/>
            <a:ext cx="2692817" cy="522574"/>
          </a:xfrm>
        </p:spPr>
        <p:txBody>
          <a:bodyPr/>
          <a:lstStyle/>
          <a:p>
            <a:r>
              <a:rPr lang="fi-FI" dirty="0"/>
              <a:t>Liperin kunta </a:t>
            </a:r>
          </a:p>
        </p:txBody>
      </p:sp>
    </p:spTree>
    <p:extLst>
      <p:ext uri="{BB962C8B-B14F-4D97-AF65-F5344CB8AC3E}">
        <p14:creationId xmlns:p14="http://schemas.microsoft.com/office/powerpoint/2010/main" val="2461978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7AFA758-DFE2-9E40-BD26-843BB8E37380}"/>
              </a:ext>
            </a:extLst>
          </p:cNvPr>
          <p:cNvSpPr>
            <a:spLocks noGrp="1"/>
          </p:cNvSpPr>
          <p:nvPr>
            <p:ph type="title"/>
          </p:nvPr>
        </p:nvSpPr>
        <p:spPr/>
        <p:txBody>
          <a:bodyPr>
            <a:normAutofit fontScale="90000"/>
          </a:bodyPr>
          <a:lstStyle/>
          <a:p>
            <a:r>
              <a:rPr lang="fi-FI" dirty="0"/>
              <a:t>Toimintakulttuurin ja ympäristöjen kehittäminen </a:t>
            </a:r>
          </a:p>
        </p:txBody>
      </p:sp>
      <p:sp>
        <p:nvSpPr>
          <p:cNvPr id="3" name="Sisällön paikkamerkki 2">
            <a:extLst>
              <a:ext uri="{FF2B5EF4-FFF2-40B4-BE49-F238E27FC236}">
                <a16:creationId xmlns:a16="http://schemas.microsoft.com/office/drawing/2014/main" id="{46309EF4-E62B-7F41-8DEB-8AD81AA00DBA}"/>
              </a:ext>
            </a:extLst>
          </p:cNvPr>
          <p:cNvSpPr>
            <a:spLocks noGrp="1"/>
          </p:cNvSpPr>
          <p:nvPr>
            <p:ph idx="1"/>
          </p:nvPr>
        </p:nvSpPr>
        <p:spPr/>
        <p:txBody>
          <a:bodyPr/>
          <a:lstStyle/>
          <a:p>
            <a:r>
              <a:rPr lang="fi-FI" dirty="0"/>
              <a:t>Joustavat järjestelyt</a:t>
            </a:r>
          </a:p>
          <a:p>
            <a:r>
              <a:rPr lang="fi-FI" dirty="0"/>
              <a:t>Oppimisympäristöjen kehittäminen </a:t>
            </a:r>
          </a:p>
          <a:p>
            <a:r>
              <a:rPr lang="fi-FI" dirty="0"/>
              <a:t>Yhteiset aamunavaukset </a:t>
            </a:r>
          </a:p>
          <a:p>
            <a:r>
              <a:rPr lang="fi-FI" dirty="0"/>
              <a:t>Vahva </a:t>
            </a:r>
            <a:r>
              <a:rPr lang="fi-FI" dirty="0" err="1"/>
              <a:t>oppilaantuntemus</a:t>
            </a:r>
            <a:r>
              <a:rPr lang="fi-FI" dirty="0"/>
              <a:t>, yhteiset lapset</a:t>
            </a:r>
          </a:p>
          <a:p>
            <a:r>
              <a:rPr lang="fi-FI" dirty="0"/>
              <a:t>Kohdataan, nähdään ja huomataan</a:t>
            </a:r>
          </a:p>
          <a:p>
            <a:r>
              <a:rPr lang="fi-FI" dirty="0"/>
              <a:t>Lisää toiminnallisuutta, erilaisia työtapoja ja vuorovaikutusta</a:t>
            </a:r>
          </a:p>
          <a:p>
            <a:r>
              <a:rPr lang="fi-FI" dirty="0"/>
              <a:t>Opettajien vahvuuksien hyödyntäminen ja jakaminen</a:t>
            </a:r>
          </a:p>
          <a:p>
            <a:r>
              <a:rPr lang="fi-FI" dirty="0"/>
              <a:t> Vane-matematiikka</a:t>
            </a:r>
          </a:p>
          <a:p>
            <a:r>
              <a:rPr lang="fi-FI" dirty="0" err="1"/>
              <a:t>Vertaisoppiminen</a:t>
            </a:r>
            <a:r>
              <a:rPr lang="fi-FI" dirty="0"/>
              <a:t> ja tuki</a:t>
            </a:r>
          </a:p>
          <a:p>
            <a:r>
              <a:rPr lang="fi-FI" dirty="0"/>
              <a:t>Arvioinnin kehittäminen </a:t>
            </a:r>
          </a:p>
          <a:p>
            <a:endParaRPr lang="fi-FI" dirty="0"/>
          </a:p>
          <a:p>
            <a:endParaRPr lang="fi-FI" dirty="0"/>
          </a:p>
          <a:p>
            <a:endParaRPr lang="fi-FI" dirty="0"/>
          </a:p>
          <a:p>
            <a:endParaRPr lang="fi-FI" dirty="0"/>
          </a:p>
        </p:txBody>
      </p:sp>
    </p:spTree>
    <p:extLst>
      <p:ext uri="{BB962C8B-B14F-4D97-AF65-F5344CB8AC3E}">
        <p14:creationId xmlns:p14="http://schemas.microsoft.com/office/powerpoint/2010/main" val="2992236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Koulupäivän rakenne</a:t>
            </a:r>
          </a:p>
        </p:txBody>
      </p:sp>
      <p:sp>
        <p:nvSpPr>
          <p:cNvPr id="3" name="Sisällön paikkamerkki 2"/>
          <p:cNvSpPr>
            <a:spLocks noGrp="1"/>
          </p:cNvSpPr>
          <p:nvPr>
            <p:ph idx="1"/>
          </p:nvPr>
        </p:nvSpPr>
        <p:spPr/>
        <p:txBody>
          <a:bodyPr/>
          <a:lstStyle/>
          <a:p>
            <a:r>
              <a:rPr lang="fi-FI" dirty="0"/>
              <a:t>Luokanopettaja ja </a:t>
            </a:r>
            <a:r>
              <a:rPr lang="fi-FI" dirty="0" err="1"/>
              <a:t>esiopettaja</a:t>
            </a:r>
            <a:r>
              <a:rPr lang="fi-FI" dirty="0"/>
              <a:t> vastaavat pedagogisesta suunnittelusta yhteisen lukujärjestyksen pohjalta. </a:t>
            </a:r>
            <a:r>
              <a:rPr lang="fi-FI" dirty="0" err="1"/>
              <a:t>Koulunkäynninohjaaja</a:t>
            </a:r>
            <a:r>
              <a:rPr lang="fi-FI" dirty="0"/>
              <a:t> </a:t>
            </a:r>
            <a:r>
              <a:rPr lang="fi-FI" dirty="0" err="1"/>
              <a:t>työparina</a:t>
            </a:r>
            <a:r>
              <a:rPr lang="fi-FI" dirty="0"/>
              <a:t>.</a:t>
            </a:r>
          </a:p>
          <a:p>
            <a:r>
              <a:rPr lang="fi-FI" dirty="0" err="1"/>
              <a:t>Alkuluokkatoiminta</a:t>
            </a:r>
            <a:r>
              <a:rPr lang="fi-FI" dirty="0"/>
              <a:t> on vuosiluokkiin sitomatonta toimintaa. Se perustuu </a:t>
            </a:r>
            <a:r>
              <a:rPr lang="fi-FI" dirty="0" err="1"/>
              <a:t>oppimiskokonaisuuksiin</a:t>
            </a:r>
            <a:r>
              <a:rPr lang="fi-FI" dirty="0"/>
              <a:t> ja tähtää koko nivelvaiheen oppimistavoitteiden saavuttamiseen yksilöllisesti ryhmässä. (Noin 2h/</a:t>
            </a:r>
            <a:r>
              <a:rPr lang="fi-FI" dirty="0" err="1"/>
              <a:t>pv</a:t>
            </a:r>
            <a:r>
              <a:rPr lang="fi-FI" dirty="0"/>
              <a:t>.)</a:t>
            </a:r>
          </a:p>
          <a:p>
            <a:r>
              <a:rPr lang="fi-FI" dirty="0"/>
              <a:t>Muut oppitunnit ovat vuosiluokkiin sidottua toimintaa, joka tähtää </a:t>
            </a:r>
            <a:r>
              <a:rPr lang="fi-FI"/>
              <a:t>vuosiluokkaistettujen </a:t>
            </a:r>
            <a:r>
              <a:rPr lang="fi-FI" dirty="0"/>
              <a:t>tavoitteiden saavuttamiseen. (Noin 2h/</a:t>
            </a:r>
            <a:r>
              <a:rPr lang="fi-FI" dirty="0" err="1"/>
              <a:t>pv</a:t>
            </a:r>
            <a:r>
              <a:rPr lang="fi-FI" dirty="0"/>
              <a:t>.)</a:t>
            </a:r>
          </a:p>
          <a:p>
            <a:r>
              <a:rPr lang="fi-FI" dirty="0"/>
              <a:t>Tuki on järjestetty </a:t>
            </a:r>
            <a:r>
              <a:rPr lang="fi-FI" dirty="0" err="1"/>
              <a:t>oppimisympäristöihin</a:t>
            </a:r>
            <a:r>
              <a:rPr lang="fi-FI" dirty="0"/>
              <a:t> ja oppilaita ohjataan yksilöllisten tarpeiden mukaan. Muutoin </a:t>
            </a:r>
            <a:r>
              <a:rPr lang="fi-FI" dirty="0" err="1"/>
              <a:t>tukiresurssi</a:t>
            </a:r>
            <a:r>
              <a:rPr lang="fi-FI" dirty="0"/>
              <a:t> kuten erityisopetus ja </a:t>
            </a:r>
            <a:r>
              <a:rPr lang="fi-FI" dirty="0" err="1"/>
              <a:t>ohjaajapalvelut</a:t>
            </a:r>
            <a:r>
              <a:rPr lang="fi-FI" dirty="0"/>
              <a:t> ovat joustavaa ja kohdennetaan tarvitseville tuen </a:t>
            </a:r>
            <a:r>
              <a:rPr lang="fi-FI" dirty="0" err="1"/>
              <a:t>kolmiportaisuuden</a:t>
            </a:r>
            <a:r>
              <a:rPr lang="fi-FI" dirty="0"/>
              <a:t> periaatteella.</a:t>
            </a:r>
          </a:p>
        </p:txBody>
      </p:sp>
    </p:spTree>
    <p:extLst>
      <p:ext uri="{BB962C8B-B14F-4D97-AF65-F5344CB8AC3E}">
        <p14:creationId xmlns:p14="http://schemas.microsoft.com/office/powerpoint/2010/main" val="1773339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7B2E2C1-6E35-A949-A1A1-4CF314F98471}"/>
              </a:ext>
            </a:extLst>
          </p:cNvPr>
          <p:cNvSpPr>
            <a:spLocks noGrp="1"/>
          </p:cNvSpPr>
          <p:nvPr>
            <p:ph type="title"/>
          </p:nvPr>
        </p:nvSpPr>
        <p:spPr/>
        <p:txBody>
          <a:bodyPr>
            <a:normAutofit fontScale="90000"/>
          </a:bodyPr>
          <a:lstStyle/>
          <a:p>
            <a:r>
              <a:rPr lang="fi-FI" dirty="0"/>
              <a:t>Toimintakulttuurin ja oppimisympäristöjen kehittäminen </a:t>
            </a:r>
          </a:p>
        </p:txBody>
      </p:sp>
      <p:sp>
        <p:nvSpPr>
          <p:cNvPr id="3" name="Sisällön paikkamerkki 2">
            <a:extLst>
              <a:ext uri="{FF2B5EF4-FFF2-40B4-BE49-F238E27FC236}">
                <a16:creationId xmlns:a16="http://schemas.microsoft.com/office/drawing/2014/main" id="{B054BE24-B2F5-4D43-AEE2-DA454E6753CA}"/>
              </a:ext>
            </a:extLst>
          </p:cNvPr>
          <p:cNvSpPr>
            <a:spLocks noGrp="1"/>
          </p:cNvSpPr>
          <p:nvPr>
            <p:ph idx="1"/>
          </p:nvPr>
        </p:nvSpPr>
        <p:spPr/>
        <p:txBody>
          <a:bodyPr/>
          <a:lstStyle/>
          <a:p>
            <a:r>
              <a:rPr lang="fi-FI" dirty="0" err="1"/>
              <a:t>Tiimitoiminta</a:t>
            </a:r>
            <a:r>
              <a:rPr lang="fi-FI" dirty="0"/>
              <a:t> (</a:t>
            </a:r>
            <a:r>
              <a:rPr lang="fi-FI" dirty="0" err="1"/>
              <a:t>esi</a:t>
            </a:r>
            <a:r>
              <a:rPr lang="fi-FI" dirty="0"/>
              <a:t>- ja alkuopetuksen tiimi, </a:t>
            </a:r>
            <a:r>
              <a:rPr lang="fi-FI" dirty="0" err="1"/>
              <a:t>alkuluokkatiimit</a:t>
            </a:r>
            <a:r>
              <a:rPr lang="fi-FI" dirty="0"/>
              <a:t>, </a:t>
            </a:r>
            <a:r>
              <a:rPr lang="fi-FI" dirty="0" err="1"/>
              <a:t>kehittämistiimit</a:t>
            </a:r>
            <a:r>
              <a:rPr lang="fi-FI" dirty="0"/>
              <a:t>)</a:t>
            </a:r>
          </a:p>
          <a:p>
            <a:r>
              <a:rPr lang="fi-FI" dirty="0"/>
              <a:t>Seudullinen yhteistyö. Myös valtakunnallinen ja </a:t>
            </a:r>
            <a:r>
              <a:rPr lang="fi-FI" dirty="0" err="1"/>
              <a:t>kuntataso</a:t>
            </a:r>
            <a:endParaRPr lang="fi-FI" dirty="0"/>
          </a:p>
          <a:p>
            <a:r>
              <a:rPr lang="fi-FI" dirty="0"/>
              <a:t>Verkostoituminen </a:t>
            </a:r>
          </a:p>
          <a:p>
            <a:r>
              <a:rPr lang="fi-FI" dirty="0"/>
              <a:t>Hankkeet</a:t>
            </a:r>
          </a:p>
          <a:p>
            <a:r>
              <a:rPr lang="fi-FI" dirty="0"/>
              <a:t>Täydennyskoulutus </a:t>
            </a:r>
          </a:p>
          <a:p>
            <a:endParaRPr lang="fi-FI" dirty="0"/>
          </a:p>
          <a:p>
            <a:endParaRPr lang="fi-FI" dirty="0"/>
          </a:p>
        </p:txBody>
      </p:sp>
    </p:spTree>
    <p:extLst>
      <p:ext uri="{BB962C8B-B14F-4D97-AF65-F5344CB8AC3E}">
        <p14:creationId xmlns:p14="http://schemas.microsoft.com/office/powerpoint/2010/main" val="6520798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FDE43F8-F562-0B4B-A52C-D0D1809477DF}"/>
              </a:ext>
            </a:extLst>
          </p:cNvPr>
          <p:cNvSpPr>
            <a:spLocks noGrp="1"/>
          </p:cNvSpPr>
          <p:nvPr>
            <p:ph type="title"/>
          </p:nvPr>
        </p:nvSpPr>
        <p:spPr/>
        <p:txBody>
          <a:bodyPr/>
          <a:lstStyle/>
          <a:p>
            <a:r>
              <a:rPr lang="fi-FI" dirty="0"/>
              <a:t>Arviointi keskiössä</a:t>
            </a:r>
          </a:p>
        </p:txBody>
      </p:sp>
      <p:sp>
        <p:nvSpPr>
          <p:cNvPr id="3" name="Sisällön paikkamerkki 2">
            <a:extLst>
              <a:ext uri="{FF2B5EF4-FFF2-40B4-BE49-F238E27FC236}">
                <a16:creationId xmlns:a16="http://schemas.microsoft.com/office/drawing/2014/main" id="{52713343-E71F-BB42-8C04-BD9356417091}"/>
              </a:ext>
            </a:extLst>
          </p:cNvPr>
          <p:cNvSpPr>
            <a:spLocks noGrp="1"/>
          </p:cNvSpPr>
          <p:nvPr>
            <p:ph idx="1"/>
          </p:nvPr>
        </p:nvSpPr>
        <p:spPr/>
        <p:txBody>
          <a:bodyPr>
            <a:normAutofit fontScale="70000" lnSpcReduction="20000"/>
          </a:bodyPr>
          <a:lstStyle/>
          <a:p>
            <a:r>
              <a:rPr lang="fi-FI" dirty="0"/>
              <a:t>Toiminnan arviointi ja kehittäminen on arvioinnissa keskeistä.</a:t>
            </a:r>
          </a:p>
          <a:p>
            <a:r>
              <a:rPr lang="fi-FI" dirty="0"/>
              <a:t>Oppimisen arviointi (oppiminen, työskentely ja käyttäytyminen) perustuu havainnointiin ja </a:t>
            </a:r>
            <a:r>
              <a:rPr lang="fi-FI" dirty="0" err="1"/>
              <a:t>oppilaantuntemukseen</a:t>
            </a:r>
            <a:r>
              <a:rPr lang="fi-FI" dirty="0"/>
              <a:t>.</a:t>
            </a:r>
          </a:p>
          <a:p>
            <a:r>
              <a:rPr lang="fi-FI" dirty="0"/>
              <a:t>Arviointi on monipuolista.</a:t>
            </a:r>
          </a:p>
          <a:p>
            <a:r>
              <a:rPr lang="fi-FI" dirty="0"/>
              <a:t>Arvioinnin </a:t>
            </a:r>
            <a:r>
              <a:rPr lang="fi-FI"/>
              <a:t>toteuttamisen taustalla </a:t>
            </a:r>
            <a:r>
              <a:rPr lang="fi-FI" dirty="0"/>
              <a:t>on koulun ja </a:t>
            </a:r>
            <a:r>
              <a:rPr lang="fi-FI"/>
              <a:t>esiopetuksen yhteinen </a:t>
            </a:r>
            <a:r>
              <a:rPr lang="fi-FI" dirty="0" err="1"/>
              <a:t>arviointisuunnitelma</a:t>
            </a:r>
            <a:r>
              <a:rPr lang="fi-FI" dirty="0"/>
              <a:t>.</a:t>
            </a:r>
          </a:p>
          <a:p>
            <a:r>
              <a:rPr lang="fi-FI" dirty="0"/>
              <a:t>Arvioinnin välineenä käytetään 2. luokan nivelvaiheen tavoitteisiin pohjautuvia seudullisia arvioinnin polkuja:</a:t>
            </a:r>
          </a:p>
          <a:p>
            <a:r>
              <a:rPr lang="fi-FI" dirty="0"/>
              <a:t>LUKEMISEN POLKU</a:t>
            </a:r>
          </a:p>
          <a:p>
            <a:r>
              <a:rPr lang="fi-FI" dirty="0"/>
              <a:t>KIRJOITTAMISEN POLKU</a:t>
            </a:r>
          </a:p>
          <a:p>
            <a:r>
              <a:rPr lang="fi-FI" dirty="0"/>
              <a:t>TYÖSKENTELYTAITOJEN POLKU</a:t>
            </a:r>
          </a:p>
          <a:p>
            <a:r>
              <a:rPr lang="fi-FI" dirty="0"/>
              <a:t>TUNNE- VUOROVAIKUTUSTAITOJEN POLKU</a:t>
            </a:r>
          </a:p>
          <a:p>
            <a:r>
              <a:rPr lang="fi-FI" dirty="0"/>
              <a:t>MATEMAATTISTEN PERUSTAITOJEN POLKU</a:t>
            </a:r>
          </a:p>
          <a:p>
            <a:r>
              <a:rPr lang="fi-FI" dirty="0"/>
              <a:t>MATEMAATTISTEN TAITOJEN POLKU</a:t>
            </a:r>
          </a:p>
          <a:p>
            <a:r>
              <a:rPr lang="fi-FI" dirty="0"/>
              <a:t>Lisäksi jokaisella oppilaalla on oma </a:t>
            </a:r>
            <a:r>
              <a:rPr lang="fi-FI" dirty="0" err="1"/>
              <a:t>tavoitesuunnitelma</a:t>
            </a:r>
            <a:r>
              <a:rPr lang="fi-FI" dirty="0"/>
              <a:t>.</a:t>
            </a:r>
          </a:p>
          <a:p>
            <a:r>
              <a:rPr lang="fi-FI" dirty="0"/>
              <a:t>Kirjaaminen tapahtuu oppilaan </a:t>
            </a:r>
            <a:r>
              <a:rPr lang="fi-FI" dirty="0" err="1"/>
              <a:t>arviointikansioon</a:t>
            </a:r>
            <a:r>
              <a:rPr lang="fi-FI" dirty="0"/>
              <a:t> sekä pedagogisiin asiakirjoihin.</a:t>
            </a:r>
          </a:p>
          <a:p>
            <a:r>
              <a:rPr lang="fi-FI" dirty="0"/>
              <a:t>Arviointiin osallistuu kaikki.</a:t>
            </a:r>
          </a:p>
          <a:p>
            <a:endParaRPr lang="fi-FI" dirty="0"/>
          </a:p>
        </p:txBody>
      </p:sp>
    </p:spTree>
    <p:extLst>
      <p:ext uri="{BB962C8B-B14F-4D97-AF65-F5344CB8AC3E}">
        <p14:creationId xmlns:p14="http://schemas.microsoft.com/office/powerpoint/2010/main" val="31961369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B118728-C677-5741-AB77-A665465E0015}"/>
              </a:ext>
            </a:extLst>
          </p:cNvPr>
          <p:cNvSpPr>
            <a:spLocks noGrp="1"/>
          </p:cNvSpPr>
          <p:nvPr>
            <p:ph type="title"/>
          </p:nvPr>
        </p:nvSpPr>
        <p:spPr/>
        <p:txBody>
          <a:bodyPr/>
          <a:lstStyle/>
          <a:p>
            <a:r>
              <a:rPr lang="fi-FI" dirty="0"/>
              <a:t>Tuki</a:t>
            </a:r>
          </a:p>
        </p:txBody>
      </p:sp>
      <p:sp>
        <p:nvSpPr>
          <p:cNvPr id="3" name="Sisällön paikkamerkki 2">
            <a:extLst>
              <a:ext uri="{FF2B5EF4-FFF2-40B4-BE49-F238E27FC236}">
                <a16:creationId xmlns:a16="http://schemas.microsoft.com/office/drawing/2014/main" id="{21E78721-C95E-F545-AA54-0D8B218CEDFC}"/>
              </a:ext>
            </a:extLst>
          </p:cNvPr>
          <p:cNvSpPr>
            <a:spLocks noGrp="1"/>
          </p:cNvSpPr>
          <p:nvPr>
            <p:ph idx="1"/>
          </p:nvPr>
        </p:nvSpPr>
        <p:spPr/>
        <p:txBody>
          <a:bodyPr/>
          <a:lstStyle/>
          <a:p>
            <a:r>
              <a:rPr lang="fi-FI" dirty="0"/>
              <a:t>Vahva hyvä yleinen tuki toteutuu, laadukas </a:t>
            </a:r>
            <a:r>
              <a:rPr lang="fi-FI" dirty="0" err="1"/>
              <a:t>esi</a:t>
            </a:r>
            <a:r>
              <a:rPr lang="fi-FI" dirty="0"/>
              <a:t>- ja alkuopetus</a:t>
            </a:r>
          </a:p>
          <a:p>
            <a:r>
              <a:rPr lang="fi-FI" dirty="0"/>
              <a:t>Oppimista tukevan ympäristön järjestäminen </a:t>
            </a:r>
          </a:p>
          <a:p>
            <a:r>
              <a:rPr lang="fi-FI" dirty="0"/>
              <a:t>Tehokkaampi yksilöllinen eriyttäminen ja tuki tarvitseville</a:t>
            </a:r>
          </a:p>
          <a:p>
            <a:r>
              <a:rPr lang="fi-FI" dirty="0" err="1"/>
              <a:t>Oppilasyksilöä</a:t>
            </a:r>
            <a:r>
              <a:rPr lang="fi-FI" dirty="0"/>
              <a:t> huomioiva ohjaus ja opetus</a:t>
            </a:r>
          </a:p>
          <a:p>
            <a:r>
              <a:rPr lang="fi-FI" dirty="0"/>
              <a:t>Erilaisia pienryhmätyöskentelytapoja </a:t>
            </a:r>
          </a:p>
          <a:p>
            <a:r>
              <a:rPr lang="fi-FI" dirty="0"/>
              <a:t>Yhteistä työtä: huolien ja ilojen jakaminen </a:t>
            </a:r>
          </a:p>
          <a:p>
            <a:r>
              <a:rPr lang="fi-FI" dirty="0"/>
              <a:t>Erityisopetuksen tupa</a:t>
            </a:r>
          </a:p>
          <a:p>
            <a:r>
              <a:rPr lang="fi-FI" dirty="0"/>
              <a:t>Mahdollisuus vuosiluokkiin sitomattoman opetukseen tai vuosiluokan kertaamiseen</a:t>
            </a:r>
          </a:p>
          <a:p>
            <a:endParaRPr lang="fi-FI" dirty="0"/>
          </a:p>
          <a:p>
            <a:endParaRPr lang="fi-FI" dirty="0"/>
          </a:p>
          <a:p>
            <a:endParaRPr lang="fi-FI" dirty="0"/>
          </a:p>
        </p:txBody>
      </p:sp>
    </p:spTree>
    <p:extLst>
      <p:ext uri="{BB962C8B-B14F-4D97-AF65-F5344CB8AC3E}">
        <p14:creationId xmlns:p14="http://schemas.microsoft.com/office/powerpoint/2010/main" val="1251141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3116948-F093-6F40-9B93-044E2D909910}"/>
              </a:ext>
            </a:extLst>
          </p:cNvPr>
          <p:cNvSpPr>
            <a:spLocks noGrp="1"/>
          </p:cNvSpPr>
          <p:nvPr>
            <p:ph type="title"/>
          </p:nvPr>
        </p:nvSpPr>
        <p:spPr/>
        <p:txBody>
          <a:bodyPr/>
          <a:lstStyle/>
          <a:p>
            <a:r>
              <a:rPr lang="fi-FI" dirty="0"/>
              <a:t>Kokemuksia</a:t>
            </a:r>
          </a:p>
        </p:txBody>
      </p:sp>
      <p:sp>
        <p:nvSpPr>
          <p:cNvPr id="3" name="Sisällön paikkamerkki 2">
            <a:extLst>
              <a:ext uri="{FF2B5EF4-FFF2-40B4-BE49-F238E27FC236}">
                <a16:creationId xmlns:a16="http://schemas.microsoft.com/office/drawing/2014/main" id="{6A07301A-195D-F34A-821B-739A62ED0D2B}"/>
              </a:ext>
            </a:extLst>
          </p:cNvPr>
          <p:cNvSpPr>
            <a:spLocks noGrp="1"/>
          </p:cNvSpPr>
          <p:nvPr>
            <p:ph idx="1"/>
          </p:nvPr>
        </p:nvSpPr>
        <p:spPr>
          <a:xfrm>
            <a:off x="1066800" y="1847885"/>
            <a:ext cx="10058400" cy="3931920"/>
          </a:xfrm>
        </p:spPr>
        <p:txBody>
          <a:bodyPr/>
          <a:lstStyle/>
          <a:p>
            <a:r>
              <a:rPr lang="fi-FI" dirty="0"/>
              <a:t>Positiivinen palaute oppilailta, opettajilta, vanhemmilta </a:t>
            </a:r>
          </a:p>
          <a:p>
            <a:r>
              <a:rPr lang="fi-FI" dirty="0"/>
              <a:t>Toiminta laajentunut koko kuntaan. Jokainen kehittää oman mallin.</a:t>
            </a:r>
          </a:p>
          <a:p>
            <a:r>
              <a:rPr lang="fi-FI" dirty="0"/>
              <a:t>Tehtävien jakaminen </a:t>
            </a:r>
          </a:p>
          <a:p>
            <a:r>
              <a:rPr lang="fi-FI" dirty="0"/>
              <a:t>Toisilta oppiminen</a:t>
            </a:r>
          </a:p>
          <a:p>
            <a:r>
              <a:rPr lang="fi-FI" dirty="0"/>
              <a:t>Vahvuuksien hyödyntäminen </a:t>
            </a:r>
          </a:p>
          <a:p>
            <a:r>
              <a:rPr lang="fi-FI" dirty="0"/>
              <a:t>Joustavuus</a:t>
            </a:r>
          </a:p>
          <a:p>
            <a:r>
              <a:rPr lang="fi-FI" dirty="0"/>
              <a:t>Tuen kohdentaminen ja tuki omassa ryhmässä läsnä</a:t>
            </a:r>
          </a:p>
          <a:p>
            <a:r>
              <a:rPr lang="fi-FI" dirty="0"/>
              <a:t>Toiminnan esittely ja tutorointi kunnan, seudun ja valtakunnan tasolla</a:t>
            </a:r>
          </a:p>
          <a:p>
            <a:endParaRPr lang="fi-FI" dirty="0"/>
          </a:p>
        </p:txBody>
      </p:sp>
    </p:spTree>
    <p:extLst>
      <p:ext uri="{BB962C8B-B14F-4D97-AF65-F5344CB8AC3E}">
        <p14:creationId xmlns:p14="http://schemas.microsoft.com/office/powerpoint/2010/main" val="580562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sz="3500" dirty="0"/>
              <a:t>Joustava </a:t>
            </a:r>
            <a:r>
              <a:rPr lang="fi-FI" sz="3500" dirty="0" err="1"/>
              <a:t>esi</a:t>
            </a:r>
            <a:r>
              <a:rPr lang="fi-FI" sz="3500" dirty="0"/>
              <a:t>- ja alkuopetus on </a:t>
            </a:r>
            <a:r>
              <a:rPr lang="fi-FI" sz="3500" dirty="0" err="1"/>
              <a:t>yhteisopettajuuteen</a:t>
            </a:r>
            <a:r>
              <a:rPr lang="fi-FI" sz="3500" dirty="0"/>
              <a:t> ja joustaviin ryhmittelyihin perustuva tapa toteuttaa opetussuunnitelmaa eheyttäMällä opEtusta ja lisäämällä toiminnallisuutta. </a:t>
            </a:r>
            <a:br>
              <a:rPr lang="fi-FI" sz="3500" dirty="0"/>
            </a:br>
            <a:endParaRPr lang="fi-FI" sz="3500" dirty="0"/>
          </a:p>
        </p:txBody>
      </p:sp>
    </p:spTree>
    <p:extLst>
      <p:ext uri="{BB962C8B-B14F-4D97-AF65-F5344CB8AC3E}">
        <p14:creationId xmlns:p14="http://schemas.microsoft.com/office/powerpoint/2010/main" val="3214131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sz="3500" dirty="0"/>
              <a:t>Joustava </a:t>
            </a:r>
            <a:r>
              <a:rPr lang="fi-FI" sz="3500" dirty="0" err="1"/>
              <a:t>esi</a:t>
            </a:r>
            <a:r>
              <a:rPr lang="fi-FI" sz="3500" dirty="0"/>
              <a:t>- ja alkuopetus on kiinteä osa </a:t>
            </a:r>
            <a:r>
              <a:rPr lang="fi-FI" sz="3500" dirty="0" err="1"/>
              <a:t>kouluyksikön</a:t>
            </a:r>
            <a:r>
              <a:rPr lang="fi-FI" sz="3500" dirty="0"/>
              <a:t> toimintakulttuuria. oppilaat nähdään yksilöinä ryhmässä. Toiminnassa hyödynnetään monipuolisia </a:t>
            </a:r>
            <a:r>
              <a:rPr lang="fi-FI" sz="3500" dirty="0" err="1"/>
              <a:t>oppimisympäristöjä</a:t>
            </a:r>
            <a:r>
              <a:rPr lang="fi-FI" sz="3500" dirty="0"/>
              <a:t> ja työtapoja. Arviointi on keskeinen osa toimintaa.</a:t>
            </a:r>
          </a:p>
        </p:txBody>
      </p:sp>
    </p:spTree>
    <p:extLst>
      <p:ext uri="{BB962C8B-B14F-4D97-AF65-F5344CB8AC3E}">
        <p14:creationId xmlns:p14="http://schemas.microsoft.com/office/powerpoint/2010/main" val="2144326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pPr lvl="0"/>
            <a:r>
              <a:rPr lang="fi-FI" sz="2000" dirty="0">
                <a:effectLst/>
                <a:latin typeface="Calibri" panose="020F0502020204030204" pitchFamily="34" charset="0"/>
                <a:ea typeface="Times New Roman" panose="02020603050405020304" pitchFamily="18" charset="0"/>
                <a:cs typeface="Times New Roman" panose="02020603050405020304" pitchFamily="18" charset="0"/>
              </a:rPr>
              <a:t>Joustavassa </a:t>
            </a:r>
            <a:r>
              <a:rPr lang="fi-FI" sz="2000" dirty="0" err="1">
                <a:effectLst/>
                <a:latin typeface="Calibri" panose="020F0502020204030204" pitchFamily="34" charset="0"/>
                <a:ea typeface="Times New Roman" panose="02020603050405020304" pitchFamily="18" charset="0"/>
                <a:cs typeface="Times New Roman" panose="02020603050405020304" pitchFamily="18" charset="0"/>
              </a:rPr>
              <a:t>esi</a:t>
            </a:r>
            <a:r>
              <a:rPr lang="fi-FI" sz="2000" dirty="0">
                <a:effectLst/>
                <a:latin typeface="Calibri" panose="020F0502020204030204" pitchFamily="34" charset="0"/>
                <a:ea typeface="Times New Roman" panose="02020603050405020304" pitchFamily="18" charset="0"/>
                <a:cs typeface="Times New Roman" panose="02020603050405020304" pitchFamily="18" charset="0"/>
              </a:rPr>
              <a:t>- ja alkuopetuksessa Lapset voivat olla aktiivisia toimijoita.</a:t>
            </a:r>
            <a:br>
              <a:rPr lang="fi-FI" sz="2000" dirty="0">
                <a:effectLst/>
                <a:latin typeface="Calibri" panose="020F0502020204030204" pitchFamily="34" charset="0"/>
                <a:ea typeface="Times New Roman" panose="02020603050405020304" pitchFamily="18" charset="0"/>
                <a:cs typeface="Times New Roman" panose="02020603050405020304" pitchFamily="18" charset="0"/>
              </a:rPr>
            </a:br>
            <a:r>
              <a:rPr lang="fi-FI" sz="2000" dirty="0">
                <a:effectLst/>
                <a:latin typeface="Calibri" panose="020F0502020204030204" pitchFamily="34" charset="0"/>
                <a:ea typeface="Times New Roman" panose="02020603050405020304" pitchFamily="18" charset="0"/>
                <a:cs typeface="Times New Roman" panose="02020603050405020304" pitchFamily="18" charset="0"/>
              </a:rPr>
              <a:t>Oppiminen on kokonaisvaltAista ja</a:t>
            </a:r>
            <a:br>
              <a:rPr lang="fi-FI" sz="2000" dirty="0">
                <a:effectLst/>
                <a:latin typeface="Calibri" panose="020F0502020204030204" pitchFamily="34" charset="0"/>
                <a:ea typeface="Times New Roman" panose="02020603050405020304" pitchFamily="18" charset="0"/>
                <a:cs typeface="Times New Roman" panose="02020603050405020304" pitchFamily="18" charset="0"/>
              </a:rPr>
            </a:br>
            <a:r>
              <a:rPr lang="fi-FI" sz="2000" dirty="0">
                <a:effectLst/>
                <a:latin typeface="Calibri" panose="020F0502020204030204" pitchFamily="34" charset="0"/>
                <a:ea typeface="Times New Roman" panose="02020603050405020304" pitchFamily="18" charset="0"/>
                <a:cs typeface="Times New Roman" panose="02020603050405020304" pitchFamily="18" charset="0"/>
              </a:rPr>
              <a:t>Lähtökohtana on lasten aiemmat kokemukset ja osaaminen.</a:t>
            </a:r>
            <a:br>
              <a:rPr lang="fi-FI" sz="2000" dirty="0">
                <a:effectLst/>
                <a:latin typeface="Calibri" panose="020F0502020204030204" pitchFamily="34" charset="0"/>
                <a:ea typeface="Times New Roman" panose="02020603050405020304" pitchFamily="18" charset="0"/>
                <a:cs typeface="Times New Roman" panose="02020603050405020304" pitchFamily="18" charset="0"/>
              </a:rPr>
            </a:br>
            <a:r>
              <a:rPr lang="fi-FI" sz="2000" dirty="0">
                <a:effectLst/>
                <a:latin typeface="Calibri" panose="020F0502020204030204" pitchFamily="34" charset="0"/>
                <a:ea typeface="Times New Roman" panose="02020603050405020304" pitchFamily="18" charset="0"/>
                <a:cs typeface="Times New Roman" panose="02020603050405020304" pitchFamily="18" charset="0"/>
              </a:rPr>
              <a:t>Toiminnassa huomioidaan Opetettavien asioiden yhteys lasten kehittyviin </a:t>
            </a:r>
            <a:r>
              <a:rPr lang="fi-FI" sz="2000" dirty="0" err="1">
                <a:effectLst/>
                <a:latin typeface="Calibri" panose="020F0502020204030204" pitchFamily="34" charset="0"/>
                <a:ea typeface="Times New Roman" panose="02020603050405020304" pitchFamily="18" charset="0"/>
                <a:cs typeface="Times New Roman" panose="02020603050405020304" pitchFamily="18" charset="0"/>
              </a:rPr>
              <a:t>valmiuksiin</a:t>
            </a:r>
            <a:r>
              <a:rPr lang="fi-FI" sz="2000" dirty="0">
                <a:effectLst/>
                <a:latin typeface="Calibri" panose="020F0502020204030204" pitchFamily="34" charset="0"/>
                <a:ea typeface="Times New Roman" panose="02020603050405020304" pitchFamily="18" charset="0"/>
                <a:cs typeface="Times New Roman" panose="02020603050405020304" pitchFamily="18" charset="0"/>
              </a:rPr>
              <a:t> sekä kokemusmaailmaan.</a:t>
            </a:r>
            <a:br>
              <a:rPr lang="fi-FI" sz="2000" dirty="0">
                <a:effectLst/>
                <a:latin typeface="Calibri" panose="020F0502020204030204" pitchFamily="34" charset="0"/>
                <a:ea typeface="Times New Roman" panose="02020603050405020304" pitchFamily="18" charset="0"/>
                <a:cs typeface="Times New Roman" panose="02020603050405020304" pitchFamily="18" charset="0"/>
              </a:rPr>
            </a:br>
            <a:r>
              <a:rPr lang="fi-FI" sz="2000" dirty="0">
                <a:effectLst/>
                <a:latin typeface="Calibri" panose="020F0502020204030204" pitchFamily="34" charset="0"/>
                <a:ea typeface="Times New Roman" panose="02020603050405020304" pitchFamily="18" charset="0"/>
                <a:cs typeface="Times New Roman" panose="02020603050405020304" pitchFamily="18" charset="0"/>
              </a:rPr>
              <a:t>Keskeistä on Myönteisten </a:t>
            </a:r>
            <a:r>
              <a:rPr lang="fi-FI" sz="2000" dirty="0" err="1">
                <a:effectLst/>
                <a:latin typeface="Calibri" panose="020F0502020204030204" pitchFamily="34" charset="0"/>
                <a:ea typeface="Times New Roman" panose="02020603050405020304" pitchFamily="18" charset="0"/>
                <a:cs typeface="Times New Roman" panose="02020603050405020304" pitchFamily="18" charset="0"/>
              </a:rPr>
              <a:t>tunnekokemusten</a:t>
            </a:r>
            <a:r>
              <a:rPr lang="fi-FI" sz="2000" dirty="0">
                <a:effectLst/>
                <a:latin typeface="Calibri" panose="020F0502020204030204" pitchFamily="34" charset="0"/>
                <a:ea typeface="Times New Roman" panose="02020603050405020304" pitchFamily="18" charset="0"/>
                <a:cs typeface="Times New Roman" panose="02020603050405020304" pitchFamily="18" charset="0"/>
              </a:rPr>
              <a:t> saaminen.</a:t>
            </a:r>
            <a:br>
              <a:rPr lang="fi-FI" sz="2000" dirty="0">
                <a:effectLst/>
                <a:latin typeface="Calibri" panose="020F0502020204030204" pitchFamily="34" charset="0"/>
                <a:ea typeface="Times New Roman" panose="02020603050405020304" pitchFamily="18" charset="0"/>
                <a:cs typeface="Times New Roman" panose="02020603050405020304" pitchFamily="18" charset="0"/>
              </a:rPr>
            </a:br>
            <a:r>
              <a:rPr lang="fi-FI" sz="2000" dirty="0">
                <a:effectLst/>
                <a:latin typeface="Calibri" panose="020F0502020204030204" pitchFamily="34" charset="0"/>
                <a:ea typeface="Times New Roman" panose="02020603050405020304" pitchFamily="18" charset="0"/>
                <a:cs typeface="Times New Roman" panose="02020603050405020304" pitchFamily="18" charset="0"/>
              </a:rPr>
              <a:t>Leikki on keskeisessä roolissa ja toiminta vertaisryhmässä tähtää kaikilta osin oppimisen ilon ja </a:t>
            </a:r>
            <a:r>
              <a:rPr lang="fi-FI" sz="2000" dirty="0" err="1">
                <a:effectLst/>
                <a:latin typeface="Calibri" panose="020F0502020204030204" pitchFamily="34" charset="0"/>
                <a:ea typeface="Times New Roman" panose="02020603050405020304" pitchFamily="18" charset="0"/>
                <a:cs typeface="Times New Roman" panose="02020603050405020304" pitchFamily="18" charset="0"/>
              </a:rPr>
              <a:t>oppimismotivaation</a:t>
            </a:r>
            <a:r>
              <a:rPr lang="fi-FI" sz="2000" dirty="0">
                <a:effectLst/>
                <a:latin typeface="Calibri" panose="020F0502020204030204" pitchFamily="34" charset="0"/>
                <a:ea typeface="Times New Roman" panose="02020603050405020304" pitchFamily="18" charset="0"/>
                <a:cs typeface="Times New Roman" panose="02020603050405020304" pitchFamily="18" charset="0"/>
              </a:rPr>
              <a:t> kehittämiseen.</a:t>
            </a:r>
            <a:endParaRPr lang="fi-FI" sz="2000" dirty="0"/>
          </a:p>
        </p:txBody>
      </p:sp>
    </p:spTree>
    <p:extLst>
      <p:ext uri="{BB962C8B-B14F-4D97-AF65-F5344CB8AC3E}">
        <p14:creationId xmlns:p14="http://schemas.microsoft.com/office/powerpoint/2010/main" val="3529799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Miksi joustavaa </a:t>
            </a:r>
            <a:r>
              <a:rPr lang="fi-FI" dirty="0" err="1"/>
              <a:t>esi</a:t>
            </a:r>
            <a:r>
              <a:rPr lang="fi-FI" dirty="0"/>
              <a:t>- ja alkuopetusta</a:t>
            </a:r>
          </a:p>
        </p:txBody>
      </p:sp>
      <p:sp>
        <p:nvSpPr>
          <p:cNvPr id="3" name="Sisällön paikkamerkki 2"/>
          <p:cNvSpPr>
            <a:spLocks noGrp="1"/>
          </p:cNvSpPr>
          <p:nvPr>
            <p:ph idx="1"/>
          </p:nvPr>
        </p:nvSpPr>
        <p:spPr/>
        <p:txBody>
          <a:bodyPr>
            <a:normAutofit/>
          </a:bodyPr>
          <a:lstStyle/>
          <a:p>
            <a:r>
              <a:rPr lang="fi-FI" sz="2500" dirty="0"/>
              <a:t>Opetussuunnitelma toteutuu</a:t>
            </a:r>
          </a:p>
          <a:p>
            <a:r>
              <a:rPr lang="fi-FI" sz="2500" dirty="0"/>
              <a:t>Lapsen oikeus</a:t>
            </a:r>
          </a:p>
          <a:p>
            <a:r>
              <a:rPr lang="fi-FI" sz="2500" dirty="0"/>
              <a:t>Heterogeeniset ikäluokat</a:t>
            </a:r>
          </a:p>
          <a:p>
            <a:r>
              <a:rPr lang="fi-FI" sz="2500" dirty="0" err="1"/>
              <a:t>Yhteisopettajuuden</a:t>
            </a:r>
            <a:r>
              <a:rPr lang="fi-FI" sz="2500" dirty="0"/>
              <a:t> mahdollisuudet ja vaikuttavuus</a:t>
            </a:r>
          </a:p>
          <a:p>
            <a:r>
              <a:rPr lang="fi-FI" sz="2500" dirty="0"/>
              <a:t>Voidaan vastata parhaiten oppilaiden yksilöllisiin tarpeisiin</a:t>
            </a:r>
            <a:endParaRPr lang="fi-FI"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fi-FI" sz="2500" dirty="0"/>
          </a:p>
          <a:p>
            <a:endParaRPr lang="fi-FI" sz="2500" dirty="0"/>
          </a:p>
          <a:p>
            <a:endParaRPr lang="fi-FI" sz="2500" dirty="0"/>
          </a:p>
        </p:txBody>
      </p:sp>
    </p:spTree>
    <p:extLst>
      <p:ext uri="{BB962C8B-B14F-4D97-AF65-F5344CB8AC3E}">
        <p14:creationId xmlns:p14="http://schemas.microsoft.com/office/powerpoint/2010/main" val="1512586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066800" y="438451"/>
            <a:ext cx="10058400" cy="5746716"/>
          </a:xfrm>
        </p:spPr>
        <p:txBody>
          <a:bodyPr>
            <a:noAutofit/>
          </a:bodyPr>
          <a:lstStyle/>
          <a:p>
            <a:endParaRPr lang="fi-FI" sz="16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fi-FI" sz="1600" dirty="0">
                <a:effectLst/>
                <a:latin typeface="Calibri" panose="020F0502020204030204" pitchFamily="34" charset="0"/>
                <a:ea typeface="Times New Roman" panose="02020603050405020304" pitchFamily="18" charset="0"/>
                <a:cs typeface="Times New Roman" panose="02020603050405020304" pitchFamily="18" charset="0"/>
              </a:rPr>
              <a:t>JOUSTAVAN ESI- ALKUOPETUKSEN TOIMINTAKULTTUURI</a:t>
            </a:r>
          </a:p>
          <a:p>
            <a:endParaRPr lang="fi-FI" sz="16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fi-FI" sz="1600" dirty="0">
                <a:effectLst/>
                <a:latin typeface="Calibri" panose="020F0502020204030204" pitchFamily="34" charset="0"/>
                <a:ea typeface="Times New Roman" panose="02020603050405020304" pitchFamily="18" charset="0"/>
                <a:cs typeface="Times New Roman" panose="02020603050405020304" pitchFamily="18" charset="0"/>
              </a:rPr>
              <a:t>edistää</a:t>
            </a:r>
            <a:r>
              <a:rPr lang="fi-FI" sz="1600" dirty="0">
                <a:latin typeface="Calibri" panose="020F0502020204030204" pitchFamily="34" charset="0"/>
                <a:ea typeface="Times New Roman" panose="02020603050405020304" pitchFamily="18" charset="0"/>
                <a:cs typeface="Times New Roman" panose="02020603050405020304" pitchFamily="18" charset="0"/>
              </a:rPr>
              <a:t> ja tukee </a:t>
            </a:r>
            <a:r>
              <a:rPr lang="fi-FI" sz="1600" b="1" dirty="0">
                <a:effectLst/>
                <a:latin typeface="Calibri" panose="020F0502020204030204" pitchFamily="34" charset="0"/>
                <a:ea typeface="Times New Roman" panose="02020603050405020304" pitchFamily="18" charset="0"/>
                <a:cs typeface="Times New Roman" panose="02020603050405020304" pitchFamily="18" charset="0"/>
              </a:rPr>
              <a:t>hyvinvointia ja yksilöllistä oppimista</a:t>
            </a:r>
            <a:r>
              <a:rPr lang="fi-FI" sz="1600" b="1" dirty="0">
                <a:latin typeface="Calibri" panose="020F0502020204030204" pitchFamily="34" charset="0"/>
                <a:ea typeface="Times New Roman" panose="02020603050405020304" pitchFamily="18" charset="0"/>
                <a:cs typeface="Times New Roman" panose="02020603050405020304" pitchFamily="18" charset="0"/>
              </a:rPr>
              <a:t>.</a:t>
            </a:r>
            <a:endParaRPr lang="fi-FI" sz="16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fi-FI" sz="1600" dirty="0">
                <a:effectLst/>
                <a:latin typeface="Calibri" panose="020F0502020204030204" pitchFamily="34" charset="0"/>
                <a:ea typeface="Times New Roman" panose="02020603050405020304" pitchFamily="18" charset="0"/>
                <a:cs typeface="Times New Roman" panose="02020603050405020304" pitchFamily="18" charset="0"/>
              </a:rPr>
              <a:t>toteuttaa </a:t>
            </a:r>
            <a:r>
              <a:rPr lang="fi-FI" sz="1600" b="1" dirty="0">
                <a:effectLst/>
                <a:latin typeface="Calibri" panose="020F0502020204030204" pitchFamily="34" charset="0"/>
                <a:ea typeface="Times New Roman" panose="02020603050405020304" pitchFamily="18" charset="0"/>
                <a:cs typeface="Times New Roman" panose="02020603050405020304" pitchFamily="18" charset="0"/>
              </a:rPr>
              <a:t>leikkiin, liikkumiseen, taiteisiin ja kulttuuriperintöön</a:t>
            </a:r>
            <a:r>
              <a:rPr lang="fi-FI" sz="1600" dirty="0">
                <a:effectLst/>
                <a:latin typeface="Calibri" panose="020F0502020204030204" pitchFamily="34" charset="0"/>
                <a:ea typeface="Times New Roman" panose="02020603050405020304" pitchFamily="18" charset="0"/>
                <a:cs typeface="Times New Roman" panose="02020603050405020304" pitchFamily="18" charset="0"/>
              </a:rPr>
              <a:t> perustuvaa monipuolista pedagogista toimintaa ja mahdollistaa myönteiset </a:t>
            </a:r>
            <a:r>
              <a:rPr lang="fi-FI" sz="1600" dirty="0" err="1">
                <a:effectLst/>
                <a:latin typeface="Calibri" panose="020F0502020204030204" pitchFamily="34" charset="0"/>
                <a:ea typeface="Times New Roman" panose="02020603050405020304" pitchFamily="18" charset="0"/>
                <a:cs typeface="Times New Roman" panose="02020603050405020304" pitchFamily="18" charset="0"/>
              </a:rPr>
              <a:t>oppimiskokemukset</a:t>
            </a:r>
            <a:r>
              <a:rPr lang="fi-FI" sz="1600" dirty="0">
                <a:effectLst/>
                <a:latin typeface="Calibri" panose="020F0502020204030204" pitchFamily="34" charset="0"/>
                <a:ea typeface="Times New Roman" panose="02020603050405020304" pitchFamily="18" charset="0"/>
                <a:cs typeface="Times New Roman" panose="02020603050405020304" pitchFamily="18" charset="0"/>
              </a:rPr>
              <a:t>.</a:t>
            </a:r>
          </a:p>
          <a:p>
            <a:r>
              <a:rPr lang="fi-FI" sz="1600" dirty="0">
                <a:effectLst/>
                <a:latin typeface="Calibri" panose="020F0502020204030204" pitchFamily="34" charset="0"/>
                <a:ea typeface="Times New Roman" panose="02020603050405020304" pitchFamily="18" charset="0"/>
                <a:cs typeface="Times New Roman" panose="02020603050405020304" pitchFamily="18" charset="0"/>
              </a:rPr>
              <a:t>varmistaa oppimista edistävien </a:t>
            </a:r>
            <a:r>
              <a:rPr lang="fi-FI" sz="1600" b="1" dirty="0">
                <a:effectLst/>
                <a:latin typeface="Calibri" panose="020F0502020204030204" pitchFamily="34" charset="0"/>
                <a:ea typeface="Times New Roman" panose="02020603050405020304" pitchFamily="18" charset="0"/>
                <a:cs typeface="Times New Roman" panose="02020603050405020304" pitchFamily="18" charset="0"/>
              </a:rPr>
              <a:t>monipuolisten oppimisympäristöjen</a:t>
            </a:r>
            <a:r>
              <a:rPr lang="fi-FI" sz="1600" dirty="0">
                <a:effectLst/>
                <a:latin typeface="Calibri" panose="020F0502020204030204" pitchFamily="34" charset="0"/>
                <a:ea typeface="Times New Roman" panose="02020603050405020304" pitchFamily="18" charset="0"/>
                <a:cs typeface="Times New Roman" panose="02020603050405020304" pitchFamily="18" charset="0"/>
              </a:rPr>
              <a:t> käytön ja kehittämisen.</a:t>
            </a:r>
          </a:p>
          <a:p>
            <a:r>
              <a:rPr lang="fi-FI" sz="1600" dirty="0">
                <a:effectLst/>
                <a:latin typeface="Calibri" panose="020F0502020204030204" pitchFamily="34" charset="0"/>
                <a:ea typeface="Times New Roman" panose="02020603050405020304" pitchFamily="18" charset="0"/>
                <a:cs typeface="Times New Roman" panose="02020603050405020304" pitchFamily="18" charset="0"/>
              </a:rPr>
              <a:t>turvaa </a:t>
            </a:r>
            <a:r>
              <a:rPr lang="fi-FI" sz="1600" b="1" dirty="0">
                <a:effectLst/>
                <a:latin typeface="Calibri" panose="020F0502020204030204" pitchFamily="34" charset="0"/>
                <a:ea typeface="Times New Roman" panose="02020603050405020304" pitchFamily="18" charset="0"/>
                <a:cs typeface="Times New Roman" panose="02020603050405020304" pitchFamily="18" charset="0"/>
              </a:rPr>
              <a:t>lasta kunnioittavan</a:t>
            </a:r>
            <a:r>
              <a:rPr lang="fi-FI" sz="1600" dirty="0">
                <a:effectLst/>
                <a:latin typeface="Calibri" panose="020F0502020204030204" pitchFamily="34" charset="0"/>
                <a:ea typeface="Times New Roman" panose="02020603050405020304" pitchFamily="18" charset="0"/>
                <a:cs typeface="Times New Roman" panose="02020603050405020304" pitchFamily="18" charset="0"/>
              </a:rPr>
              <a:t> toimintatavan ja mahdollisimman </a:t>
            </a:r>
            <a:r>
              <a:rPr lang="fi-FI" sz="1600" b="1" dirty="0">
                <a:effectLst/>
                <a:latin typeface="Calibri" panose="020F0502020204030204" pitchFamily="34" charset="0"/>
                <a:ea typeface="Times New Roman" panose="02020603050405020304" pitchFamily="18" charset="0"/>
                <a:cs typeface="Times New Roman" panose="02020603050405020304" pitchFamily="18" charset="0"/>
              </a:rPr>
              <a:t>pysyvät vuorovaikutussuhteet</a:t>
            </a:r>
            <a:r>
              <a:rPr lang="fi-FI" sz="1600" dirty="0">
                <a:effectLst/>
                <a:latin typeface="Calibri" panose="020F0502020204030204" pitchFamily="34" charset="0"/>
                <a:ea typeface="Times New Roman" panose="02020603050405020304" pitchFamily="18" charset="0"/>
                <a:cs typeface="Times New Roman" panose="02020603050405020304" pitchFamily="18" charset="0"/>
              </a:rPr>
              <a:t> lasten ja henkilöstön välillä.</a:t>
            </a:r>
          </a:p>
          <a:p>
            <a:r>
              <a:rPr lang="fi-FI" sz="1600" dirty="0">
                <a:effectLst/>
                <a:latin typeface="Calibri" panose="020F0502020204030204" pitchFamily="34" charset="0"/>
                <a:ea typeface="Times New Roman" panose="02020603050405020304" pitchFamily="18" charset="0"/>
                <a:cs typeface="Times New Roman" panose="02020603050405020304" pitchFamily="18" charset="0"/>
              </a:rPr>
              <a:t>antaa </a:t>
            </a:r>
            <a:r>
              <a:rPr lang="fi-FI" sz="1600" b="1" dirty="0">
                <a:effectLst/>
                <a:latin typeface="Calibri" panose="020F0502020204030204" pitchFamily="34" charset="0"/>
                <a:ea typeface="Times New Roman" panose="02020603050405020304" pitchFamily="18" charset="0"/>
                <a:cs typeface="Times New Roman" panose="02020603050405020304" pitchFamily="18" charset="0"/>
              </a:rPr>
              <a:t>yhdenvertaiset mahdollisuudet</a:t>
            </a:r>
            <a:r>
              <a:rPr lang="fi-FI" sz="1600" dirty="0">
                <a:effectLst/>
                <a:latin typeface="Calibri" panose="020F0502020204030204" pitchFamily="34" charset="0"/>
                <a:ea typeface="Times New Roman" panose="02020603050405020304" pitchFamily="18" charset="0"/>
                <a:cs typeface="Times New Roman" panose="02020603050405020304" pitchFamily="18" charset="0"/>
              </a:rPr>
              <a:t>, edistää sukupuolten tasa-arvoa sekä antaa valmiuksia ymmärtää ja kunnioittaa yleistä </a:t>
            </a:r>
            <a:r>
              <a:rPr lang="fi-FI" sz="1600" dirty="0" err="1">
                <a:effectLst/>
                <a:latin typeface="Calibri" panose="020F0502020204030204" pitchFamily="34" charset="0"/>
                <a:ea typeface="Times New Roman" panose="02020603050405020304" pitchFamily="18" charset="0"/>
                <a:cs typeface="Times New Roman" panose="02020603050405020304" pitchFamily="18" charset="0"/>
              </a:rPr>
              <a:t>kulttuuriperinnettä</a:t>
            </a:r>
            <a:r>
              <a:rPr lang="fi-FI" sz="1600" dirty="0">
                <a:effectLst/>
                <a:latin typeface="Calibri" panose="020F0502020204030204" pitchFamily="34" charset="0"/>
                <a:ea typeface="Times New Roman" panose="02020603050405020304" pitchFamily="18" charset="0"/>
                <a:cs typeface="Times New Roman" panose="02020603050405020304" pitchFamily="18" charset="0"/>
              </a:rPr>
              <a:t> sekä kunkin kielellistä, kulttuurista, uskonnollista ja </a:t>
            </a:r>
            <a:r>
              <a:rPr lang="fi-FI" sz="1600" dirty="0" err="1">
                <a:effectLst/>
                <a:latin typeface="Calibri" panose="020F0502020204030204" pitchFamily="34" charset="0"/>
                <a:ea typeface="Times New Roman" panose="02020603050405020304" pitchFamily="18" charset="0"/>
                <a:cs typeface="Times New Roman" panose="02020603050405020304" pitchFamily="18" charset="0"/>
              </a:rPr>
              <a:t>katsomuksellista</a:t>
            </a:r>
            <a:r>
              <a:rPr lang="fi-FI" sz="1600" dirty="0">
                <a:effectLst/>
                <a:latin typeface="Calibri" panose="020F0502020204030204" pitchFamily="34" charset="0"/>
                <a:ea typeface="Times New Roman" panose="02020603050405020304" pitchFamily="18" charset="0"/>
                <a:cs typeface="Times New Roman" panose="02020603050405020304" pitchFamily="18" charset="0"/>
              </a:rPr>
              <a:t> taustaa.</a:t>
            </a:r>
          </a:p>
          <a:p>
            <a:r>
              <a:rPr lang="fi-FI" sz="1600" dirty="0">
                <a:effectLst/>
                <a:latin typeface="Calibri" panose="020F0502020204030204" pitchFamily="34" charset="0"/>
                <a:ea typeface="Times New Roman" panose="02020603050405020304" pitchFamily="18" charset="0"/>
                <a:cs typeface="Times New Roman" panose="02020603050405020304" pitchFamily="18" charset="0"/>
              </a:rPr>
              <a:t>tunnistaa </a:t>
            </a:r>
            <a:r>
              <a:rPr lang="fi-FI" sz="1600" b="1" dirty="0">
                <a:effectLst/>
                <a:latin typeface="Calibri" panose="020F0502020204030204" pitchFamily="34" charset="0"/>
                <a:ea typeface="Times New Roman" panose="02020603050405020304" pitchFamily="18" charset="0"/>
                <a:cs typeface="Times New Roman" panose="02020603050405020304" pitchFamily="18" charset="0"/>
              </a:rPr>
              <a:t>yksilöllisen tuen tarpeen</a:t>
            </a:r>
            <a:r>
              <a:rPr lang="fi-FI" sz="1600" dirty="0">
                <a:effectLst/>
                <a:latin typeface="Calibri" panose="020F0502020204030204" pitchFamily="34" charset="0"/>
                <a:ea typeface="Times New Roman" panose="02020603050405020304" pitchFamily="18" charset="0"/>
                <a:cs typeface="Times New Roman" panose="02020603050405020304" pitchFamily="18" charset="0"/>
              </a:rPr>
              <a:t> ja järjestää tarkoituksenmukaista ja joustavaa tukea tarpeen ilmettyä tarvittaessa </a:t>
            </a:r>
            <a:r>
              <a:rPr lang="fi-FI" sz="1600" b="1" dirty="0" err="1">
                <a:effectLst/>
                <a:latin typeface="Calibri" panose="020F0502020204030204" pitchFamily="34" charset="0"/>
                <a:ea typeface="Times New Roman" panose="02020603050405020304" pitchFamily="18" charset="0"/>
                <a:cs typeface="Times New Roman" panose="02020603050405020304" pitchFamily="18" charset="0"/>
              </a:rPr>
              <a:t>monialaisessa</a:t>
            </a:r>
            <a:r>
              <a:rPr lang="fi-FI" sz="1600" dirty="0">
                <a:effectLst/>
                <a:latin typeface="Calibri" panose="020F0502020204030204" pitchFamily="34" charset="0"/>
                <a:ea typeface="Times New Roman" panose="02020603050405020304" pitchFamily="18" charset="0"/>
                <a:cs typeface="Times New Roman" panose="02020603050405020304" pitchFamily="18" charset="0"/>
              </a:rPr>
              <a:t> yhteistyössä.</a:t>
            </a:r>
          </a:p>
          <a:p>
            <a:r>
              <a:rPr lang="fi-FI" sz="1600" dirty="0">
                <a:effectLst/>
                <a:latin typeface="Calibri" panose="020F0502020204030204" pitchFamily="34" charset="0"/>
                <a:ea typeface="Times New Roman" panose="02020603050405020304" pitchFamily="18" charset="0"/>
                <a:cs typeface="Times New Roman" panose="02020603050405020304" pitchFamily="18" charset="0"/>
              </a:rPr>
              <a:t>kehittää </a:t>
            </a:r>
            <a:r>
              <a:rPr lang="fi-FI" sz="1600" b="1" dirty="0">
                <a:effectLst/>
                <a:latin typeface="Calibri" panose="020F0502020204030204" pitchFamily="34" charset="0"/>
                <a:ea typeface="Times New Roman" panose="02020603050405020304" pitchFamily="18" charset="0"/>
                <a:cs typeface="Times New Roman" panose="02020603050405020304" pitchFamily="18" charset="0"/>
              </a:rPr>
              <a:t>yhteistyö- ja </a:t>
            </a:r>
            <a:r>
              <a:rPr lang="fi-FI" sz="1600" b="1" dirty="0" err="1">
                <a:effectLst/>
                <a:latin typeface="Calibri" panose="020F0502020204030204" pitchFamily="34" charset="0"/>
                <a:ea typeface="Times New Roman" panose="02020603050405020304" pitchFamily="18" charset="0"/>
                <a:cs typeface="Times New Roman" panose="02020603050405020304" pitchFamily="18" charset="0"/>
              </a:rPr>
              <a:t>vuorovaikutustaitoja</a:t>
            </a:r>
            <a:r>
              <a:rPr lang="fi-FI" sz="1600" dirty="0">
                <a:effectLst/>
                <a:latin typeface="Calibri" panose="020F0502020204030204" pitchFamily="34" charset="0"/>
                <a:ea typeface="Times New Roman" panose="02020603050405020304" pitchFamily="18" charset="0"/>
                <a:cs typeface="Times New Roman" panose="02020603050405020304" pitchFamily="18" charset="0"/>
              </a:rPr>
              <a:t>, edistää toimimista vertaisryhmässä sekä ohjaa eettisesti vastuulliseen ja kestävään toimintaan, toisten ihmisten kunnioittamiseen ja yhteiskunnan jäsenyyteen.</a:t>
            </a:r>
          </a:p>
          <a:p>
            <a:r>
              <a:rPr lang="fi-FI" sz="1600" dirty="0">
                <a:effectLst/>
                <a:latin typeface="Calibri" panose="020F0502020204030204" pitchFamily="34" charset="0"/>
                <a:ea typeface="Times New Roman" panose="02020603050405020304" pitchFamily="18" charset="0"/>
                <a:cs typeface="Times New Roman" panose="02020603050405020304" pitchFamily="18" charset="0"/>
              </a:rPr>
              <a:t>varmistaa lapsen mahdollisuuden </a:t>
            </a:r>
            <a:r>
              <a:rPr lang="fi-FI" sz="1600" b="1" dirty="0">
                <a:effectLst/>
                <a:latin typeface="Calibri" panose="020F0502020204030204" pitchFamily="34" charset="0"/>
                <a:ea typeface="Times New Roman" panose="02020603050405020304" pitchFamily="18" charset="0"/>
                <a:cs typeface="Times New Roman" panose="02020603050405020304" pitchFamily="18" charset="0"/>
              </a:rPr>
              <a:t>osallistua</a:t>
            </a:r>
            <a:r>
              <a:rPr lang="fi-FI" sz="1600" dirty="0">
                <a:effectLst/>
                <a:latin typeface="Calibri" panose="020F0502020204030204" pitchFamily="34" charset="0"/>
                <a:ea typeface="Times New Roman" panose="02020603050405020304" pitchFamily="18" charset="0"/>
                <a:cs typeface="Times New Roman" panose="02020603050405020304" pitchFamily="18" charset="0"/>
              </a:rPr>
              <a:t> ja saada vaikuttaa itseään koskeviin asioihin.</a:t>
            </a:r>
          </a:p>
          <a:p>
            <a:r>
              <a:rPr lang="fi-FI" sz="1600" dirty="0">
                <a:effectLst/>
                <a:latin typeface="Calibri" panose="020F0502020204030204" pitchFamily="34" charset="0"/>
                <a:ea typeface="Times New Roman" panose="02020603050405020304" pitchFamily="18" charset="0"/>
                <a:cs typeface="Times New Roman" panose="02020603050405020304" pitchFamily="18" charset="0"/>
              </a:rPr>
              <a:t>mahdollistaa </a:t>
            </a:r>
            <a:r>
              <a:rPr lang="fi-FI" sz="1600" b="1" dirty="0">
                <a:effectLst/>
                <a:latin typeface="Calibri" panose="020F0502020204030204" pitchFamily="34" charset="0"/>
                <a:ea typeface="Times New Roman" panose="02020603050405020304" pitchFamily="18" charset="0"/>
                <a:cs typeface="Times New Roman" panose="02020603050405020304" pitchFamily="18" charset="0"/>
              </a:rPr>
              <a:t>toimimisen yhdessä</a:t>
            </a:r>
            <a:r>
              <a:rPr lang="fi-FI" sz="1600" dirty="0">
                <a:effectLst/>
                <a:latin typeface="Calibri" panose="020F0502020204030204" pitchFamily="34" charset="0"/>
                <a:ea typeface="Times New Roman" panose="02020603050405020304" pitchFamily="18" charset="0"/>
                <a:cs typeface="Times New Roman" panose="02020603050405020304" pitchFamily="18" charset="0"/>
              </a:rPr>
              <a:t> tasapainoisen kehityksen ja kokonaisvaltaisen hyvinvoinnin parhaaksi.</a:t>
            </a:r>
          </a:p>
        </p:txBody>
      </p:sp>
    </p:spTree>
    <p:extLst>
      <p:ext uri="{BB962C8B-B14F-4D97-AF65-F5344CB8AC3E}">
        <p14:creationId xmlns:p14="http://schemas.microsoft.com/office/powerpoint/2010/main" val="3088944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Joustava </a:t>
            </a:r>
            <a:r>
              <a:rPr lang="fi-FI" dirty="0" err="1"/>
              <a:t>esi</a:t>
            </a:r>
            <a:r>
              <a:rPr lang="fi-FI" dirty="0"/>
              <a:t>- ja alkuopetus on opetussuunnitelman toteuttamista </a:t>
            </a:r>
          </a:p>
        </p:txBody>
      </p:sp>
      <p:sp>
        <p:nvSpPr>
          <p:cNvPr id="3" name="Sisällön paikkamerkki 2"/>
          <p:cNvSpPr>
            <a:spLocks noGrp="1"/>
          </p:cNvSpPr>
          <p:nvPr>
            <p:ph idx="1"/>
          </p:nvPr>
        </p:nvSpPr>
        <p:spPr/>
        <p:txBody>
          <a:bodyPr>
            <a:normAutofit lnSpcReduction="10000"/>
          </a:bodyPr>
          <a:lstStyle/>
          <a:p>
            <a:r>
              <a:rPr lang="fi-FI" sz="3000" dirty="0"/>
              <a:t>Eheyttäviä </a:t>
            </a:r>
            <a:r>
              <a:rPr lang="fi-FI" sz="3000" dirty="0" err="1"/>
              <a:t>oppimisprosesseja</a:t>
            </a:r>
            <a:r>
              <a:rPr lang="fi-FI" sz="3000" dirty="0"/>
              <a:t>, </a:t>
            </a:r>
            <a:r>
              <a:rPr lang="fi-FI" sz="3000" dirty="0" err="1"/>
              <a:t>teemaoppimista</a:t>
            </a:r>
            <a:r>
              <a:rPr lang="fi-FI" sz="3000" dirty="0"/>
              <a:t>, monialaisia </a:t>
            </a:r>
            <a:r>
              <a:rPr lang="fi-FI" sz="3000" dirty="0" err="1"/>
              <a:t>oppimiskokonaisuuksia</a:t>
            </a:r>
            <a:r>
              <a:rPr lang="fi-FI" sz="3000" dirty="0"/>
              <a:t>, joiden taustalla on esiopetuksen </a:t>
            </a:r>
            <a:r>
              <a:rPr lang="fi-FI" sz="3000" dirty="0" err="1"/>
              <a:t>oppimiskokonaisuudet</a:t>
            </a:r>
            <a:r>
              <a:rPr lang="fi-FI" sz="3000" dirty="0"/>
              <a:t> sekä laaja-alaisen osaamisen tavoitteet:</a:t>
            </a:r>
          </a:p>
          <a:p>
            <a:endParaRPr lang="fi-FI" dirty="0"/>
          </a:p>
          <a:p>
            <a:pPr lvl="0"/>
            <a:r>
              <a:rPr lang="fi-FI" sz="1800" dirty="0">
                <a:effectLst/>
                <a:latin typeface="Calibri" panose="020F0502020204030204" pitchFamily="34" charset="0"/>
                <a:ea typeface="Times New Roman" panose="02020603050405020304" pitchFamily="18" charset="0"/>
                <a:cs typeface="Times New Roman" panose="02020603050405020304" pitchFamily="18" charset="0"/>
              </a:rPr>
              <a:t>Kielen rikas maailma </a:t>
            </a:r>
          </a:p>
          <a:p>
            <a:pPr lvl="0"/>
            <a:r>
              <a:rPr lang="fi-FI" sz="1800" dirty="0">
                <a:effectLst/>
                <a:latin typeface="Calibri" panose="020F0502020204030204" pitchFamily="34" charset="0"/>
                <a:ea typeface="Times New Roman" panose="02020603050405020304" pitchFamily="18" charset="0"/>
                <a:cs typeface="Times New Roman" panose="02020603050405020304" pitchFamily="18" charset="0"/>
              </a:rPr>
              <a:t>Ilmaisun monet muodot</a:t>
            </a:r>
          </a:p>
          <a:p>
            <a:pPr lvl="0"/>
            <a:r>
              <a:rPr lang="fi-FI" sz="1800" dirty="0">
                <a:effectLst/>
                <a:latin typeface="Calibri" panose="020F0502020204030204" pitchFamily="34" charset="0"/>
                <a:ea typeface="Times New Roman" panose="02020603050405020304" pitchFamily="18" charset="0"/>
                <a:cs typeface="Times New Roman" panose="02020603050405020304" pitchFamily="18" charset="0"/>
              </a:rPr>
              <a:t>Minä ja meidän yhteisömme</a:t>
            </a:r>
          </a:p>
          <a:p>
            <a:pPr lvl="0"/>
            <a:r>
              <a:rPr lang="fi-FI" sz="1800" dirty="0">
                <a:effectLst/>
                <a:latin typeface="Calibri" panose="020F0502020204030204" pitchFamily="34" charset="0"/>
                <a:ea typeface="Times New Roman" panose="02020603050405020304" pitchFamily="18" charset="0"/>
                <a:cs typeface="Times New Roman" panose="02020603050405020304" pitchFamily="18" charset="0"/>
              </a:rPr>
              <a:t>Tutkin ja toimin ympäristössäni</a:t>
            </a:r>
          </a:p>
          <a:p>
            <a:pPr lvl="0"/>
            <a:r>
              <a:rPr lang="fi-FI" sz="1800" dirty="0">
                <a:effectLst/>
                <a:latin typeface="Calibri" panose="020F0502020204030204" pitchFamily="34" charset="0"/>
                <a:ea typeface="Times New Roman" panose="02020603050405020304" pitchFamily="18" charset="0"/>
                <a:cs typeface="Times New Roman" panose="02020603050405020304" pitchFamily="18" charset="0"/>
              </a:rPr>
              <a:t>Kasvan, liikun ja </a:t>
            </a:r>
            <a:r>
              <a:rPr lang="fi-FI" sz="1800" dirty="0" err="1">
                <a:effectLst/>
                <a:latin typeface="Calibri" panose="020F0502020204030204" pitchFamily="34" charset="0"/>
                <a:ea typeface="Times New Roman" panose="02020603050405020304" pitchFamily="18" charset="0"/>
                <a:cs typeface="Times New Roman" panose="02020603050405020304" pitchFamily="18" charset="0"/>
              </a:rPr>
              <a:t>kehityn</a:t>
            </a:r>
            <a:endParaRPr lang="fi-FI"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fi-FI" dirty="0"/>
          </a:p>
        </p:txBody>
      </p:sp>
      <p:pic>
        <p:nvPicPr>
          <p:cNvPr id="4" name="Kuva 4"/>
          <p:cNvPicPr>
            <a:picLocks noChangeAspect="1"/>
          </p:cNvPicPr>
          <p:nvPr/>
        </p:nvPicPr>
        <p:blipFill>
          <a:blip r:embed="rId2"/>
          <a:stretch>
            <a:fillRect/>
          </a:stretch>
        </p:blipFill>
        <p:spPr>
          <a:xfrm>
            <a:off x="7070928" y="3685521"/>
            <a:ext cx="2376698" cy="2349519"/>
          </a:xfrm>
          <a:prstGeom prst="rect">
            <a:avLst/>
          </a:prstGeom>
        </p:spPr>
      </p:pic>
    </p:spTree>
    <p:extLst>
      <p:ext uri="{BB962C8B-B14F-4D97-AF65-F5344CB8AC3E}">
        <p14:creationId xmlns:p14="http://schemas.microsoft.com/office/powerpoint/2010/main" val="2831819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Joustava </a:t>
            </a:r>
            <a:r>
              <a:rPr lang="fi-FI" dirty="0" err="1"/>
              <a:t>esi</a:t>
            </a:r>
            <a:r>
              <a:rPr lang="fi-FI" dirty="0"/>
              <a:t>- ja alkuopetus on opetussuunnitelman toteuttamista </a:t>
            </a:r>
            <a:br>
              <a:rPr lang="fi-FI" dirty="0"/>
            </a:br>
            <a:endParaRPr lang="fi-FI" dirty="0"/>
          </a:p>
        </p:txBody>
      </p:sp>
      <p:sp>
        <p:nvSpPr>
          <p:cNvPr id="3" name="Sisällön paikkamerkki 2"/>
          <p:cNvSpPr>
            <a:spLocks noGrp="1"/>
          </p:cNvSpPr>
          <p:nvPr>
            <p:ph idx="1"/>
          </p:nvPr>
        </p:nvSpPr>
        <p:spPr/>
        <p:txBody>
          <a:bodyPr>
            <a:normAutofit/>
          </a:bodyPr>
          <a:lstStyle/>
          <a:p>
            <a:r>
              <a:rPr lang="fi-FI" dirty="0" err="1"/>
              <a:t>Yhteisopettajuus</a:t>
            </a:r>
            <a:endParaRPr lang="fi-FI" dirty="0"/>
          </a:p>
          <a:p>
            <a:r>
              <a:rPr lang="fi-FI" dirty="0"/>
              <a:t>Oppilaiden </a:t>
            </a:r>
            <a:r>
              <a:rPr lang="fi-FI" dirty="0" err="1"/>
              <a:t>osallistaminen</a:t>
            </a:r>
            <a:endParaRPr lang="fi-FI" dirty="0"/>
          </a:p>
          <a:p>
            <a:r>
              <a:rPr lang="fi-FI" dirty="0"/>
              <a:t>Joustavat ryhmittelyt</a:t>
            </a:r>
          </a:p>
          <a:p>
            <a:r>
              <a:rPr lang="fi-FI" dirty="0"/>
              <a:t>Monipuoliset oppimisympäristöt</a:t>
            </a:r>
          </a:p>
          <a:p>
            <a:r>
              <a:rPr lang="fi-FI" dirty="0"/>
              <a:t>Monipuoliset työtavat</a:t>
            </a:r>
          </a:p>
          <a:p>
            <a:r>
              <a:rPr lang="fi-FI" dirty="0"/>
              <a:t>Toiminnallisuus ja oppilaan aktiivinen rooli</a:t>
            </a:r>
          </a:p>
          <a:p>
            <a:r>
              <a:rPr lang="fi-FI" dirty="0"/>
              <a:t>Yksilölliset oppimisen polut</a:t>
            </a:r>
          </a:p>
          <a:p>
            <a:r>
              <a:rPr lang="fi-FI" dirty="0" err="1"/>
              <a:t>Leikkipedagogiikka</a:t>
            </a:r>
            <a:endParaRPr lang="fi-FI" dirty="0"/>
          </a:p>
          <a:p>
            <a:r>
              <a:rPr lang="fi-FI" dirty="0"/>
              <a:t>Laadukas yleinen tuki</a:t>
            </a:r>
          </a:p>
          <a:p>
            <a:r>
              <a:rPr lang="fi-FI" dirty="0"/>
              <a:t>Monipuolinen arviointi</a:t>
            </a:r>
          </a:p>
        </p:txBody>
      </p:sp>
    </p:spTree>
    <p:extLst>
      <p:ext uri="{BB962C8B-B14F-4D97-AF65-F5344CB8AC3E}">
        <p14:creationId xmlns:p14="http://schemas.microsoft.com/office/powerpoint/2010/main" val="261223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21072B-7E45-9F40-AB84-17AD74F11892}"/>
              </a:ext>
            </a:extLst>
          </p:cNvPr>
          <p:cNvSpPr>
            <a:spLocks noGrp="1"/>
          </p:cNvSpPr>
          <p:nvPr>
            <p:ph type="title"/>
          </p:nvPr>
        </p:nvSpPr>
        <p:spPr/>
        <p:txBody>
          <a:bodyPr/>
          <a:lstStyle/>
          <a:p>
            <a:r>
              <a:rPr lang="fi-FI" dirty="0"/>
              <a:t>Ensimmäiset vaiheet </a:t>
            </a:r>
          </a:p>
        </p:txBody>
      </p:sp>
      <p:sp>
        <p:nvSpPr>
          <p:cNvPr id="3" name="Sisällön paikkamerkki 2">
            <a:extLst>
              <a:ext uri="{FF2B5EF4-FFF2-40B4-BE49-F238E27FC236}">
                <a16:creationId xmlns:a16="http://schemas.microsoft.com/office/drawing/2014/main" id="{27BDB81C-8947-3948-A634-C598F468CF21}"/>
              </a:ext>
            </a:extLst>
          </p:cNvPr>
          <p:cNvSpPr>
            <a:spLocks noGrp="1"/>
          </p:cNvSpPr>
          <p:nvPr>
            <p:ph idx="1"/>
          </p:nvPr>
        </p:nvSpPr>
        <p:spPr/>
        <p:txBody>
          <a:bodyPr/>
          <a:lstStyle/>
          <a:p>
            <a:r>
              <a:rPr lang="fi-FI" dirty="0"/>
              <a:t>Suunnittelutyö alkoi keväällä 2014</a:t>
            </a:r>
          </a:p>
          <a:p>
            <a:r>
              <a:rPr lang="fi-FI" dirty="0"/>
              <a:t>Tutustumiskäynnit </a:t>
            </a:r>
          </a:p>
          <a:p>
            <a:r>
              <a:rPr lang="fi-FI" dirty="0"/>
              <a:t>Pedagoginen suunnittelutyö ja sen kirjaus</a:t>
            </a:r>
          </a:p>
          <a:p>
            <a:r>
              <a:rPr lang="fi-FI" dirty="0"/>
              <a:t>Kokeilut käyntiin </a:t>
            </a:r>
          </a:p>
          <a:p>
            <a:r>
              <a:rPr lang="fi-FI" dirty="0"/>
              <a:t>Toiminnan arviointi ja kehittäminen</a:t>
            </a:r>
          </a:p>
          <a:p>
            <a:r>
              <a:rPr lang="fi-FI" dirty="0"/>
              <a:t>Valmistelutyö, materiaalit, </a:t>
            </a:r>
            <a:r>
              <a:rPr lang="fi-FI" dirty="0" err="1"/>
              <a:t>yhteissuunnittelu</a:t>
            </a:r>
            <a:r>
              <a:rPr lang="fi-FI" dirty="0"/>
              <a:t>, oppimisympäristöjen järjestäminen </a:t>
            </a:r>
          </a:p>
          <a:p>
            <a:r>
              <a:rPr lang="fi-FI" dirty="0"/>
              <a:t>Täydennyskoulutusta, OPS tutuksi</a:t>
            </a:r>
          </a:p>
          <a:p>
            <a:r>
              <a:rPr lang="fi-FI" dirty="0"/>
              <a:t>Yhteistyö varhaiskasvatuksen ja perusopetuksen kesken</a:t>
            </a:r>
          </a:p>
          <a:p>
            <a:r>
              <a:rPr lang="fi-FI" dirty="0"/>
              <a:t>Yksiköt etenevät omaa tahtiaan </a:t>
            </a:r>
            <a:r>
              <a:rPr lang="fi-FI" dirty="0" err="1"/>
              <a:t>suunnitellen</a:t>
            </a:r>
            <a:r>
              <a:rPr lang="fi-FI" dirty="0"/>
              <a:t> ja kehittäen </a:t>
            </a:r>
          </a:p>
          <a:p>
            <a:endParaRPr lang="fi-FI" dirty="0"/>
          </a:p>
        </p:txBody>
      </p:sp>
    </p:spTree>
    <p:extLst>
      <p:ext uri="{BB962C8B-B14F-4D97-AF65-F5344CB8AC3E}">
        <p14:creationId xmlns:p14="http://schemas.microsoft.com/office/powerpoint/2010/main" val="18208251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Laajakuva</PresentationFormat>
  <Slides>15</Slides>
  <Notes>0</Notes>
  <HiddenSlides>0</HiddenSlides>
  <ScaleCrop>false</ScaleCrop>
  <HeadingPairs>
    <vt:vector size="4" baseType="variant">
      <vt:variant>
        <vt:lpstr>Teema</vt:lpstr>
      </vt:variant>
      <vt:variant>
        <vt:i4>1</vt:i4>
      </vt:variant>
      <vt:variant>
        <vt:lpstr>Dian otsikot</vt:lpstr>
      </vt:variant>
      <vt:variant>
        <vt:i4>15</vt:i4>
      </vt:variant>
    </vt:vector>
  </HeadingPairs>
  <TitlesOfParts>
    <vt:vector size="16" baseType="lpstr">
      <vt:lpstr>Savon</vt:lpstr>
      <vt:lpstr>Joustava esi- ja alkuopetus</vt:lpstr>
      <vt:lpstr>Joustava esi- ja alkuopetus on yhteisopettajuuteen ja joustaviin ryhmittelyihin perustuva tapa toteuttaa opetussuunnitelmaa eheyttäMällä opEtusta ja lisäämällä toiminnallisuutta.  </vt:lpstr>
      <vt:lpstr>Joustava esi- ja alkuopetus on kiinteä osa kouluyksikön toimintakulttuuria. oppilaat nähdään yksilöinä ryhmässä. Toiminnassa hyödynnetään monipuolisia oppimisympäristöjä ja työtapoja. Arviointi on keskeinen osa toimintaa.</vt:lpstr>
      <vt:lpstr>Joustavassa esi- ja alkuopetuksessa Lapset voivat olla aktiivisia toimijoita. Oppiminen on kokonaisvaltAista ja Lähtökohtana on lasten aiemmat kokemukset ja osaaminen. Toiminnassa huomioidaan Opetettavien asioiden yhteys lasten kehittyviin valmiuksiin sekä kokemusmaailmaan. Keskeistä on Myönteisten tunnekokemusten saaminen. Leikki on keskeisessä roolissa ja toiminta vertaisryhmässä tähtää kaikilta osin oppimisen ilon ja oppimismotivaation kehittämiseen.</vt:lpstr>
      <vt:lpstr>Miksi joustavaa esi- ja alkuopetusta</vt:lpstr>
      <vt:lpstr>PowerPoint-esitys</vt:lpstr>
      <vt:lpstr>Joustava esi- ja alkuopetus on opetussuunnitelman toteuttamista </vt:lpstr>
      <vt:lpstr>Joustava esi- ja alkuopetus on opetussuunnitelman toteuttamista  </vt:lpstr>
      <vt:lpstr>Ensimmäiset vaiheet </vt:lpstr>
      <vt:lpstr>Toimintakulttuurin ja ympäristöjen kehittäminen </vt:lpstr>
      <vt:lpstr>Koulupäivän rakenne</vt:lpstr>
      <vt:lpstr>Toimintakulttuurin ja oppimisympäristöjen kehittäminen </vt:lpstr>
      <vt:lpstr>Arviointi keskiössä</vt:lpstr>
      <vt:lpstr>Tuki</vt:lpstr>
      <vt:lpstr>Kokemuksia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Joustava esi- ja alkuopetus</dc:title>
  <cp:revision>9</cp:revision>
  <dcterms:modified xsi:type="dcterms:W3CDTF">2018-04-24T17:20:45Z</dcterms:modified>
</cp:coreProperties>
</file>