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48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3/17/2022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3/17/2022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3/17/2022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3/17/2022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3/17/2022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3/17/2022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3/17/2022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3/17/2022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3/17/2022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3/17/2022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3/17/2022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3/17/2022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3/17/2022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3/17/2022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3/17/2022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3/17/2022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3/17/2022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t>3/17/2022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z="7200" dirty="0" smtClean="0"/>
              <a:t>FANTASIAKIRJALLISUUS</a:t>
            </a:r>
            <a:endParaRPr lang="fi-FI" sz="72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s. 188–189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52368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785" y="375312"/>
            <a:ext cx="10958015" cy="6134669"/>
          </a:xfrm>
        </p:spPr>
        <p:txBody>
          <a:bodyPr>
            <a:normAutofit/>
          </a:bodyPr>
          <a:lstStyle/>
          <a:p>
            <a:r>
              <a:rPr lang="fi-FI" sz="4400" dirty="0" smtClean="0"/>
              <a:t>Kirjoita muistiinpanot Fantasiakirjallisuus-kappaleesta. Kerro muistiinpanoissasi ainakin seuraavista asioista:</a:t>
            </a:r>
          </a:p>
          <a:p>
            <a:pPr lvl="1"/>
            <a:r>
              <a:rPr lang="fi-FI" sz="4000" dirty="0" smtClean="0"/>
              <a:t>Mistä fantasiakirjat hakevat usein inspiraatiota?</a:t>
            </a:r>
          </a:p>
          <a:p>
            <a:pPr lvl="1"/>
            <a:r>
              <a:rPr lang="fi-FI" sz="4000" dirty="0" smtClean="0"/>
              <a:t>Mitkä asiat ovat fantasiakirjoille tyypillisiä? (5 asiaa)</a:t>
            </a:r>
          </a:p>
          <a:p>
            <a:pPr lvl="1"/>
            <a:r>
              <a:rPr lang="fi-FI" sz="4000" dirty="0" smtClean="0"/>
              <a:t>Anna esimerkki kahdesta fantasiakirjailijasta ja -kirjasta.</a:t>
            </a:r>
          </a:p>
          <a:p>
            <a:pPr lvl="1"/>
            <a:r>
              <a:rPr lang="fi-FI" sz="4000" dirty="0" smtClean="0"/>
              <a:t>Millaiset asiat ovat tyypillisiä fantasiamaailmoille? (3 asiaa)</a:t>
            </a:r>
            <a:endParaRPr lang="fi-FI" sz="4000" dirty="0"/>
          </a:p>
        </p:txBody>
      </p:sp>
    </p:spTree>
    <p:extLst>
      <p:ext uri="{BB962C8B-B14F-4D97-AF65-F5344CB8AC3E}">
        <p14:creationId xmlns:p14="http://schemas.microsoft.com/office/powerpoint/2010/main" val="2628496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34370" y="279779"/>
            <a:ext cx="11682484" cy="6380328"/>
          </a:xfrm>
        </p:spPr>
        <p:txBody>
          <a:bodyPr>
            <a:normAutofit lnSpcReduction="10000"/>
          </a:bodyPr>
          <a:lstStyle/>
          <a:p>
            <a:r>
              <a:rPr lang="fi-FI" sz="4400" dirty="0"/>
              <a:t>Mistä fantasiakirjat hakevat usein inspiraatiota</a:t>
            </a:r>
            <a:r>
              <a:rPr lang="fi-FI" sz="4400" dirty="0" smtClean="0"/>
              <a:t>?</a:t>
            </a:r>
          </a:p>
          <a:p>
            <a:pPr lvl="1"/>
            <a:r>
              <a:rPr lang="fi-FI" sz="4000" dirty="0" smtClean="0"/>
              <a:t>Fantasiakirjat hakevat usein inspiraatiota saduista ja myyteistä.</a:t>
            </a:r>
            <a:endParaRPr lang="fi-FI" sz="4000" dirty="0"/>
          </a:p>
          <a:p>
            <a:r>
              <a:rPr lang="fi-FI" sz="4400" dirty="0"/>
              <a:t>Mitkä asiat ovat fantasiakirjoille tyypillisiä? (5 asiaa</a:t>
            </a:r>
            <a:r>
              <a:rPr lang="fi-FI" sz="4400" dirty="0" smtClean="0"/>
              <a:t>)</a:t>
            </a:r>
          </a:p>
          <a:p>
            <a:pPr lvl="1"/>
            <a:r>
              <a:rPr lang="fi-FI" sz="4000" dirty="0" smtClean="0"/>
              <a:t>Fantasiakirjoille tyypillisiä piirteitä:</a:t>
            </a:r>
          </a:p>
          <a:p>
            <a:pPr marL="1657350" lvl="2" indent="-742950">
              <a:buFont typeface="+mj-lt"/>
              <a:buAutoNum type="arabicPeriod"/>
            </a:pPr>
            <a:r>
              <a:rPr lang="fi-FI" sz="3600" dirty="0" smtClean="0"/>
              <a:t>Hyvän ja pahan taistelu</a:t>
            </a:r>
          </a:p>
          <a:p>
            <a:pPr marL="1657350" lvl="2" indent="-742950">
              <a:buFont typeface="+mj-lt"/>
              <a:buAutoNum type="arabicPeriod"/>
            </a:pPr>
            <a:r>
              <a:rPr lang="fi-FI" sz="3600" dirty="0" smtClean="0"/>
              <a:t>Kaavamainen juoni</a:t>
            </a:r>
          </a:p>
          <a:p>
            <a:pPr marL="1657350" lvl="2" indent="-742950">
              <a:buFont typeface="+mj-lt"/>
              <a:buAutoNum type="arabicPeriod"/>
            </a:pPr>
            <a:r>
              <a:rPr lang="fi-FI" sz="3600" dirty="0" smtClean="0"/>
              <a:t>Kaikkitietävä kertoja</a:t>
            </a:r>
          </a:p>
          <a:p>
            <a:pPr marL="1657350" lvl="2" indent="-742950">
              <a:buFont typeface="+mj-lt"/>
              <a:buAutoNum type="arabicPeriod"/>
            </a:pPr>
            <a:r>
              <a:rPr lang="fi-FI" sz="3600" dirty="0" smtClean="0"/>
              <a:t>Paljon kuvailua &gt; keino tutustua fantasiamaailmaan</a:t>
            </a:r>
          </a:p>
          <a:p>
            <a:pPr marL="1657350" lvl="2" indent="-742950">
              <a:buFont typeface="+mj-lt"/>
              <a:buAutoNum type="arabicPeriod"/>
            </a:pPr>
            <a:r>
              <a:rPr lang="fi-FI" sz="3600" dirty="0" smtClean="0"/>
              <a:t>Vakavia ja synkkiä tarinoita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78584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00251" y="334370"/>
            <a:ext cx="11053549" cy="6312090"/>
          </a:xfrm>
        </p:spPr>
        <p:txBody>
          <a:bodyPr>
            <a:normAutofit fontScale="92500" lnSpcReduction="20000"/>
          </a:bodyPr>
          <a:lstStyle/>
          <a:p>
            <a:r>
              <a:rPr lang="fi-FI" sz="4800" dirty="0"/>
              <a:t>Anna esimerkki kahdesta fantasiakirjailijasta ja -kirjasta</a:t>
            </a:r>
            <a:r>
              <a:rPr lang="fi-FI" sz="4800" dirty="0" smtClean="0"/>
              <a:t>.</a:t>
            </a:r>
          </a:p>
          <a:p>
            <a:pPr lvl="1"/>
            <a:r>
              <a:rPr lang="fi-FI" sz="4300" dirty="0" smtClean="0"/>
              <a:t>Fantasiakirjailijoita esim. J.R.R. Tolkien, J.K. Rowling</a:t>
            </a:r>
          </a:p>
          <a:p>
            <a:pPr lvl="1"/>
            <a:r>
              <a:rPr lang="fi-FI" sz="4300" dirty="0" smtClean="0"/>
              <a:t>Fantasiakirjoja esim. Taru sormusten herrasta, Harry Potter</a:t>
            </a:r>
            <a:endParaRPr lang="fi-FI" sz="4300" dirty="0"/>
          </a:p>
          <a:p>
            <a:r>
              <a:rPr lang="fi-FI" sz="4800" dirty="0"/>
              <a:t>Millaiset asiat ovat tyypillisiä fantasiamaailmoille? (3 asiaa</a:t>
            </a:r>
            <a:r>
              <a:rPr lang="fi-FI" sz="4800" dirty="0" smtClean="0"/>
              <a:t>)</a:t>
            </a:r>
          </a:p>
          <a:p>
            <a:pPr lvl="1"/>
            <a:r>
              <a:rPr lang="fi-FI" sz="4300" dirty="0" smtClean="0"/>
              <a:t>Tapahtumat kokonaan kuvitteellisessa maailmassa</a:t>
            </a:r>
          </a:p>
          <a:p>
            <a:pPr lvl="1"/>
            <a:r>
              <a:rPr lang="fi-FI" sz="4300" dirty="0" smtClean="0"/>
              <a:t>Portin kautta rinnakkaismaailmaan</a:t>
            </a:r>
          </a:p>
          <a:p>
            <a:pPr lvl="1"/>
            <a:r>
              <a:rPr lang="fi-FI" sz="4300" dirty="0" smtClean="0"/>
              <a:t>Limittäiset maailmat: taikuutta läsnä tavallisessa maailmassa</a:t>
            </a:r>
            <a:endParaRPr lang="fi-FI" sz="43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28175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yvyys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Syvyys</Template>
  <TotalTime>13</TotalTime>
  <Words>145</Words>
  <Application>Microsoft Office PowerPoint</Application>
  <PresentationFormat>Laajakuva</PresentationFormat>
  <Paragraphs>23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7" baseType="lpstr">
      <vt:lpstr>Arial</vt:lpstr>
      <vt:lpstr>Corbel</vt:lpstr>
      <vt:lpstr>Syvyys</vt:lpstr>
      <vt:lpstr>FANTASIAKIRJALLISUUS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FANTASIAKIRJALLISUUS</dc:title>
  <dc:creator>Opettaja</dc:creator>
  <cp:lastModifiedBy>Opettaja</cp:lastModifiedBy>
  <cp:revision>2</cp:revision>
  <dcterms:created xsi:type="dcterms:W3CDTF">2022-03-17T11:53:09Z</dcterms:created>
  <dcterms:modified xsi:type="dcterms:W3CDTF">2022-03-17T12:06:51Z</dcterms:modified>
</cp:coreProperties>
</file>