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  <p:sldMasterId id="2147483737" r:id="rId2"/>
    <p:sldMasterId id="2147483735" r:id="rId3"/>
    <p:sldMasterId id="2147483739" r:id="rId4"/>
    <p:sldMasterId id="2147483741" r:id="rId5"/>
    <p:sldMasterId id="2147483743" r:id="rId6"/>
    <p:sldMasterId id="2147483745" r:id="rId7"/>
  </p:sldMasterIdLst>
  <p:notesMasterIdLst>
    <p:notesMasterId r:id="rId16"/>
  </p:notesMasterIdLst>
  <p:handoutMasterIdLst>
    <p:handoutMasterId r:id="rId17"/>
  </p:handoutMasterIdLst>
  <p:sldIdLst>
    <p:sldId id="256" r:id="rId8"/>
    <p:sldId id="278" r:id="rId9"/>
    <p:sldId id="281" r:id="rId10"/>
    <p:sldId id="299" r:id="rId11"/>
    <p:sldId id="287" r:id="rId12"/>
    <p:sldId id="296" r:id="rId13"/>
    <p:sldId id="300" r:id="rId14"/>
    <p:sldId id="308" r:id="rId15"/>
  </p:sldIdLst>
  <p:sldSz cx="9144000" cy="6858000" type="screen4x3"/>
  <p:notesSz cx="6797675" cy="9928225"/>
  <p:defaultTextStyle>
    <a:defPPr>
      <a:defRPr lang="fi-FI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2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DDDDD"/>
    <a:srgbClr val="3399CC"/>
    <a:srgbClr val="B4B4B4"/>
    <a:srgbClr val="1008A8"/>
    <a:srgbClr val="818181"/>
    <a:srgbClr val="ABA6CE"/>
    <a:srgbClr val="5C5C5C"/>
    <a:srgbClr val="5A5A5A"/>
    <a:srgbClr val="C6C6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Normaali tyyli 2 - Korostu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Normaali tyyli 2 - Korostu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118" autoAdjust="0"/>
  </p:normalViewPr>
  <p:slideViewPr>
    <p:cSldViewPr>
      <p:cViewPr varScale="1">
        <p:scale>
          <a:sx n="115" d="100"/>
          <a:sy n="115" d="100"/>
        </p:scale>
        <p:origin x="1530" y="108"/>
      </p:cViewPr>
      <p:guideLst>
        <p:guide orient="horz" pos="2160"/>
        <p:guide pos="52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245" cy="497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8" tIns="47784" rIns="95568" bIns="47784" numCol="1" anchor="t" anchorCtr="0" compatLnSpc="1">
            <a:prstTxWarp prst="textNoShape">
              <a:avLst/>
            </a:prstTxWarp>
          </a:bodyPr>
          <a:lstStyle>
            <a:lvl1pPr algn="l" defTabSz="955719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877" y="1"/>
            <a:ext cx="2945245" cy="497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8" tIns="47784" rIns="95568" bIns="47784" numCol="1" anchor="t" anchorCtr="0" compatLnSpc="1">
            <a:prstTxWarp prst="textNoShape">
              <a:avLst/>
            </a:prstTxWarp>
          </a:bodyPr>
          <a:lstStyle>
            <a:lvl1pPr algn="r" defTabSz="955719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91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627"/>
            <a:ext cx="2945245" cy="497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8" tIns="47784" rIns="95568" bIns="47784" numCol="1" anchor="b" anchorCtr="0" compatLnSpc="1">
            <a:prstTxWarp prst="textNoShape">
              <a:avLst/>
            </a:prstTxWarp>
          </a:bodyPr>
          <a:lstStyle>
            <a:lvl1pPr algn="l" defTabSz="955719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91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877" y="9429627"/>
            <a:ext cx="2945245" cy="497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8" tIns="47784" rIns="95568" bIns="47784" numCol="1" anchor="b" anchorCtr="0" compatLnSpc="1">
            <a:prstTxWarp prst="textNoShape">
              <a:avLst/>
            </a:prstTxWarp>
          </a:bodyPr>
          <a:lstStyle>
            <a:lvl1pPr algn="r" defTabSz="955719">
              <a:defRPr sz="1300">
                <a:latin typeface="Arial" charset="0"/>
              </a:defRPr>
            </a:lvl1pPr>
          </a:lstStyle>
          <a:p>
            <a:pPr>
              <a:defRPr/>
            </a:pPr>
            <a:fld id="{B22895EE-20EC-4297-BC2E-EC4BA3A898E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00326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245" cy="497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8" tIns="47784" rIns="95568" bIns="47784" numCol="1" anchor="t" anchorCtr="0" compatLnSpc="1">
            <a:prstTxWarp prst="textNoShape">
              <a:avLst/>
            </a:prstTxWarp>
          </a:bodyPr>
          <a:lstStyle>
            <a:lvl1pPr algn="l" defTabSz="955719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877" y="1"/>
            <a:ext cx="2945245" cy="497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8" tIns="47784" rIns="95568" bIns="47784" numCol="1" anchor="t" anchorCtr="0" compatLnSpc="1">
            <a:prstTxWarp prst="textNoShape">
              <a:avLst/>
            </a:prstTxWarp>
          </a:bodyPr>
          <a:lstStyle>
            <a:lvl1pPr algn="r" defTabSz="955719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2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389" y="4715595"/>
            <a:ext cx="5436897" cy="4468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8" tIns="47784" rIns="95568" bIns="477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222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627"/>
            <a:ext cx="2945245" cy="497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8" tIns="47784" rIns="95568" bIns="47784" numCol="1" anchor="b" anchorCtr="0" compatLnSpc="1">
            <a:prstTxWarp prst="textNoShape">
              <a:avLst/>
            </a:prstTxWarp>
          </a:bodyPr>
          <a:lstStyle>
            <a:lvl1pPr algn="l" defTabSz="955719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222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877" y="9429627"/>
            <a:ext cx="2945245" cy="497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8" tIns="47784" rIns="95568" bIns="47784" numCol="1" anchor="b" anchorCtr="0" compatLnSpc="1">
            <a:prstTxWarp prst="textNoShape">
              <a:avLst/>
            </a:prstTxWarp>
          </a:bodyPr>
          <a:lstStyle>
            <a:lvl1pPr algn="r" defTabSz="955719">
              <a:defRPr sz="1300">
                <a:latin typeface="Arial" charset="0"/>
              </a:defRPr>
            </a:lvl1pPr>
          </a:lstStyle>
          <a:p>
            <a:pPr>
              <a:defRPr/>
            </a:pPr>
            <a:fld id="{425D1716-9C6E-41A1-A535-5CA6D89D5EF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189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B0FCB-E9B2-9D4D-B44C-4A4B21274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135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B0FCB-E9B2-9D4D-B44C-4A4B212748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B0FCB-E9B2-9D4D-B44C-4A4B212748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B0FCB-E9B2-9D4D-B44C-4A4B212748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B0FCB-E9B2-9D4D-B44C-4A4B212748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B0FCB-E9B2-9D4D-B44C-4A4B212748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B0FCB-E9B2-9D4D-B44C-4A4B212748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80" y="-20937"/>
            <a:ext cx="9197792" cy="689987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B0FCB-E9B2-9D4D-B44C-4A4B2127481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81" y="6263241"/>
            <a:ext cx="2112264" cy="61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854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80" y="-20937"/>
            <a:ext cx="9197792" cy="689987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B0FCB-E9B2-9D4D-B44C-4A4B2127481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81" y="6263241"/>
            <a:ext cx="2112264" cy="61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530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80" y="-20937"/>
            <a:ext cx="9197792" cy="689987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B0FCB-E9B2-9D4D-B44C-4A4B2127481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81" y="6263241"/>
            <a:ext cx="2112264" cy="61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319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80" y="-20937"/>
            <a:ext cx="9197792" cy="689987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B0FCB-E9B2-9D4D-B44C-4A4B2127481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81" y="6263241"/>
            <a:ext cx="2112264" cy="61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1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79" y="-20937"/>
            <a:ext cx="9197790" cy="689987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B0FCB-E9B2-9D4D-B44C-4A4B2127481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81" y="6263241"/>
            <a:ext cx="2112264" cy="61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801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81" y="-17972"/>
            <a:ext cx="9197789" cy="689987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B0FCB-E9B2-9D4D-B44C-4A4B2127481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81" y="6263241"/>
            <a:ext cx="2112264" cy="61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668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81" y="-17972"/>
            <a:ext cx="9197789" cy="6899871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B0FCB-E9B2-9D4D-B44C-4A4B2127481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81" y="6263241"/>
            <a:ext cx="2112264" cy="61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509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be.com/watch?v=9GvQdZu5lF8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anomapro.fi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utorhouse.fi/digiluokk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tutorhouse.fi/digiluokan-ohjeita-opiskelijoill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7400F-D06E-450E-9880-3661A3CB0948}" type="slidenum">
              <a:rPr lang="fi-FI" smtClean="0"/>
              <a:t>1</a:t>
            </a:fld>
            <a:endParaRPr lang="fi-FI" dirty="0"/>
          </a:p>
        </p:txBody>
      </p:sp>
      <p:sp>
        <p:nvSpPr>
          <p:cNvPr id="9" name="Tekstiruutu 8"/>
          <p:cNvSpPr txBox="1"/>
          <p:nvPr/>
        </p:nvSpPr>
        <p:spPr>
          <a:xfrm>
            <a:off x="4250838" y="1896379"/>
            <a:ext cx="44184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3600" dirty="0">
                <a:solidFill>
                  <a:srgbClr val="FFFFFF"/>
                </a:solidFill>
                <a:latin typeface="+mn-lt"/>
              </a:rPr>
              <a:t>DIGILUOKKA – </a:t>
            </a:r>
          </a:p>
          <a:p>
            <a:pPr algn="l"/>
            <a:r>
              <a:rPr lang="fi-FI" sz="3600" dirty="0">
                <a:solidFill>
                  <a:srgbClr val="FFFFFF"/>
                </a:solidFill>
                <a:latin typeface="+mn-lt"/>
              </a:rPr>
              <a:t>SAMOIHIN OPPIMISTULOKSIIN </a:t>
            </a:r>
          </a:p>
          <a:p>
            <a:pPr algn="l"/>
            <a:r>
              <a:rPr lang="fi-FI" sz="3600" dirty="0">
                <a:solidFill>
                  <a:srgbClr val="FFFFFF"/>
                </a:solidFill>
                <a:latin typeface="+mn-lt"/>
              </a:rPr>
              <a:t>ONLINE-OPETUKSEN AVULLA</a:t>
            </a: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934" y="2045088"/>
            <a:ext cx="2564904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207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1639" y="836712"/>
            <a:ext cx="3960441" cy="5803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tsikko 1"/>
          <p:cNvSpPr txBox="1">
            <a:spLocks/>
          </p:cNvSpPr>
          <p:nvPr/>
        </p:nvSpPr>
        <p:spPr>
          <a:xfrm>
            <a:off x="1492746" y="929532"/>
            <a:ext cx="5671542" cy="62726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ts val="2800"/>
              </a:lnSpc>
              <a:spcAft>
                <a:spcPts val="0"/>
              </a:spcAft>
            </a:pPr>
            <a:r>
              <a:rPr lang="fi-FI" sz="2800" dirty="0">
                <a:solidFill>
                  <a:schemeClr val="bg1"/>
                </a:solidFill>
                <a:latin typeface="+mn-lt"/>
              </a:rPr>
              <a:t>MIKÄ ON DIGILUOKKA?</a:t>
            </a:r>
          </a:p>
        </p:txBody>
      </p:sp>
      <p:sp>
        <p:nvSpPr>
          <p:cNvPr id="12" name="Sisällön paikkamerkki 2"/>
          <p:cNvSpPr txBox="1">
            <a:spLocks/>
          </p:cNvSpPr>
          <p:nvPr/>
        </p:nvSpPr>
        <p:spPr>
          <a:xfrm>
            <a:off x="1293168" y="1844824"/>
            <a:ext cx="7239272" cy="36004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fi-FI" sz="2600" dirty="0">
                <a:solidFill>
                  <a:schemeClr val="bg1"/>
                </a:solidFill>
              </a:rPr>
              <a:t>Digiluokassa opiskelet lukiokursseja kotoa käsin – opettaja ja opiskelijat kokoontuvat </a:t>
            </a:r>
            <a:r>
              <a:rPr lang="fi-FI" sz="2600" dirty="0" err="1">
                <a:solidFill>
                  <a:schemeClr val="bg1"/>
                </a:solidFill>
              </a:rPr>
              <a:t>online</a:t>
            </a:r>
            <a:r>
              <a:rPr lang="fi-FI" sz="2600" dirty="0">
                <a:solidFill>
                  <a:schemeClr val="bg1"/>
                </a:solidFill>
              </a:rPr>
              <a:t>.</a:t>
            </a:r>
            <a:endParaRPr lang="fi-FI" sz="2400" dirty="0">
              <a:solidFill>
                <a:schemeClr val="bg1"/>
              </a:solidFill>
            </a:endParaRPr>
          </a:p>
          <a:p>
            <a:pPr marL="0" indent="0">
              <a:lnSpc>
                <a:spcPts val="2060"/>
              </a:lnSpc>
              <a:buNone/>
            </a:pPr>
            <a:endParaRPr lang="fi-FI" sz="2400" dirty="0">
              <a:solidFill>
                <a:schemeClr val="bg1"/>
              </a:solidFill>
            </a:endParaRPr>
          </a:p>
          <a:p>
            <a:pPr marL="0" indent="0">
              <a:lnSpc>
                <a:spcPts val="2060"/>
              </a:lnSpc>
              <a:buNone/>
            </a:pPr>
            <a:endParaRPr lang="fi-FI" sz="2400" dirty="0">
              <a:solidFill>
                <a:schemeClr val="bg1"/>
              </a:solidFill>
            </a:endParaRPr>
          </a:p>
          <a:p>
            <a:pPr marL="0" indent="0">
              <a:lnSpc>
                <a:spcPts val="2060"/>
              </a:lnSpc>
              <a:buNone/>
            </a:pPr>
            <a:endParaRPr lang="fi-FI" sz="2400" dirty="0">
              <a:solidFill>
                <a:schemeClr val="bg1"/>
              </a:solidFill>
            </a:endParaRPr>
          </a:p>
          <a:p>
            <a:pPr marL="0" indent="0">
              <a:lnSpc>
                <a:spcPts val="2060"/>
              </a:lnSpc>
              <a:buNone/>
            </a:pPr>
            <a:endParaRPr lang="fi-FI" sz="2400" dirty="0">
              <a:solidFill>
                <a:schemeClr val="bg1"/>
              </a:solidFill>
            </a:endParaRPr>
          </a:p>
          <a:p>
            <a:pPr marL="0" indent="0">
              <a:lnSpc>
                <a:spcPts val="2060"/>
              </a:lnSpc>
              <a:buNone/>
            </a:pPr>
            <a:endParaRPr lang="fi-FI" sz="2400" dirty="0">
              <a:solidFill>
                <a:schemeClr val="bg1"/>
              </a:solidFill>
            </a:endParaRPr>
          </a:p>
          <a:p>
            <a:pPr marL="0" indent="0">
              <a:lnSpc>
                <a:spcPts val="2060"/>
              </a:lnSpc>
              <a:buNone/>
            </a:pPr>
            <a:endParaRPr lang="fi-FI" sz="2400" dirty="0">
              <a:solidFill>
                <a:schemeClr val="bg1"/>
              </a:solidFill>
            </a:endParaRPr>
          </a:p>
          <a:p>
            <a:pPr marL="0" indent="0">
              <a:lnSpc>
                <a:spcPts val="2060"/>
              </a:lnSpc>
              <a:buNone/>
            </a:pPr>
            <a:endParaRPr lang="fi-FI" sz="2400" dirty="0">
              <a:solidFill>
                <a:schemeClr val="bg1"/>
              </a:solidFill>
            </a:endParaRP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9" y="36334"/>
            <a:ext cx="1183903" cy="1183903"/>
          </a:xfrm>
          <a:prstGeom prst="rect">
            <a:avLst/>
          </a:prstGeom>
        </p:spPr>
      </p:pic>
      <p:pic>
        <p:nvPicPr>
          <p:cNvPr id="10" name="Kuva 9" descr="Kuva, joka sisältää kohteen henkilö, sisä, mies, pöytä&#10;&#10;Kuvaus luotu, erittäin korkea luotettavuus">
            <a:hlinkClick r:id="rId3"/>
            <a:extLst>
              <a:ext uri="{FF2B5EF4-FFF2-40B4-BE49-F238E27FC236}">
                <a16:creationId xmlns:a16="http://schemas.microsoft.com/office/drawing/2014/main" id="{EE38BE6A-3597-47CC-97DA-206658CB21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120" y="2789541"/>
            <a:ext cx="5492824" cy="308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1639" y="836712"/>
            <a:ext cx="4680521" cy="5803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tsikko 1"/>
          <p:cNvSpPr txBox="1">
            <a:spLocks/>
          </p:cNvSpPr>
          <p:nvPr/>
        </p:nvSpPr>
        <p:spPr>
          <a:xfrm>
            <a:off x="1492746" y="929532"/>
            <a:ext cx="5671542" cy="62726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ts val="2800"/>
              </a:lnSpc>
              <a:spcAft>
                <a:spcPts val="0"/>
              </a:spcAft>
            </a:pPr>
            <a:r>
              <a:rPr lang="fi-FI" sz="2800" dirty="0">
                <a:solidFill>
                  <a:schemeClr val="bg1"/>
                </a:solidFill>
                <a:latin typeface="+mn-lt"/>
              </a:rPr>
              <a:t>MITEN DIGILUOKKA TOIMII</a:t>
            </a:r>
          </a:p>
        </p:txBody>
      </p:sp>
      <p:sp>
        <p:nvSpPr>
          <p:cNvPr id="12" name="Sisällön paikkamerkki 2"/>
          <p:cNvSpPr txBox="1">
            <a:spLocks/>
          </p:cNvSpPr>
          <p:nvPr/>
        </p:nvSpPr>
        <p:spPr>
          <a:xfrm>
            <a:off x="1244149" y="2132856"/>
            <a:ext cx="7272808" cy="36004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60"/>
              </a:lnSpc>
            </a:pPr>
            <a:r>
              <a:rPr lang="fi-FI" sz="2400" dirty="0">
                <a:solidFill>
                  <a:schemeClr val="bg1"/>
                </a:solidFill>
              </a:rPr>
              <a:t>Opetus toteutetaan Sanoma </a:t>
            </a:r>
            <a:r>
              <a:rPr lang="fi-FI" sz="2400" dirty="0" err="1">
                <a:solidFill>
                  <a:schemeClr val="bg1"/>
                </a:solidFill>
              </a:rPr>
              <a:t>Pron</a:t>
            </a:r>
            <a:r>
              <a:rPr lang="fi-FI" sz="2400" dirty="0">
                <a:solidFill>
                  <a:schemeClr val="bg1"/>
                </a:solidFill>
              </a:rPr>
              <a:t> oppimisympäristössä, josta löytyy online-luokkatilan lisäksi kurssiin liittyviä tehtäviä ja tukimateriaalia</a:t>
            </a:r>
          </a:p>
          <a:p>
            <a:pPr>
              <a:lnSpc>
                <a:spcPts val="2060"/>
              </a:lnSpc>
            </a:pPr>
            <a:r>
              <a:rPr lang="fi-FI" sz="2400" dirty="0">
                <a:solidFill>
                  <a:schemeClr val="bg1"/>
                </a:solidFill>
              </a:rPr>
              <a:t>Jokaiseen Digiluokan kurssiin liittyy 14 kpl 75 minuutin oppituntia </a:t>
            </a:r>
          </a:p>
          <a:p>
            <a:pPr>
              <a:lnSpc>
                <a:spcPts val="2060"/>
              </a:lnSpc>
            </a:pPr>
            <a:r>
              <a:rPr lang="fi-FI" sz="2400" dirty="0">
                <a:solidFill>
                  <a:schemeClr val="bg1"/>
                </a:solidFill>
              </a:rPr>
              <a:t>Kurssit sisältävät myös jonkin verran itsenäistä työskentelyä Digiluokan opettajan antamien ohjeiden mukaisesti</a:t>
            </a: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9" y="36334"/>
            <a:ext cx="1183903" cy="118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062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1639" y="836712"/>
            <a:ext cx="5412711" cy="5803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tsikko 1"/>
          <p:cNvSpPr txBox="1">
            <a:spLocks/>
          </p:cNvSpPr>
          <p:nvPr/>
        </p:nvSpPr>
        <p:spPr>
          <a:xfrm>
            <a:off x="1492746" y="929532"/>
            <a:ext cx="5671542" cy="62726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ts val="2800"/>
              </a:lnSpc>
              <a:spcAft>
                <a:spcPts val="0"/>
              </a:spcAft>
            </a:pPr>
            <a:r>
              <a:rPr lang="fi-FI" sz="2800" dirty="0">
                <a:solidFill>
                  <a:schemeClr val="bg1"/>
                </a:solidFill>
                <a:latin typeface="+mn-lt"/>
              </a:rPr>
              <a:t>MITÄ DIGILUOKKAAN TARVITAAN?</a:t>
            </a:r>
          </a:p>
        </p:txBody>
      </p:sp>
      <p:sp>
        <p:nvSpPr>
          <p:cNvPr id="12" name="Sisällön paikkamerkki 2"/>
          <p:cNvSpPr txBox="1">
            <a:spLocks/>
          </p:cNvSpPr>
          <p:nvPr/>
        </p:nvSpPr>
        <p:spPr>
          <a:xfrm>
            <a:off x="1318746" y="1649612"/>
            <a:ext cx="7573733" cy="437167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60"/>
              </a:lnSpc>
              <a:buNone/>
            </a:pPr>
            <a:r>
              <a:rPr lang="fi-FI" sz="2400" dirty="0">
                <a:solidFill>
                  <a:schemeClr val="bg1"/>
                </a:solidFill>
              </a:rPr>
              <a:t>Opiskelija osallistuu oppitunneille lukujärjestyksen mukaisesti aivan kuten koulussakin. Tarvitset Digiluokkaa varten:</a:t>
            </a:r>
          </a:p>
          <a:p>
            <a:pPr marL="0" indent="0">
              <a:lnSpc>
                <a:spcPts val="2060"/>
              </a:lnSpc>
              <a:buNone/>
            </a:pPr>
            <a:endParaRPr lang="fi-FI" sz="2400" dirty="0">
              <a:solidFill>
                <a:schemeClr val="bg1"/>
              </a:solidFill>
            </a:endParaRPr>
          </a:p>
          <a:p>
            <a:pPr>
              <a:lnSpc>
                <a:spcPts val="2060"/>
              </a:lnSpc>
            </a:pPr>
            <a:r>
              <a:rPr lang="fi-FI" sz="2400" dirty="0">
                <a:solidFill>
                  <a:schemeClr val="bg1"/>
                </a:solidFill>
              </a:rPr>
              <a:t>Rauhallisen paikan opiskelua varten</a:t>
            </a:r>
          </a:p>
          <a:p>
            <a:pPr>
              <a:lnSpc>
                <a:spcPts val="2060"/>
              </a:lnSpc>
            </a:pPr>
            <a:r>
              <a:rPr lang="fi-FI" sz="2400" dirty="0">
                <a:solidFill>
                  <a:schemeClr val="bg1"/>
                </a:solidFill>
              </a:rPr>
              <a:t>Nettiyhteydellä ja web-kameralla varustetun tietokoneen</a:t>
            </a:r>
          </a:p>
          <a:p>
            <a:pPr>
              <a:lnSpc>
                <a:spcPts val="2060"/>
              </a:lnSpc>
            </a:pPr>
            <a:r>
              <a:rPr lang="fi-FI" sz="2400" dirty="0">
                <a:solidFill>
                  <a:schemeClr val="bg1"/>
                </a:solidFill>
              </a:rPr>
              <a:t>Mikrofonin ja kuulokkeet – esimerkiksi </a:t>
            </a:r>
            <a:r>
              <a:rPr lang="fi-FI" sz="2400" dirty="0" err="1">
                <a:solidFill>
                  <a:schemeClr val="bg1"/>
                </a:solidFill>
              </a:rPr>
              <a:t>usb</a:t>
            </a:r>
            <a:r>
              <a:rPr lang="fi-FI" sz="2400" dirty="0">
                <a:solidFill>
                  <a:schemeClr val="bg1"/>
                </a:solidFill>
              </a:rPr>
              <a:t>-liitännällä varustetun </a:t>
            </a:r>
            <a:r>
              <a:rPr lang="fi-FI" sz="2400" dirty="0" err="1">
                <a:solidFill>
                  <a:schemeClr val="bg1"/>
                </a:solidFill>
              </a:rPr>
              <a:t>head</a:t>
            </a:r>
            <a:r>
              <a:rPr lang="fi-FI" sz="2400" dirty="0">
                <a:solidFill>
                  <a:schemeClr val="bg1"/>
                </a:solidFill>
              </a:rPr>
              <a:t>-setin</a:t>
            </a:r>
          </a:p>
          <a:p>
            <a:pPr>
              <a:lnSpc>
                <a:spcPts val="2060"/>
              </a:lnSpc>
            </a:pPr>
            <a:endParaRPr lang="fi-FI" sz="2400" dirty="0">
              <a:solidFill>
                <a:schemeClr val="bg1"/>
              </a:solidFill>
            </a:endParaRPr>
          </a:p>
          <a:p>
            <a:pPr marL="0" indent="0">
              <a:lnSpc>
                <a:spcPts val="2060"/>
              </a:lnSpc>
              <a:buNone/>
            </a:pPr>
            <a:r>
              <a:rPr lang="fi-FI" sz="2400" dirty="0">
                <a:solidFill>
                  <a:schemeClr val="bg1"/>
                </a:solidFill>
              </a:rPr>
              <a:t>Digiluokka toimii selaimella – erillisiä ohjelmisto- tai laiteasennuksia ei tarvita.</a:t>
            </a: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9" y="36334"/>
            <a:ext cx="1183903" cy="118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075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9" y="36334"/>
            <a:ext cx="1183903" cy="1183903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1509837"/>
            <a:ext cx="7651254" cy="4301730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EB769A9D-4EAA-45DE-8BF4-7584E381F3DF}"/>
              </a:ext>
            </a:extLst>
          </p:cNvPr>
          <p:cNvSpPr/>
          <p:nvPr/>
        </p:nvSpPr>
        <p:spPr>
          <a:xfrm>
            <a:off x="1331639" y="836712"/>
            <a:ext cx="7488833" cy="5803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tsikko 1">
            <a:extLst>
              <a:ext uri="{FF2B5EF4-FFF2-40B4-BE49-F238E27FC236}">
                <a16:creationId xmlns:a16="http://schemas.microsoft.com/office/drawing/2014/main" id="{7793420D-C175-4E96-AA1E-C5D5BB59185E}"/>
              </a:ext>
            </a:extLst>
          </p:cNvPr>
          <p:cNvSpPr txBox="1">
            <a:spLocks/>
          </p:cNvSpPr>
          <p:nvPr/>
        </p:nvSpPr>
        <p:spPr>
          <a:xfrm>
            <a:off x="1492746" y="929532"/>
            <a:ext cx="7543750" cy="62726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ts val="2800"/>
              </a:lnSpc>
              <a:spcAft>
                <a:spcPts val="0"/>
              </a:spcAft>
            </a:pPr>
            <a:r>
              <a:rPr lang="fi-FI" sz="2800" dirty="0">
                <a:solidFill>
                  <a:schemeClr val="bg1"/>
                </a:solidFill>
                <a:latin typeface="+mn-lt"/>
              </a:rPr>
              <a:t>ESIMERKKI OPETUSTILANTEESTA - RYHMÄTYÖ</a:t>
            </a:r>
          </a:p>
        </p:txBody>
      </p:sp>
      <p:sp>
        <p:nvSpPr>
          <p:cNvPr id="2" name="Suorakulmio 1">
            <a:extLst>
              <a:ext uri="{FF2B5EF4-FFF2-40B4-BE49-F238E27FC236}">
                <a16:creationId xmlns:a16="http://schemas.microsoft.com/office/drawing/2014/main" id="{E7E5F168-52AB-4FFC-9A83-86E80C0B8A1B}"/>
              </a:ext>
            </a:extLst>
          </p:cNvPr>
          <p:cNvSpPr/>
          <p:nvPr/>
        </p:nvSpPr>
        <p:spPr>
          <a:xfrm>
            <a:off x="940346" y="5904387"/>
            <a:ext cx="2864887" cy="3616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lnSpc>
                <a:spcPts val="2060"/>
              </a:lnSpc>
              <a:buNone/>
            </a:pPr>
            <a:r>
              <a:rPr lang="fi-FI" b="1" dirty="0">
                <a:solidFill>
                  <a:schemeClr val="bg1"/>
                </a:solidFill>
                <a:hlinkClick r:id="rId4"/>
              </a:rPr>
              <a:t>OPPIMISYMPÄRISTÖÖN</a:t>
            </a:r>
            <a:endParaRPr lang="fi-FI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570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1639" y="836712"/>
            <a:ext cx="7056785" cy="5803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tsikko 1"/>
          <p:cNvSpPr txBox="1">
            <a:spLocks/>
          </p:cNvSpPr>
          <p:nvPr/>
        </p:nvSpPr>
        <p:spPr>
          <a:xfrm>
            <a:off x="1492746" y="929532"/>
            <a:ext cx="7543750" cy="62726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2800" dirty="0">
                <a:solidFill>
                  <a:prstClr val="white"/>
                </a:solidFill>
                <a:latin typeface="Calibri" panose="020F0502020204030204"/>
              </a:rPr>
              <a:t>OPISKELIJOIDEN KOKEMUKSIA DIGILUOKASTA</a:t>
            </a:r>
            <a:endParaRPr kumimoji="0" lang="fi-FI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9" y="36334"/>
            <a:ext cx="1183903" cy="1183903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74AFB7C2-33AF-4EF2-AD69-D61622C50B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1483535"/>
            <a:ext cx="5743549" cy="4253868"/>
          </a:xfrm>
          <a:prstGeom prst="rect">
            <a:avLst/>
          </a:prstGeom>
        </p:spPr>
      </p:pic>
      <p:sp>
        <p:nvSpPr>
          <p:cNvPr id="11" name="Suorakulmio 10">
            <a:extLst>
              <a:ext uri="{FF2B5EF4-FFF2-40B4-BE49-F238E27FC236}">
                <a16:creationId xmlns:a16="http://schemas.microsoft.com/office/drawing/2014/main" id="{0EA90DDE-1C7C-4ED2-BD9F-755A1FD8A421}"/>
              </a:ext>
            </a:extLst>
          </p:cNvPr>
          <p:cNvSpPr/>
          <p:nvPr/>
        </p:nvSpPr>
        <p:spPr>
          <a:xfrm>
            <a:off x="1776054" y="5840469"/>
            <a:ext cx="5656420" cy="3616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l">
              <a:lnSpc>
                <a:spcPts val="2060"/>
              </a:lnSpc>
              <a:buNone/>
            </a:pPr>
            <a:r>
              <a:rPr lang="fi-FI" b="1" dirty="0">
                <a:solidFill>
                  <a:schemeClr val="bg1"/>
                </a:solidFill>
              </a:rPr>
              <a:t>LUE LISÄÄ: </a:t>
            </a:r>
            <a:r>
              <a:rPr lang="fi-FI" b="1" dirty="0">
                <a:solidFill>
                  <a:schemeClr val="bg1"/>
                </a:solidFill>
                <a:hlinkClick r:id="rId4"/>
              </a:rPr>
              <a:t>WWW.TUTORHOUSE.FI/DIGILUOKKA</a:t>
            </a:r>
            <a:endParaRPr lang="fi-FI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351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1639" y="836712"/>
            <a:ext cx="5112569" cy="5803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tsikko 1"/>
          <p:cNvSpPr txBox="1">
            <a:spLocks/>
          </p:cNvSpPr>
          <p:nvPr/>
        </p:nvSpPr>
        <p:spPr>
          <a:xfrm>
            <a:off x="1492746" y="929532"/>
            <a:ext cx="7111702" cy="62726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ts val="2800"/>
              </a:lnSpc>
              <a:spcAft>
                <a:spcPts val="0"/>
              </a:spcAft>
            </a:pPr>
            <a:r>
              <a:rPr lang="fi-FI" sz="2800" dirty="0">
                <a:solidFill>
                  <a:schemeClr val="bg1"/>
                </a:solidFill>
                <a:latin typeface="+mn-lt"/>
              </a:rPr>
              <a:t>TARKISTUSLISTA OPISKELIJOILLE</a:t>
            </a:r>
          </a:p>
        </p:txBody>
      </p:sp>
      <p:sp>
        <p:nvSpPr>
          <p:cNvPr id="12" name="Sisällön paikkamerkki 2"/>
          <p:cNvSpPr txBox="1">
            <a:spLocks/>
          </p:cNvSpPr>
          <p:nvPr/>
        </p:nvSpPr>
        <p:spPr>
          <a:xfrm>
            <a:off x="1320145" y="2132856"/>
            <a:ext cx="7573733" cy="437167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60"/>
              </a:lnSpc>
              <a:buFontTx/>
              <a:buChar char="-"/>
            </a:pPr>
            <a:r>
              <a:rPr lang="fi-FI" sz="2400" dirty="0">
                <a:solidFill>
                  <a:schemeClr val="bg1"/>
                </a:solidFill>
              </a:rPr>
              <a:t>Laitteisto: tietokone, web-kamera, </a:t>
            </a:r>
            <a:r>
              <a:rPr lang="fi-FI" sz="2400" dirty="0" err="1">
                <a:solidFill>
                  <a:schemeClr val="bg1"/>
                </a:solidFill>
              </a:rPr>
              <a:t>head</a:t>
            </a:r>
            <a:r>
              <a:rPr lang="fi-FI" sz="2400" dirty="0">
                <a:solidFill>
                  <a:schemeClr val="bg1"/>
                </a:solidFill>
              </a:rPr>
              <a:t>-set</a:t>
            </a:r>
          </a:p>
          <a:p>
            <a:pPr>
              <a:lnSpc>
                <a:spcPts val="2060"/>
              </a:lnSpc>
              <a:buFontTx/>
              <a:buChar char="-"/>
            </a:pPr>
            <a:r>
              <a:rPr lang="fi-FI" sz="2400" dirty="0">
                <a:solidFill>
                  <a:schemeClr val="bg1"/>
                </a:solidFill>
              </a:rPr>
              <a:t>Selainsuositus: Chrome</a:t>
            </a:r>
          </a:p>
          <a:p>
            <a:pPr>
              <a:lnSpc>
                <a:spcPts val="2060"/>
              </a:lnSpc>
              <a:buFontTx/>
              <a:buChar char="-"/>
            </a:pPr>
            <a:r>
              <a:rPr lang="fi-FI" sz="2400" dirty="0">
                <a:solidFill>
                  <a:schemeClr val="bg1"/>
                </a:solidFill>
              </a:rPr>
              <a:t>Sanoma </a:t>
            </a:r>
            <a:r>
              <a:rPr lang="fi-FI" sz="2400" dirty="0" err="1">
                <a:solidFill>
                  <a:schemeClr val="bg1"/>
                </a:solidFill>
              </a:rPr>
              <a:t>Pron</a:t>
            </a:r>
            <a:r>
              <a:rPr lang="fi-FI" sz="2400" dirty="0">
                <a:solidFill>
                  <a:schemeClr val="bg1"/>
                </a:solidFill>
              </a:rPr>
              <a:t> tunnukset </a:t>
            </a:r>
          </a:p>
          <a:p>
            <a:pPr lvl="1">
              <a:lnSpc>
                <a:spcPts val="2060"/>
              </a:lnSpc>
              <a:buFontTx/>
              <a:buChar char="-"/>
            </a:pPr>
            <a:r>
              <a:rPr lang="fi-FI" sz="2000" dirty="0">
                <a:solidFill>
                  <a:schemeClr val="bg1"/>
                </a:solidFill>
              </a:rPr>
              <a:t>Ohjeet </a:t>
            </a:r>
            <a:r>
              <a:rPr lang="fi-FI" sz="2000" dirty="0">
                <a:solidFill>
                  <a:schemeClr val="bg1"/>
                </a:solidFill>
                <a:hlinkClick r:id="rId2"/>
              </a:rPr>
              <a:t>https://www.tutorhouse.fi/digiluokan-ohjeita-opiskelijoille</a:t>
            </a:r>
            <a:endParaRPr lang="fi-FI" sz="2400" dirty="0">
              <a:solidFill>
                <a:schemeClr val="bg1"/>
              </a:solidFill>
            </a:endParaRPr>
          </a:p>
          <a:p>
            <a:pPr>
              <a:lnSpc>
                <a:spcPts val="2060"/>
              </a:lnSpc>
              <a:buFontTx/>
              <a:buChar char="-"/>
            </a:pPr>
            <a:r>
              <a:rPr lang="fi-FI" sz="2400" dirty="0">
                <a:solidFill>
                  <a:schemeClr val="bg1"/>
                </a:solidFill>
              </a:rPr>
              <a:t>Oppituntien aikataulut ja kurssien työtilojen avaimet toimitetaan sähköpostilla</a:t>
            </a:r>
          </a:p>
          <a:p>
            <a:pPr>
              <a:lnSpc>
                <a:spcPts val="2060"/>
              </a:lnSpc>
              <a:buFontTx/>
              <a:buChar char="-"/>
            </a:pPr>
            <a:r>
              <a:rPr lang="fi-FI" sz="2400" dirty="0">
                <a:solidFill>
                  <a:schemeClr val="bg1"/>
                </a:solidFill>
              </a:rPr>
              <a:t>Yhteyden testaus ennen ensimmäistä oppituntia (ohjeet </a:t>
            </a:r>
            <a:r>
              <a:rPr lang="fi-FI" sz="2400" dirty="0" err="1">
                <a:solidFill>
                  <a:schemeClr val="bg1"/>
                </a:solidFill>
              </a:rPr>
              <a:t>infokirjeessä</a:t>
            </a:r>
            <a:r>
              <a:rPr lang="fi-FI" sz="2400" dirty="0">
                <a:solidFill>
                  <a:schemeClr val="bg1"/>
                </a:solidFill>
              </a:rPr>
              <a:t>)</a:t>
            </a:r>
          </a:p>
          <a:p>
            <a:pPr>
              <a:lnSpc>
                <a:spcPts val="2060"/>
              </a:lnSpc>
              <a:buFontTx/>
              <a:buChar char="-"/>
            </a:pPr>
            <a:endParaRPr lang="fi-FI" sz="2400" dirty="0">
              <a:solidFill>
                <a:schemeClr val="bg1"/>
              </a:solidFill>
            </a:endParaRPr>
          </a:p>
          <a:p>
            <a:pPr>
              <a:lnSpc>
                <a:spcPts val="2060"/>
              </a:lnSpc>
              <a:buFontTx/>
              <a:buChar char="-"/>
            </a:pPr>
            <a:endParaRPr lang="fi-FI" sz="2400" b="1" dirty="0">
              <a:solidFill>
                <a:schemeClr val="bg1"/>
              </a:solidFill>
            </a:endParaRPr>
          </a:p>
          <a:p>
            <a:pPr marL="0" indent="0">
              <a:lnSpc>
                <a:spcPts val="2060"/>
              </a:lnSpc>
              <a:buNone/>
            </a:pPr>
            <a:endParaRPr lang="fi-FI" sz="2400" dirty="0">
              <a:solidFill>
                <a:schemeClr val="bg1"/>
              </a:solidFill>
            </a:endParaRPr>
          </a:p>
          <a:p>
            <a:pPr>
              <a:lnSpc>
                <a:spcPts val="2060"/>
              </a:lnSpc>
              <a:buFontTx/>
              <a:buChar char="-"/>
            </a:pPr>
            <a:endParaRPr lang="fi-FI" sz="2400" dirty="0">
              <a:solidFill>
                <a:schemeClr val="bg1"/>
              </a:solidFill>
            </a:endParaRPr>
          </a:p>
          <a:p>
            <a:pPr>
              <a:lnSpc>
                <a:spcPts val="2060"/>
              </a:lnSpc>
              <a:buFontTx/>
              <a:buChar char="-"/>
            </a:pPr>
            <a:endParaRPr lang="fi-FI" sz="2400" dirty="0">
              <a:solidFill>
                <a:schemeClr val="bg1"/>
              </a:solidFill>
            </a:endParaRPr>
          </a:p>
          <a:p>
            <a:pPr>
              <a:lnSpc>
                <a:spcPts val="2060"/>
              </a:lnSpc>
              <a:buFontTx/>
              <a:buChar char="-"/>
            </a:pPr>
            <a:endParaRPr lang="fi-FI" sz="2400" dirty="0">
              <a:solidFill>
                <a:schemeClr val="bg1"/>
              </a:solidFill>
            </a:endParaRP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9" y="36334"/>
            <a:ext cx="1183903" cy="118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014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1639" y="836712"/>
            <a:ext cx="3024337" cy="5803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tsikko 1"/>
          <p:cNvSpPr txBox="1">
            <a:spLocks/>
          </p:cNvSpPr>
          <p:nvPr/>
        </p:nvSpPr>
        <p:spPr>
          <a:xfrm>
            <a:off x="1492746" y="929532"/>
            <a:ext cx="7111702" cy="62726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ts val="2800"/>
              </a:lnSpc>
              <a:spcAft>
                <a:spcPts val="0"/>
              </a:spcAft>
            </a:pPr>
            <a:r>
              <a:rPr lang="fi-FI" sz="2800" dirty="0">
                <a:solidFill>
                  <a:schemeClr val="bg1"/>
                </a:solidFill>
                <a:latin typeface="+mn-lt"/>
              </a:rPr>
              <a:t>APUA JA TUKEA</a:t>
            </a:r>
          </a:p>
        </p:txBody>
      </p:sp>
      <p:sp>
        <p:nvSpPr>
          <p:cNvPr id="12" name="Sisällön paikkamerkki 2"/>
          <p:cNvSpPr txBox="1">
            <a:spLocks/>
          </p:cNvSpPr>
          <p:nvPr/>
        </p:nvSpPr>
        <p:spPr>
          <a:xfrm>
            <a:off x="1331639" y="1772816"/>
            <a:ext cx="6984777" cy="437167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60"/>
              </a:lnSpc>
              <a:buNone/>
            </a:pPr>
            <a:r>
              <a:rPr lang="fi-FI" sz="2400" dirty="0">
                <a:solidFill>
                  <a:schemeClr val="bg1"/>
                </a:solidFill>
              </a:rPr>
              <a:t>JOS SINULLE TULEE PULMIA ESIMERKIKSI TEKNIIKAN KANSSA, OTA VÄLITTÖMÄSTI YHTEYTTÄ:</a:t>
            </a:r>
          </a:p>
          <a:p>
            <a:pPr marL="0" indent="0">
              <a:lnSpc>
                <a:spcPts val="2060"/>
              </a:lnSpc>
              <a:buNone/>
            </a:pPr>
            <a:r>
              <a:rPr lang="fi-FI" sz="2400" dirty="0">
                <a:solidFill>
                  <a:schemeClr val="bg1"/>
                </a:solidFill>
              </a:rPr>
              <a:t>			</a:t>
            </a:r>
          </a:p>
          <a:p>
            <a:pPr marL="0" indent="0">
              <a:lnSpc>
                <a:spcPts val="2060"/>
              </a:lnSpc>
              <a:buNone/>
            </a:pPr>
            <a:r>
              <a:rPr lang="fi-FI" sz="2400" dirty="0">
                <a:solidFill>
                  <a:schemeClr val="bg1"/>
                </a:solidFill>
              </a:rPr>
              <a:t>			JUKKA OKSA</a:t>
            </a:r>
          </a:p>
          <a:p>
            <a:pPr marL="0" indent="0">
              <a:lnSpc>
                <a:spcPts val="2060"/>
              </a:lnSpc>
              <a:buNone/>
            </a:pPr>
            <a:r>
              <a:rPr lang="fi-FI" sz="2400" dirty="0">
                <a:solidFill>
                  <a:schemeClr val="bg1"/>
                </a:solidFill>
              </a:rPr>
              <a:t>		</a:t>
            </a:r>
          </a:p>
          <a:p>
            <a:pPr marL="0" indent="0">
              <a:lnSpc>
                <a:spcPts val="2060"/>
              </a:lnSpc>
              <a:buNone/>
            </a:pPr>
            <a:r>
              <a:rPr lang="fi-FI" sz="2400" dirty="0">
                <a:solidFill>
                  <a:schemeClr val="bg1"/>
                </a:solidFill>
              </a:rPr>
              <a:t>			Puhelin: 0400 909 055</a:t>
            </a:r>
          </a:p>
          <a:p>
            <a:pPr marL="0" indent="0">
              <a:lnSpc>
                <a:spcPts val="2060"/>
              </a:lnSpc>
              <a:buNone/>
            </a:pPr>
            <a:r>
              <a:rPr lang="fi-FI" sz="2400" dirty="0">
                <a:solidFill>
                  <a:schemeClr val="bg1"/>
                </a:solidFill>
              </a:rPr>
              <a:t>			(WhatsApp, tekstiviesti, puhelu)</a:t>
            </a:r>
          </a:p>
          <a:p>
            <a:pPr marL="0" indent="0">
              <a:lnSpc>
                <a:spcPts val="2060"/>
              </a:lnSpc>
              <a:buNone/>
            </a:pPr>
            <a:endParaRPr lang="fi-FI" sz="2400" dirty="0">
              <a:solidFill>
                <a:schemeClr val="bg1"/>
              </a:solidFill>
            </a:endParaRPr>
          </a:p>
          <a:p>
            <a:pPr marL="0" indent="0">
              <a:lnSpc>
                <a:spcPts val="2060"/>
              </a:lnSpc>
              <a:buNone/>
            </a:pPr>
            <a:r>
              <a:rPr lang="fi-FI" sz="2400" dirty="0">
                <a:solidFill>
                  <a:schemeClr val="bg1"/>
                </a:solidFill>
              </a:rPr>
              <a:t>			Sähköposti: </a:t>
            </a:r>
            <a:r>
              <a:rPr lang="fi-FI" sz="2400" u="sng" dirty="0">
                <a:solidFill>
                  <a:schemeClr val="bg1"/>
                </a:solidFill>
              </a:rPr>
              <a:t>tuki@digiluokka.fi</a:t>
            </a:r>
          </a:p>
          <a:p>
            <a:pPr marL="0" indent="0">
              <a:lnSpc>
                <a:spcPts val="2060"/>
              </a:lnSpc>
              <a:buNone/>
            </a:pPr>
            <a:endParaRPr lang="fi-FI" sz="2400" dirty="0">
              <a:solidFill>
                <a:schemeClr val="bg1"/>
              </a:solidFill>
            </a:endParaRP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9" y="36334"/>
            <a:ext cx="1183903" cy="1183903"/>
          </a:xfrm>
          <a:prstGeom prst="rect">
            <a:avLst/>
          </a:prstGeom>
        </p:spPr>
      </p:pic>
      <p:pic>
        <p:nvPicPr>
          <p:cNvPr id="8" name="Kuva 7" descr="Kuva, joka sisältää kohteen henkilö, mies, seinä, puku&#10;&#10;Kuvaus luotu, erittäin korkea luotettavuus">
            <a:extLst>
              <a:ext uri="{FF2B5EF4-FFF2-40B4-BE49-F238E27FC236}">
                <a16:creationId xmlns:a16="http://schemas.microsoft.com/office/drawing/2014/main" id="{1F3B2D3C-24C9-49C0-82AE-365FA118D6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661" y="2499467"/>
            <a:ext cx="2212398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494981"/>
      </p:ext>
    </p:extLst>
  </p:cSld>
  <p:clrMapOvr>
    <a:masterClrMapping/>
  </p:clrMapOvr>
</p:sld>
</file>

<file path=ppt/theme/theme1.xml><?xml version="1.0" encoding="utf-8"?>
<a:theme xmlns:a="http://schemas.openxmlformats.org/drawingml/2006/main" name="0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nd">
  <a:themeElements>
    <a:clrScheme name="Custom 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BBDEE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0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0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0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0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0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69289</TotalTime>
  <Words>170</Words>
  <Application>Microsoft Office PowerPoint</Application>
  <PresentationFormat>Näytössä katseltava diaesitys (4:3)</PresentationFormat>
  <Paragraphs>47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7</vt:i4>
      </vt:variant>
      <vt:variant>
        <vt:lpstr>Dian otsikot</vt:lpstr>
      </vt:variant>
      <vt:variant>
        <vt:i4>8</vt:i4>
      </vt:variant>
    </vt:vector>
  </HeadingPairs>
  <TitlesOfParts>
    <vt:vector size="17" baseType="lpstr">
      <vt:lpstr>Arial</vt:lpstr>
      <vt:lpstr>Calibri</vt:lpstr>
      <vt:lpstr>01</vt:lpstr>
      <vt:lpstr>End</vt:lpstr>
      <vt:lpstr>02</vt:lpstr>
      <vt:lpstr>1_02</vt:lpstr>
      <vt:lpstr>2_02</vt:lpstr>
      <vt:lpstr>3_02</vt:lpstr>
      <vt:lpstr>4_02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SK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DIGILUOKKA</dc:title>
  <dc:creator>jukka</dc:creator>
  <cp:lastModifiedBy>Saara Holappa</cp:lastModifiedBy>
  <cp:revision>192</cp:revision>
  <cp:lastPrinted>2015-04-16T08:02:02Z</cp:lastPrinted>
  <dcterms:created xsi:type="dcterms:W3CDTF">2017-01-10T07:15:51Z</dcterms:created>
  <dcterms:modified xsi:type="dcterms:W3CDTF">2018-10-31T13:36:24Z</dcterms:modified>
</cp:coreProperties>
</file>