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</p:sldMasterIdLst>
  <p:notesMasterIdLst>
    <p:notesMasterId r:id="rId13"/>
  </p:notesMasterIdLst>
  <p:sldIdLst>
    <p:sldId id="334" r:id="rId4"/>
    <p:sldId id="412" r:id="rId5"/>
    <p:sldId id="405" r:id="rId6"/>
    <p:sldId id="400" r:id="rId7"/>
    <p:sldId id="352" r:id="rId8"/>
    <p:sldId id="399" r:id="rId9"/>
    <p:sldId id="404" r:id="rId10"/>
    <p:sldId id="407" r:id="rId11"/>
    <p:sldId id="3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5" autoAdjust="0"/>
    <p:restoredTop sz="93800" autoAdjust="0"/>
  </p:normalViewPr>
  <p:slideViewPr>
    <p:cSldViewPr snapToGrid="0">
      <p:cViewPr varScale="1">
        <p:scale>
          <a:sx n="63" d="100"/>
          <a:sy n="63" d="100"/>
        </p:scale>
        <p:origin x="1588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OVET – 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OVET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24.3.2026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OVET – </a:t>
            </a:r>
            <a:br>
              <a:rPr lang="fi-FI"/>
            </a:br>
            <a:r>
              <a:rPr lang="fi-FI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l.fi/vanhemmille/tietoa-lapsiperheen-elamasta/elamaa-kouluikaisen-kanssa/koulu-alkaa/valmiudet-koulunkayntiin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01" y="2748529"/>
            <a:ext cx="5727252" cy="1906777"/>
          </a:xfrm>
        </p:spPr>
        <p:txBody>
          <a:bodyPr/>
          <a:lstStyle/>
          <a:p>
            <a:br>
              <a:rPr lang="fi-FI" sz="3200" dirty="0"/>
            </a:br>
            <a:r>
              <a:rPr lang="fi-FI" sz="3200" dirty="0"/>
              <a:t>Video Club 6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Käyttäytymisen säätely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312" y="4030266"/>
            <a:ext cx="5727252" cy="1737487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r>
              <a:rPr lang="fi-FI" sz="2800" dirty="0"/>
              <a:t>	</a:t>
            </a:r>
            <a:endParaRPr lang="fi-FI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42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211"/>
            <a:ext cx="7543800" cy="1019912"/>
          </a:xfrm>
        </p:spPr>
        <p:txBody>
          <a:bodyPr>
            <a:normAutofit/>
          </a:bodyPr>
          <a:lstStyle/>
          <a:p>
            <a:r>
              <a:rPr lang="fi-FI" sz="2900" dirty="0"/>
              <a:t>Oppimistilanteiden havainnoinnin prosessit </a:t>
            </a:r>
            <a:r>
              <a:rPr lang="fi-FI" sz="2200" dirty="0">
                <a:solidFill>
                  <a:srgbClr val="C00000"/>
                </a:solidFill>
              </a:rPr>
              <a:t>(</a:t>
            </a:r>
            <a:r>
              <a:rPr lang="fi-FI" sz="2200" dirty="0" err="1">
                <a:solidFill>
                  <a:srgbClr val="C00000"/>
                </a:solidFill>
              </a:rPr>
              <a:t>teacher</a:t>
            </a:r>
            <a:r>
              <a:rPr lang="fi-FI" sz="2200" dirty="0">
                <a:solidFill>
                  <a:srgbClr val="C00000"/>
                </a:solidFill>
              </a:rPr>
              <a:t> </a:t>
            </a:r>
            <a:r>
              <a:rPr lang="fi-FI" sz="2200" dirty="0" err="1">
                <a:solidFill>
                  <a:srgbClr val="C00000"/>
                </a:solidFill>
              </a:rPr>
              <a:t>noticing</a:t>
            </a:r>
            <a:r>
              <a:rPr lang="fi-FI" sz="2200" dirty="0">
                <a:solidFill>
                  <a:srgbClr val="C00000"/>
                </a:solidFill>
              </a:rPr>
              <a:t>, </a:t>
            </a:r>
            <a:r>
              <a:rPr lang="fi-FI" sz="2200" dirty="0" err="1">
                <a:solidFill>
                  <a:srgbClr val="C00000"/>
                </a:solidFill>
              </a:rPr>
              <a:t>professional</a:t>
            </a:r>
            <a:r>
              <a:rPr lang="fi-FI" sz="2200" dirty="0">
                <a:solidFill>
                  <a:srgbClr val="C00000"/>
                </a:solidFill>
              </a:rPr>
              <a:t> vision)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B751-1C73-F140-8F4C-4EAC8C7B914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24.3.2026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44217" y="2164903"/>
            <a:ext cx="3888778" cy="3614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63528" y="1474779"/>
            <a:ext cx="48806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Havaitseminen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huomio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kohdistuu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johonkin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vuorovaikutuksen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osatekijään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esim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oppilaiden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toimintaan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tunnereaktioon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opittavan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ymmärtämiseen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Tulkinta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tulkitsee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havaitsemaansa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kokemustensa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tietojensa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tuntemuksen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perusteella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Päätöksenteko: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havaintojen teon ja tulkintojensa pohjalta opettaja päätyy johonkin toimintaan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5970380"/>
            <a:ext cx="845978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Video Clubit tukevat oppimistilanteiden havainnointitaidon kehittymistä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6719" y="1475367"/>
            <a:ext cx="41837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PID-malli</a:t>
            </a:r>
          </a:p>
          <a:p>
            <a:r>
              <a:rPr lang="fi-FI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Perception-Interpretation-Decision-making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09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1629" y="285991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Koulussa edellytettäviä työskentelytaitoja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057" y="1543972"/>
            <a:ext cx="8229600" cy="4150304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Oppilas jaksaa riittävästi keskittyä, istua paikoillaan ja tehdä tehtäviä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Ottaa vastaan uusia asioita ja ohjeita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Kykenee olemaan häiriintymättä ryhmässä ilmenevistä erilaisista ärsykkeistä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Osaa odottaa, malttaa vuorotella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Sietää pettymyksiä ja turhaumia riittävän hyvin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Luokkaympäristöt eroavat siinä, kuinka paljon tavanomaiseen oppimistilanteeseen saa kuulua ääntä, liikettä ja oppimistehtävään tai -tavoitteeseen liittymätöntä toimintaa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566057" y="5694276"/>
            <a:ext cx="8120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https://www.mll.fi/vanhemmille/tietoa-lapsiperheen-elamasta/elamaa-kouluikaisen-kanssa/koulu-alkaa/valmiudet-koulunkayntiin/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9805" y="334282"/>
            <a:ext cx="29158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Missä määrin opettaja voi havainnoida oppilaiden työskentelytaitoja?  </a:t>
            </a:r>
          </a:p>
        </p:txBody>
      </p:sp>
    </p:spTree>
    <p:extLst>
      <p:ext uri="{BB962C8B-B14F-4D97-AF65-F5344CB8AC3E}">
        <p14:creationId xmlns:p14="http://schemas.microsoft.com/office/powerpoint/2010/main" val="87543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3553"/>
            <a:ext cx="7368419" cy="730232"/>
          </a:xfrm>
        </p:spPr>
        <p:txBody>
          <a:bodyPr/>
          <a:lstStyle/>
          <a:p>
            <a:r>
              <a:rPr lang="fi-FI" dirty="0"/>
              <a:t>Käyttäytymisen säätely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4136" y="1039716"/>
            <a:ext cx="8229600" cy="54049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Tilanteeseen sopiva ja vaatimusten mukainen käyttäytymisen säätely on hyvän vuorovaikutuksen ja tavoitteellisen toiminnan perusta.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Hyvin toimiva itsesäätely edellyttää, että oppilas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Tietää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miten tulisi käyttäytyä (selvät käyttäytymisodotukset)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Haluaa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toimia odotusten mukaisesti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Kykenee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tavoitteen mukaiseen toimintaan eli toiminnanohjaukseen, eli oppilas kykenee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Kontrolloimaan omia reaktioita ja erilaisten ärsykkeiden vaikutusta omaan toimintaan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Säilyttämään mielessä toiminnan kannalta olennaista tietoa (esim. ohjeita)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Toimimaan riittävän joustavasti vaihtaen toiminnan kohdetta, toimintatapaa tai näkökulmaa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fi-FI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-6128" y="6122685"/>
            <a:ext cx="9150128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Närhi, V., Karhu, A., Klenberg, L., Paananen, M. &amp; </a:t>
            </a:r>
            <a:r>
              <a:rPr lang="fi-FI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Puustjärvi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, A. (2019). Tarkkaavuuden, itsesäätelyn ja toiminnanohjauksen vaikeudet. Teoksessa T. Ahonen, M. Aro, T. Aro, M-K. Lerkkanen, &amp; T. Siiskonen (toim.) Oppimisen vaikeudet (ss. 350-373). Otava.</a:t>
            </a:r>
          </a:p>
        </p:txBody>
      </p:sp>
    </p:spTree>
    <p:extLst>
      <p:ext uri="{BB962C8B-B14F-4D97-AF65-F5344CB8AC3E}">
        <p14:creationId xmlns:p14="http://schemas.microsoft.com/office/powerpoint/2010/main" val="293013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358906"/>
            <a:ext cx="4741260" cy="574571"/>
          </a:xfrm>
        </p:spPr>
        <p:txBody>
          <a:bodyPr>
            <a:normAutofit fontScale="90000"/>
          </a:bodyPr>
          <a:lstStyle/>
          <a:p>
            <a:r>
              <a:rPr lang="fi-FI" dirty="0"/>
              <a:t>Video I (nro 9)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2424681"/>
            <a:ext cx="627240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oppimistilannetta tehden huomioita oppilaiden käyttäytymisen säätelystä </a:t>
            </a: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(esim. äänenkäyttö, liikkumisen määrä, oppimistehtävään liittymätön toiminta)</a:t>
            </a:r>
          </a:p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havaintoja teet ryhmän käyttäytymisestä ja itsesäätelystä? Millaista käyttäytymisen säätelyn oppimista on täytynyt tapahtua aiemmin?</a:t>
            </a:r>
          </a:p>
          <a:p>
            <a:pPr>
              <a:spcAft>
                <a:spcPts val="1200"/>
              </a:spcAft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ajatuksistasi.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926325"/>
            <a:ext cx="4610340" cy="30952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tabLst>
                <a:tab pos="-19357340" algn="l"/>
                <a:tab pos="-18533110" algn="l"/>
                <a:tab pos="-17708880" algn="l"/>
                <a:tab pos="824230" algn="l"/>
                <a:tab pos="1648460" algn="l"/>
                <a:tab pos="2473325" algn="l"/>
                <a:tab pos="3296920" algn="l"/>
                <a:tab pos="4121150" algn="l"/>
                <a:tab pos="4946015" algn="l"/>
                <a:tab pos="5770245" algn="l"/>
                <a:tab pos="6595110" algn="l"/>
                <a:tab pos="7419340" algn="l"/>
                <a:tab pos="8243570" algn="l"/>
                <a:tab pos="9068435" algn="l"/>
                <a:tab pos="9892030" algn="l"/>
                <a:tab pos="10716260" algn="l"/>
                <a:tab pos="11541125" algn="l"/>
                <a:tab pos="12365355" algn="l"/>
                <a:tab pos="13190220" algn="l"/>
                <a:tab pos="14014450" algn="l"/>
                <a:tab pos="14838680" algn="l"/>
                <a:tab pos="15662910" algn="l"/>
                <a:tab pos="16487140" algn="l"/>
                <a:tab pos="17311370" algn="l"/>
                <a:tab pos="18136235" algn="l"/>
                <a:tab pos="18960465" algn="l"/>
                <a:tab pos="19785330" algn="l"/>
              </a:tabLst>
            </a:pP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Pienryhmäkeskustelu</a:t>
            </a: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Millaisia havaintoja teitte oppilaiden ja ryhmän toiminnasta käyttäytymisen säätelyn suhteen?</a:t>
            </a:r>
            <a:b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24.3.2026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Photo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Nikita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Kachanovsky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on 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4"/>
              </a:rPr>
              <a:t>Unsplash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4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170561"/>
            <a:ext cx="8107775" cy="670716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Käyttäytymisen säätelyn haasteiden havainnointi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4484"/>
            <a:ext cx="8377311" cy="5540613"/>
          </a:xfrm>
        </p:spPr>
        <p:txBody>
          <a:bodyPr>
            <a:normAutofit lnSpcReduction="10000"/>
          </a:bodyPr>
          <a:lstStyle/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Oppilas poistuu paikaltaan luokassa tai muissa tilanteissa, joissa odotetaan paikallaan istumista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Juoksentelee tai kiipeilee luokassa tai tilanteissa silloin kun se ei kuulu asiaan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Ohjeiden noudattaminen epäonnistuu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Rauhallinen ja pitkäjänteinen oppimistehtävien tekeminen on vaikeaa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Puuhaa jatkuvasti jotain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Puhuu paljon ja keskeyttää, esim. kertoo vastauksen ennen kuin opettaja on esittänyt kysymyksen kokonaan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Vuoron odottaminen on vaikeaa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Häiriintyy helposti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Vaikuttaa siltä, että ei kuuntele kun hänelle puhutaan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Häiritsee muiden oppilaiden työskentelyä, pelleilee, ilveilee 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Fyysinen (esim. töniminen, tavaroiden heitteleminen) tai verbaalinen (esim. loukkaavat ilmaisut, uhmakkuus, haastaminen, epäasiallinen kielenkäyttö) aggressiivisuus muita oppilaita tai opettajaa kohtaan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0" y="6177570"/>
            <a:ext cx="9144000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DuPaul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G., Power, R., </a:t>
            </a:r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Anastopoulos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Reid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R. (1998).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ADHD Rating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IV: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Checklists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norms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. New York: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Guilford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Press. </a:t>
            </a:r>
            <a:r>
              <a:rPr 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Abikoff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Gittelman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-Klein, R., &amp; Klein, D. F. (1977).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Validation of a classroom observation code for hyperactive children. Journal of Consulting and Clinical Psychology, 45(5), 772.  </a:t>
            </a:r>
            <a:endParaRPr lang="fi-FI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Opettajan keinoja oppilaiden käyttäytymisen säätelyn tukemiseksi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144085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Selkeät odotukset käyttäytymiselle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jolloin toimintaympäristö ohjaa vahvemmin toivottuun käyttäytymiseen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Käyttäytymisodotukset ovat konkreettisia, esim. ”viittaan kun haluan puheenvuoron”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Käyttäytymisen tukeminen koko koulun yhteinen tehtävä edellyttäen koulun aikuisten yhteistyötä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Välitön, ensisijaisesti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onnistumisiin keskittyvä palaute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joka tukee oppilaan halua ja motivaatiota toimia toivotulla tavalla</a:t>
            </a:r>
          </a:p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Yleisen tuen keinot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esim. istumapaikka kaukana häiriötekijöistä, tehtävän pilkkominen pienempiin osiin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24.3.2026</a:t>
            </a:fld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-6128" y="6122685"/>
            <a:ext cx="9150128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Närhi, V., Karhu, A., Klenberg, L., Paananen, M. &amp; </a:t>
            </a:r>
            <a:r>
              <a:rPr lang="fi-FI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Puustjärvi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, A. (2019). Tarkkaavuuden, itsesäätelyn ja toiminnanohjauksen vaikeudet. Teoksessa T. Ahonen, M. Aro, T. Aro, M-K. Lerkkanen, &amp; T. Siiskonen (toim.) Oppimisen vaikeudet (ss. 350-373). Otava.</a:t>
            </a:r>
          </a:p>
        </p:txBody>
      </p:sp>
    </p:spTree>
    <p:extLst>
      <p:ext uri="{BB962C8B-B14F-4D97-AF65-F5344CB8AC3E}">
        <p14:creationId xmlns:p14="http://schemas.microsoft.com/office/powerpoint/2010/main" val="75946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6898"/>
            <a:ext cx="7368419" cy="628514"/>
          </a:xfrm>
        </p:spPr>
        <p:txBody>
          <a:bodyPr>
            <a:normAutofit fontScale="90000"/>
          </a:bodyPr>
          <a:lstStyle/>
          <a:p>
            <a:r>
              <a:rPr lang="fi-FI" dirty="0"/>
              <a:t>Ohjeistus itsenäiseen havainnointiin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6093"/>
            <a:ext cx="8419514" cy="53265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1 (ajatteluprosessien havainnointi):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Tarkkaile oppilaita opetuksen aikana ja pyri tunnistamaan pysyvätkö he opetuksessa mukana. Millä tavalla yhtäältä osaaminen ja oivallukset tai hämmennys ja ymmärtämisen vaikeudet on havaittavissa oppilaiden kielellisessä tai ei-kielellisessä ilmaisussa?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2 (”</a:t>
            </a:r>
            <a:r>
              <a:rPr lang="fi-FI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”):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Havainnoi, miten opettaja oppitunnin aikana tarkistaa ovatko oppilaat ymmärtäneet opittavan asian. Jos oppilailla huomataan vaikeuksia ymmärtää, miten niitä huomioidaan oppimisen ohjauksessa?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3 (käyttäytymisen säätely):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Tarkkaile oppilaiden käyttäytymisen säätelyä oppitunnin aikana. Miten se vaihtelee yhden oppitunnin ja erilaisten opetusmenetelmien aikana (esim. opettajajohtoinen osuus, ryhmätyö, itsenäinen työskentely)?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4 (käyttäytymisen säätely)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: Valitse yhden observaatiotunnin aikana luokasta yksi lapsi, jota seuraat erityisesti. Pohdi havaintojasi suhteessa Video Clubissa opittuihin ja ennakkoon luetussa artikkelissa esitettyihin tietoihin.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5 (käyttäytymisen säätely):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Tee havaintoja siitä millä tavalla opettaja ennakoi käyttäytymisen säätelyn kannalta haastavia tilanteita (esim. siirtymät tehtävästä toiseen, ryhmätyöt). 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24.3.2026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545544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9492</TotalTime>
  <Words>912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Arial Narrow</vt:lpstr>
      <vt:lpstr>Calibri</vt:lpstr>
      <vt:lpstr>Helvetica</vt:lpstr>
      <vt:lpstr>Palatino Linotype</vt:lpstr>
      <vt:lpstr>Times New Roman Normaali</vt:lpstr>
      <vt:lpstr>JYU Otsikkodiat</vt:lpstr>
      <vt:lpstr>JYU sisältö pohjat</vt:lpstr>
      <vt:lpstr>utu-2013-laajakuva</vt:lpstr>
      <vt:lpstr> Video Club 6  Käyttäytymisen säätely</vt:lpstr>
      <vt:lpstr>Oppimistilanteiden havainnoinnin prosessit (teacher noticing, professional vision)</vt:lpstr>
      <vt:lpstr>Koulussa edellytettäviä työskentelytaitoja</vt:lpstr>
      <vt:lpstr>Käyttäytymisen säätely</vt:lpstr>
      <vt:lpstr>Video I (nro 9)</vt:lpstr>
      <vt:lpstr>Pienryhmäkeskustelu  Millaisia havaintoja teitte oppilaiden ja ryhmän toiminnasta käyttäytymisen säätelyn suhteen? </vt:lpstr>
      <vt:lpstr>Käyttäytymisen säätelyn haasteiden havainnointi</vt:lpstr>
      <vt:lpstr>Opettajan keinoja oppilaiden käyttäytymisen säätelyn tukemiseksi</vt:lpstr>
      <vt:lpstr>Ohjeistus itsenäiseen havainnointiin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aloud protocol</dc:title>
  <dc:creator>Metsäpelto, Riitta-Leena</dc:creator>
  <cp:lastModifiedBy>Kepler-Uotinen, Kaili</cp:lastModifiedBy>
  <cp:revision>833</cp:revision>
  <dcterms:created xsi:type="dcterms:W3CDTF">2018-03-21T14:05:28Z</dcterms:created>
  <dcterms:modified xsi:type="dcterms:W3CDTF">2026-03-24T12:15:57Z</dcterms:modified>
</cp:coreProperties>
</file>