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4" r:id="rId6"/>
    <p:sldId id="262" r:id="rId7"/>
    <p:sldId id="268" r:id="rId8"/>
    <p:sldId id="269" r:id="rId9"/>
    <p:sldId id="270" r:id="rId10"/>
    <p:sldId id="267" r:id="rId11"/>
    <p:sldId id="272" r:id="rId12"/>
    <p:sldId id="271" r:id="rId13"/>
    <p:sldId id="273" r:id="rId14"/>
    <p:sldId id="274" r:id="rId15"/>
    <p:sldId id="275" r:id="rId16"/>
    <p:sldId id="265" r:id="rId17"/>
    <p:sldId id="276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02">
          <p15:clr>
            <a:srgbClr val="A4A3A4"/>
          </p15:clr>
        </p15:guide>
        <p15:guide id="9" pos="7378" userDrawn="1">
          <p15:clr>
            <a:srgbClr val="A4A3A4"/>
          </p15:clr>
        </p15:guide>
        <p15:guide id="10" pos="665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A5B"/>
    <a:srgbClr val="0029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07" autoAdjust="0"/>
  </p:normalViewPr>
  <p:slideViewPr>
    <p:cSldViewPr showGuides="1">
      <p:cViewPr varScale="1">
        <p:scale>
          <a:sx n="65" d="100"/>
          <a:sy n="65" d="100"/>
        </p:scale>
        <p:origin x="708" y="44"/>
      </p:cViewPr>
      <p:guideLst>
        <p:guide orient="horz" pos="2160"/>
        <p:guide orient="horz" pos="3884"/>
        <p:guide orient="horz" pos="300"/>
        <p:guide orient="horz" pos="1117"/>
        <p:guide pos="302"/>
        <p:guide pos="7378"/>
        <p:guide pos="6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808B-E55E-495E-AD4D-B469E5CD22EF}" type="datetimeFigureOut">
              <a:rPr lang="fi-FI" sz="800" smtClean="0"/>
              <a:t>25.10.2023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F4E2-CB80-489C-B09B-4F5EEF4552B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579175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4BDF7DAC-3845-4961-8DB5-52D3C261C68E}" type="datetimeFigureOut">
              <a:rPr lang="fi-FI" smtClean="0"/>
              <a:pPr/>
              <a:t>25.10.2023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A2CDBA3-8E53-4B38-8A28-94E4F9D926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8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5261292-A88C-433B-850C-A6774D623F88}" type="datetime1">
              <a:rPr lang="fi-FI" smtClean="0"/>
              <a:t>25.10.2023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43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33B507-09B3-4CDB-8395-4B13D44BE713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7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DFD09D-A44E-4A9C-BF49-48DAB8A378F3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6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A84952-FAB2-4FB7-9380-F13566A5833E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4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9B76-CFAB-4F99-8982-DD0007BC8E7B}" type="datetime1">
              <a:rPr lang="fi-FI" smtClean="0"/>
              <a:t>25.10.2023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3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08E6-B49E-49ED-A468-D1FDC787CCAA}" type="datetime1">
              <a:rPr lang="fi-FI" smtClean="0"/>
              <a:t>25.10.2023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E32-0846-4803-95D1-8E803C8E76FD}" type="datetime1">
              <a:rPr lang="fi-FI" smtClean="0"/>
              <a:t>25.10.2023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2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2AC-7178-451E-9CE7-4D4D3705FDB9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7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36C8-DC8F-42BC-8E05-A0FDFE5E0A17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9EBB44-12F0-4A4E-B183-E1EF1B0DA2F5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9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642B9AE7-62DA-4431-8044-D3A11E33FD71}" type="datetime1">
              <a:rPr lang="fi-FI" smtClean="0"/>
              <a:t>25.10.2023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2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F9803D-62A9-459B-B9AF-D1141E7263EB}" type="datetime1">
              <a:rPr lang="fi-FI" smtClean="0"/>
              <a:t>25.10.2023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7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01D-7633-4975-BDA0-352E85AD6A0C}" type="datetime1">
              <a:rPr lang="fi-FI" smtClean="0"/>
              <a:t>25.10.2023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2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02BE-8D7D-4E8D-B7A7-90DF1FF5C27A}" type="datetime1">
              <a:rPr lang="fi-FI" smtClean="0"/>
              <a:t>25.10.2023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6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7659-9704-4485-92EF-475CB82DE777}" type="datetime1">
              <a:rPr lang="fi-FI" smtClean="0"/>
              <a:t>25.10.2023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C614-5434-4988-B7CD-802124C881B9}" type="datetime1">
              <a:rPr lang="fi-FI" smtClean="0"/>
              <a:t>25.10.2023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0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AB7A1-68B7-4EF6-8A04-71AAE9D669E5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5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03F-2261-4F35-B222-74DE359AC7EC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30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1783B-B933-4CBE-8418-8657CBB9E7B4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60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8202E-A28C-4953-94F8-3586AE54C789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5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D3359A-5795-4167-96A5-D161BF68E3EC}" type="datetime1">
              <a:rPr lang="fi-FI" smtClean="0"/>
              <a:t>25.10.2023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8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B14A8F-DF90-41DD-97BD-81EFCFFC96DB}" type="datetime1">
              <a:rPr lang="fi-FI" smtClean="0"/>
              <a:t>25.10.2023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9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63C0CF-73D7-4B80-8F97-F63CCCD3CBD2}" type="datetime1">
              <a:rPr lang="fi-FI" smtClean="0"/>
              <a:t>25.10.2023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3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68CE31-64BB-4AE9-9A2A-0AC17D9EF5C5}" type="datetime1">
              <a:rPr lang="fi-FI" smtClean="0"/>
              <a:t>25.10.2023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458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FB3-0973-459F-9FCE-637B55090FDB}" type="datetime1">
              <a:rPr lang="fi-FI" smtClean="0"/>
              <a:t>25.10.2023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E71B-1A93-4BDC-857A-809E17B99A5C}" type="datetime1">
              <a:rPr lang="fi-FI" smtClean="0"/>
              <a:t>25.10.2023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0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2AA90F6-6947-4115-9160-490F0268B5A7}" type="datetime1">
              <a:rPr lang="fi-FI" smtClean="0"/>
              <a:t>25.10.2023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9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D7A30D-7A4B-45A7-8AF9-34906FD2C806}" type="datetime1">
              <a:rPr lang="fi-FI" smtClean="0"/>
              <a:t>25.10.2023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9200510-A51E-43F1-8543-03F40C16AA21}" type="datetime1">
              <a:rPr lang="fi-FI" smtClean="0"/>
              <a:t>25.10.2023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1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C3A7FE-8968-44B6-96FD-76B82991A281}" type="datetime1">
              <a:rPr lang="fi-FI" smtClean="0"/>
              <a:t>25.10.2023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D1AA79-6849-4E30-893C-7ECA0CD54FA2}" type="datetime1">
              <a:rPr lang="fi-FI" smtClean="0"/>
              <a:t>25.10.2023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43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C35193-1675-4D82-9B31-DB07BBAD9BC0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284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7AADE-73CF-4ACE-8126-F6FC1EC441BE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0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576038-7A5E-4D9F-9093-52930E93CA15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8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6F7C8341-D1A8-45AD-AEFD-FF619005005B}" type="datetime1">
              <a:rPr lang="fi-FI" smtClean="0"/>
              <a:t>25.10.2023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7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74" r:id="rId6"/>
    <p:sldLayoutId id="2147483663" r:id="rId7"/>
    <p:sldLayoutId id="2147483651" r:id="rId8"/>
    <p:sldLayoutId id="2147483664" r:id="rId9"/>
    <p:sldLayoutId id="2147483667" r:id="rId10"/>
    <p:sldLayoutId id="2147483665" r:id="rId11"/>
    <p:sldLayoutId id="2147483666" r:id="rId12"/>
    <p:sldLayoutId id="2147483652" r:id="rId13"/>
    <p:sldLayoutId id="2147483653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69" r:id="rId20"/>
    <p:sldLayoutId id="2147483690" r:id="rId21"/>
    <p:sldLayoutId id="2147483691" r:id="rId22"/>
    <p:sldLayoutId id="2147483692" r:id="rId23"/>
    <p:sldLayoutId id="2147483683" r:id="rId24"/>
    <p:sldLayoutId id="2147483682" r:id="rId25"/>
    <p:sldLayoutId id="2147483684" r:id="rId26"/>
    <p:sldLayoutId id="2147483685" r:id="rId27"/>
    <p:sldLayoutId id="2147483679" r:id="rId28"/>
    <p:sldLayoutId id="2147483680" r:id="rId29"/>
    <p:sldLayoutId id="2147483681" r:id="rId30"/>
    <p:sldLayoutId id="2147483654" r:id="rId31"/>
    <p:sldLayoutId id="2147483655" r:id="rId32"/>
    <p:sldLayoutId id="2147483687" r:id="rId33"/>
    <p:sldLayoutId id="2147483689" r:id="rId34"/>
    <p:sldLayoutId id="2147483686" r:id="rId35"/>
    <p:sldLayoutId id="2147483688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340" y="2492786"/>
            <a:ext cx="11881319" cy="1800200"/>
          </a:xfrm>
        </p:spPr>
        <p:txBody>
          <a:bodyPr/>
          <a:lstStyle/>
          <a:p>
            <a:r>
              <a:rPr lang="fi-FI" sz="4400" b="0" dirty="0"/>
              <a:t>Perusopetuksen ensimmäisen luokan oppilaiden uskomuksia koulumenestyksestään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4" y="4150374"/>
            <a:ext cx="11233150" cy="1584176"/>
          </a:xfrm>
        </p:spPr>
        <p:txBody>
          <a:bodyPr/>
          <a:lstStyle/>
          <a:p>
            <a:r>
              <a:rPr lang="fi-FI" sz="2800" u="sng" dirty="0"/>
              <a:t>Sirpa Eskelä-Haapanen</a:t>
            </a:r>
            <a:r>
              <a:rPr lang="fi-FI" sz="2800" dirty="0"/>
              <a:t>, Eija Pakarinen, &amp; Marja-Kristiina Lerkkanen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17BA-FB9F-4B06-AA8B-116E9896F4B4}" type="datetime1">
              <a:rPr lang="fi-FI" smtClean="0"/>
              <a:t>25.10.2023</a:t>
            </a:fld>
            <a:endParaRPr lang="fi-FI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5E4A9-AFE9-42F7-8F38-74C4A4994B3F}"/>
              </a:ext>
            </a:extLst>
          </p:cNvPr>
          <p:cNvSpPr txBox="1"/>
          <p:nvPr/>
        </p:nvSpPr>
        <p:spPr>
          <a:xfrm>
            <a:off x="1667508" y="5289122"/>
            <a:ext cx="91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Eskelä-Haapanen, S., Pakarinen, E., &amp; Lerkkanen, M.-K. (2022). Children’s beliefs concerning their school performance at the end of the first grade in Finland. Early Child Development and Care, Early online. https://doi.org/10.1080/03004430.2022.2089132 Open Access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4846-C0D9-41DA-8DAF-72ADAF77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32" y="80404"/>
            <a:ext cx="11089233" cy="648519"/>
          </a:xfrm>
        </p:spPr>
        <p:txBody>
          <a:bodyPr/>
          <a:lstStyle/>
          <a:p>
            <a:r>
              <a:rPr lang="fi-FI" sz="2800" dirty="0"/>
              <a:t>TK3: Lasten saama palaute suhteessa hyvään koulumenestykseen, erot tyttöjen ja poikien välillä.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CC546C-993F-4F8D-8F96-55E1C6BC2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56799"/>
              </p:ext>
            </p:extLst>
          </p:nvPr>
        </p:nvGraphicFramePr>
        <p:xfrm>
          <a:off x="1271464" y="908724"/>
          <a:ext cx="8496943" cy="5400600"/>
        </p:xfrm>
        <a:graphic>
          <a:graphicData uri="http://schemas.openxmlformats.org/drawingml/2006/table">
            <a:tbl>
              <a:tblPr firstRow="1" firstCol="1" bandRow="1"/>
              <a:tblGrid>
                <a:gridCol w="2330280">
                  <a:extLst>
                    <a:ext uri="{9D8B030D-6E8A-4147-A177-3AD203B41FA5}">
                      <a16:colId xmlns:a16="http://schemas.microsoft.com/office/drawing/2014/main" val="1077620111"/>
                    </a:ext>
                  </a:extLst>
                </a:gridCol>
                <a:gridCol w="1315201">
                  <a:extLst>
                    <a:ext uri="{9D8B030D-6E8A-4147-A177-3AD203B41FA5}">
                      <a16:colId xmlns:a16="http://schemas.microsoft.com/office/drawing/2014/main" val="2626536677"/>
                    </a:ext>
                  </a:extLst>
                </a:gridCol>
                <a:gridCol w="808577">
                  <a:extLst>
                    <a:ext uri="{9D8B030D-6E8A-4147-A177-3AD203B41FA5}">
                      <a16:colId xmlns:a16="http://schemas.microsoft.com/office/drawing/2014/main" val="2527255301"/>
                    </a:ext>
                  </a:extLst>
                </a:gridCol>
                <a:gridCol w="808577">
                  <a:extLst>
                    <a:ext uri="{9D8B030D-6E8A-4147-A177-3AD203B41FA5}">
                      <a16:colId xmlns:a16="http://schemas.microsoft.com/office/drawing/2014/main" val="1614480754"/>
                    </a:ext>
                  </a:extLst>
                </a:gridCol>
                <a:gridCol w="808577">
                  <a:extLst>
                    <a:ext uri="{9D8B030D-6E8A-4147-A177-3AD203B41FA5}">
                      <a16:colId xmlns:a16="http://schemas.microsoft.com/office/drawing/2014/main" val="3004711378"/>
                    </a:ext>
                  </a:extLst>
                </a:gridCol>
                <a:gridCol w="808577">
                  <a:extLst>
                    <a:ext uri="{9D8B030D-6E8A-4147-A177-3AD203B41FA5}">
                      <a16:colId xmlns:a16="http://schemas.microsoft.com/office/drawing/2014/main" val="3313818274"/>
                    </a:ext>
                  </a:extLst>
                </a:gridCol>
                <a:gridCol w="808577">
                  <a:extLst>
                    <a:ext uri="{9D8B030D-6E8A-4147-A177-3AD203B41FA5}">
                      <a16:colId xmlns:a16="http://schemas.microsoft.com/office/drawing/2014/main" val="728251905"/>
                    </a:ext>
                  </a:extLst>
                </a:gridCol>
                <a:gridCol w="808577">
                  <a:extLst>
                    <a:ext uri="{9D8B030D-6E8A-4147-A177-3AD203B41FA5}">
                      <a16:colId xmlns:a16="http://schemas.microsoft.com/office/drawing/2014/main" val="125534733"/>
                    </a:ext>
                  </a:extLst>
                </a:gridCol>
              </a:tblGrid>
              <a:tr h="1755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 Category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Boys (n = 270)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Girls (n = 274)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(N = 544)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00727"/>
                  </a:ext>
                </a:extLst>
              </a:tr>
              <a:tr h="1755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166664"/>
                  </a:ext>
                </a:extLst>
              </a:tr>
              <a:tr h="72912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Focused on tasks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performance without help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665371"/>
                  </a:ext>
                </a:extLst>
              </a:tr>
              <a:tr h="1755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easy tasks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21.9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719339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remarks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645439"/>
                  </a:ext>
                </a:extLst>
              </a:tr>
              <a:tr h="72912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Self-concept of success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quick performance compared to others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313879"/>
                  </a:ext>
                </a:extLst>
              </a:tr>
              <a:tr h="72912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 opinion of good performance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342373"/>
                  </a:ext>
                </a:extLst>
              </a:tr>
              <a:tr h="72912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better performance compared to others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93741"/>
                  </a:ext>
                </a:extLst>
              </a:tr>
              <a:tr h="3600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Motivation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pleasant tasks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142644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lots of practice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931044"/>
                  </a:ext>
                </a:extLst>
              </a:tr>
              <a:tr h="17550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Feedback provider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</a:t>
                      </a:r>
                      <a:endParaRPr lang="fi-FI" sz="11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fi-FI" sz="11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38525"/>
                  </a:ext>
                </a:extLst>
              </a:tr>
              <a:tr h="1755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parents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147324"/>
                  </a:ext>
                </a:extLst>
              </a:tr>
              <a:tr h="1755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friends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065320"/>
                  </a:ext>
                </a:extLst>
              </a:tr>
              <a:tr h="175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Not able to answer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881848"/>
                  </a:ext>
                </a:extLst>
              </a:tr>
              <a:tr h="175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No answer at all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7" marR="52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50819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26F82-19A5-448A-8739-0D19DBED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E22C-A64B-4761-B9E5-6A9FAEB2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43D82-7240-4326-B665-8F50CB30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10</a:t>
            </a:fld>
            <a:endParaRPr lang="fi-FI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51F7262-E18C-42CE-B673-CC2801CDB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937002" y="-52474"/>
            <a:ext cx="22976323" cy="50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0CAC7-C49D-4320-8060-D29F415A46B9}"/>
              </a:ext>
            </a:extLst>
          </p:cNvPr>
          <p:cNvSpPr txBox="1"/>
          <p:nvPr/>
        </p:nvSpPr>
        <p:spPr>
          <a:xfrm>
            <a:off x="10056440" y="908724"/>
            <a:ext cx="1728192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Ilmausten kokonaismäärä N = 738 (pojat, n=361, tytöt, n=377)</a:t>
            </a:r>
            <a:endParaRPr lang="fi-FI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585435-14CE-46AF-84F6-26F2CAB8ACC2}"/>
              </a:ext>
            </a:extLst>
          </p:cNvPr>
          <p:cNvSpPr/>
          <p:nvPr/>
        </p:nvSpPr>
        <p:spPr>
          <a:xfrm>
            <a:off x="8868883" y="1071324"/>
            <a:ext cx="576064" cy="5760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870245-7241-4393-BDCD-5F56E5E4DFEE}"/>
              </a:ext>
            </a:extLst>
          </p:cNvPr>
          <p:cNvSpPr/>
          <p:nvPr/>
        </p:nvSpPr>
        <p:spPr>
          <a:xfrm>
            <a:off x="7320136" y="5373216"/>
            <a:ext cx="576064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963820-56B9-4DD9-81B1-00D2FB951653}"/>
              </a:ext>
            </a:extLst>
          </p:cNvPr>
          <p:cNvSpPr/>
          <p:nvPr/>
        </p:nvSpPr>
        <p:spPr>
          <a:xfrm>
            <a:off x="7320136" y="3140968"/>
            <a:ext cx="576064" cy="5760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A56F3B-7AF1-4DD5-9C59-D45F2EFDC346}"/>
              </a:ext>
            </a:extLst>
          </p:cNvPr>
          <p:cNvSpPr/>
          <p:nvPr/>
        </p:nvSpPr>
        <p:spPr>
          <a:xfrm>
            <a:off x="8862121" y="5445224"/>
            <a:ext cx="582826" cy="1853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2F90B3-A299-45D0-BBF6-3AE588B772A0}"/>
              </a:ext>
            </a:extLst>
          </p:cNvPr>
          <p:cNvCxnSpPr/>
          <p:nvPr/>
        </p:nvCxnSpPr>
        <p:spPr>
          <a:xfrm flipH="1">
            <a:off x="9684095" y="5537921"/>
            <a:ext cx="15121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DB176EB-6A52-4FC0-A7E1-32B342EEAE5E}"/>
              </a:ext>
            </a:extLst>
          </p:cNvPr>
          <p:cNvSpPr/>
          <p:nvPr/>
        </p:nvSpPr>
        <p:spPr>
          <a:xfrm>
            <a:off x="5538462" y="2386052"/>
            <a:ext cx="576064" cy="5760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08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E8A01-F0DD-40EC-A7F5-CB2AA4A6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397F3-0DC5-4C6A-808C-380BAAB3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25.10.2023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7A8B9-DCC3-4140-8A95-CA077EFD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CC22C-E5E5-4B30-ACDC-C738AC75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11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5E536D-FA61-4336-82DF-70E4EC4FAA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344" y="1268760"/>
            <a:ext cx="11881320" cy="5328592"/>
          </a:xfrm>
        </p:spPr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Osaan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ihan</a:t>
            </a:r>
            <a:r>
              <a:rPr lang="en-US" dirty="0"/>
              <a:t> </a:t>
            </a:r>
            <a:r>
              <a:rPr lang="en-US" dirty="0" err="1"/>
              <a:t>heti</a:t>
            </a:r>
            <a:r>
              <a:rPr lang="en-US" dirty="0"/>
              <a:t> </a:t>
            </a:r>
            <a:r>
              <a:rPr lang="en-US" dirty="0" err="1"/>
              <a:t>tehtävät</a:t>
            </a:r>
            <a:r>
              <a:rPr lang="en-US" dirty="0"/>
              <a:t> </a:t>
            </a:r>
            <a:r>
              <a:rPr lang="en-US" dirty="0" err="1"/>
              <a:t>niin</a:t>
            </a:r>
            <a:r>
              <a:rPr lang="en-US" dirty="0"/>
              <a:t> </a:t>
            </a:r>
            <a:r>
              <a:rPr lang="en-US" dirty="0" err="1"/>
              <a:t>kun</a:t>
            </a:r>
            <a:r>
              <a:rPr lang="en-US" dirty="0"/>
              <a:t> ne </a:t>
            </a:r>
            <a:r>
              <a:rPr lang="en-US" dirty="0" err="1"/>
              <a:t>kuulu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); ‘</a:t>
            </a:r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/>
              <a:t>osaan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tehtävät</a:t>
            </a:r>
            <a:r>
              <a:rPr lang="en-US" dirty="0"/>
              <a:t> </a:t>
            </a:r>
            <a:r>
              <a:rPr lang="en-US" dirty="0" err="1"/>
              <a:t>ihan</a:t>
            </a:r>
            <a:r>
              <a:rPr lang="en-US" dirty="0"/>
              <a:t> </a:t>
            </a:r>
            <a:r>
              <a:rPr lang="en-US" dirty="0" err="1"/>
              <a:t>oikein</a:t>
            </a:r>
            <a:r>
              <a:rPr lang="en-US" dirty="0"/>
              <a:t> ja </a:t>
            </a:r>
            <a:r>
              <a:rPr lang="en-US" dirty="0" err="1"/>
              <a:t>ymmärrän</a:t>
            </a:r>
            <a:r>
              <a:rPr lang="en-US" dirty="0"/>
              <a:t> </a:t>
            </a:r>
            <a:r>
              <a:rPr lang="en-US" dirty="0" err="1"/>
              <a:t>ihan</a:t>
            </a:r>
            <a:r>
              <a:rPr lang="en-US" dirty="0"/>
              <a:t> </a:t>
            </a:r>
            <a:r>
              <a:rPr lang="en-US" dirty="0" err="1"/>
              <a:t>heti</a:t>
            </a:r>
            <a:r>
              <a:rPr lang="en-US" dirty="0"/>
              <a:t> </a:t>
            </a:r>
            <a:r>
              <a:rPr lang="en-US" dirty="0" err="1"/>
              <a:t>opettajan</a:t>
            </a:r>
            <a:r>
              <a:rPr lang="en-US" dirty="0"/>
              <a:t> </a:t>
            </a:r>
            <a:r>
              <a:rPr lang="en-US" dirty="0" err="1"/>
              <a:t>ohjeet</a:t>
            </a:r>
            <a:r>
              <a:rPr lang="en-US" dirty="0"/>
              <a:t> </a:t>
            </a:r>
            <a:r>
              <a:rPr lang="en-US" dirty="0" err="1"/>
              <a:t>ilman</a:t>
            </a:r>
            <a:r>
              <a:rPr lang="en-US" dirty="0"/>
              <a:t> </a:t>
            </a:r>
            <a:r>
              <a:rPr lang="en-US" dirty="0" err="1"/>
              <a:t>apua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</a:t>
            </a:r>
          </a:p>
          <a:p>
            <a:r>
              <a:rPr lang="en-US" dirty="0"/>
              <a:t>‘On </a:t>
            </a:r>
            <a:r>
              <a:rPr lang="en-US" dirty="0" err="1"/>
              <a:t>ollut</a:t>
            </a:r>
            <a:r>
              <a:rPr lang="en-US" dirty="0"/>
              <a:t> </a:t>
            </a:r>
            <a:r>
              <a:rPr lang="en-US" dirty="0" err="1"/>
              <a:t>vaan</a:t>
            </a:r>
            <a:r>
              <a:rPr lang="en-US" dirty="0"/>
              <a:t> </a:t>
            </a:r>
            <a:r>
              <a:rPr lang="en-US" dirty="0" err="1"/>
              <a:t>yksi</a:t>
            </a:r>
            <a:r>
              <a:rPr lang="en-US" dirty="0"/>
              <a:t> </a:t>
            </a:r>
            <a:r>
              <a:rPr lang="en-US" dirty="0" err="1"/>
              <a:t>kerta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ole </a:t>
            </a:r>
            <a:r>
              <a:rPr lang="en-US" dirty="0" err="1"/>
              <a:t>saanut</a:t>
            </a:r>
            <a:r>
              <a:rPr lang="en-US" dirty="0"/>
              <a:t> </a:t>
            </a:r>
            <a:r>
              <a:rPr lang="en-US" dirty="0" err="1"/>
              <a:t>kokeesta</a:t>
            </a:r>
            <a:r>
              <a:rPr lang="en-US" dirty="0"/>
              <a:t> </a:t>
            </a:r>
            <a:r>
              <a:rPr lang="en-US" dirty="0" err="1"/>
              <a:t>kaikkein</a:t>
            </a:r>
            <a:r>
              <a:rPr lang="en-US" dirty="0"/>
              <a:t> </a:t>
            </a:r>
            <a:r>
              <a:rPr lang="en-US" dirty="0" err="1"/>
              <a:t>parhaita</a:t>
            </a:r>
            <a:r>
              <a:rPr lang="en-US" dirty="0"/>
              <a:t> </a:t>
            </a:r>
            <a:r>
              <a:rPr lang="en-US" dirty="0" err="1"/>
              <a:t>pisteitä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</a:t>
            </a:r>
          </a:p>
          <a:p>
            <a:r>
              <a:rPr lang="en-US" dirty="0"/>
              <a:t>‘</a:t>
            </a:r>
            <a:r>
              <a:rPr lang="en-US" dirty="0" err="1"/>
              <a:t>Minun</a:t>
            </a:r>
            <a:r>
              <a:rPr lang="en-US" dirty="0"/>
              <a:t> </a:t>
            </a:r>
            <a:r>
              <a:rPr lang="en-US" dirty="0" err="1"/>
              <a:t>melestäni</a:t>
            </a:r>
            <a:r>
              <a:rPr lang="en-US" dirty="0"/>
              <a:t> </a:t>
            </a:r>
            <a:r>
              <a:rPr lang="en-US" dirty="0" err="1"/>
              <a:t>minun</a:t>
            </a:r>
            <a:r>
              <a:rPr lang="en-US" dirty="0"/>
              <a:t> </a:t>
            </a:r>
            <a:r>
              <a:rPr lang="en-US" dirty="0" err="1"/>
              <a:t>piirrokseni</a:t>
            </a:r>
            <a:r>
              <a:rPr lang="en-US" dirty="0"/>
              <a:t> on </a:t>
            </a:r>
            <a:r>
              <a:rPr lang="en-US" dirty="0" err="1"/>
              <a:t>tosi</a:t>
            </a:r>
            <a:r>
              <a:rPr lang="en-US" dirty="0"/>
              <a:t> </a:t>
            </a:r>
            <a:r>
              <a:rPr lang="en-US" dirty="0" err="1"/>
              <a:t>hienoja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 </a:t>
            </a:r>
          </a:p>
          <a:p>
            <a:r>
              <a:rPr lang="en-US" dirty="0"/>
              <a:t>‘Olen </a:t>
            </a:r>
            <a:r>
              <a:rPr lang="en-US" dirty="0" err="1"/>
              <a:t>tosi</a:t>
            </a:r>
            <a:r>
              <a:rPr lang="en-US" dirty="0"/>
              <a:t> </a:t>
            </a:r>
            <a:r>
              <a:rPr lang="en-US" dirty="0" err="1"/>
              <a:t>iloinen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osaan</a:t>
            </a:r>
            <a:r>
              <a:rPr lang="en-US" dirty="0"/>
              <a:t> </a:t>
            </a:r>
            <a:r>
              <a:rPr lang="en-US" dirty="0" err="1"/>
              <a:t>tehtävät</a:t>
            </a:r>
            <a:r>
              <a:rPr lang="en-US" dirty="0"/>
              <a:t> </a:t>
            </a:r>
            <a:r>
              <a:rPr lang="en-US" dirty="0" err="1"/>
              <a:t>paremmin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muut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); ‘Teen </a:t>
            </a:r>
            <a:r>
              <a:rPr lang="en-US" dirty="0" err="1"/>
              <a:t>aina</a:t>
            </a:r>
            <a:r>
              <a:rPr lang="en-US" dirty="0"/>
              <a:t> </a:t>
            </a:r>
            <a:r>
              <a:rPr lang="en-US" dirty="0" err="1"/>
              <a:t>lisätehtäviä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meidän</a:t>
            </a:r>
            <a:r>
              <a:rPr lang="en-US" dirty="0"/>
              <a:t> </a:t>
            </a:r>
            <a:r>
              <a:rPr lang="en-US" dirty="0" err="1"/>
              <a:t>luokalla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 </a:t>
            </a:r>
          </a:p>
          <a:p>
            <a:r>
              <a:rPr lang="en-US" b="1" dirty="0">
                <a:highlight>
                  <a:srgbClr val="C0C0C0"/>
                </a:highlight>
              </a:rPr>
              <a:t>PALAUTE HYVÄSTÄ KOULUMENETYKSESTÄ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‘</a:t>
            </a:r>
            <a:r>
              <a:rPr lang="en-US" b="1" dirty="0" err="1"/>
              <a:t>Opettaja</a:t>
            </a:r>
            <a:r>
              <a:rPr lang="en-US" b="1" dirty="0"/>
              <a:t> </a:t>
            </a:r>
            <a:r>
              <a:rPr lang="en-US" dirty="0"/>
              <a:t>on </a:t>
            </a:r>
            <a:r>
              <a:rPr lang="en-US" dirty="0" err="1"/>
              <a:t>sanonut</a:t>
            </a:r>
            <a:r>
              <a:rPr lang="en-US" dirty="0"/>
              <a:t> </a:t>
            </a:r>
            <a:r>
              <a:rPr lang="en-US" dirty="0" err="1"/>
              <a:t>minua</a:t>
            </a:r>
            <a:r>
              <a:rPr lang="en-US" dirty="0"/>
              <a:t> </a:t>
            </a:r>
            <a:r>
              <a:rPr lang="en-US" dirty="0" err="1"/>
              <a:t>matikkamestariksi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aikaisemmin</a:t>
            </a:r>
            <a:r>
              <a:rPr lang="en-US" dirty="0"/>
              <a:t> </a:t>
            </a:r>
            <a:r>
              <a:rPr lang="en-US" dirty="0" err="1"/>
              <a:t>ehtinyt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 </a:t>
            </a:r>
            <a:r>
              <a:rPr lang="en-US" dirty="0" err="1"/>
              <a:t>matematiikan</a:t>
            </a:r>
            <a:r>
              <a:rPr lang="en-US" dirty="0"/>
              <a:t> </a:t>
            </a:r>
            <a:r>
              <a:rPr lang="en-US" dirty="0" err="1"/>
              <a:t>tehtäviäni</a:t>
            </a:r>
            <a:r>
              <a:rPr lang="en-US" dirty="0"/>
              <a:t> </a:t>
            </a:r>
            <a:r>
              <a:rPr lang="en-US" dirty="0" err="1"/>
              <a:t>koulutuntien</a:t>
            </a:r>
            <a:r>
              <a:rPr lang="en-US" dirty="0"/>
              <a:t> </a:t>
            </a:r>
            <a:r>
              <a:rPr lang="en-US" dirty="0" err="1"/>
              <a:t>aikana</a:t>
            </a:r>
            <a:r>
              <a:rPr lang="en-US" dirty="0"/>
              <a:t>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mä</a:t>
            </a:r>
            <a:r>
              <a:rPr lang="en-US" dirty="0"/>
              <a:t> </a:t>
            </a:r>
            <a:r>
              <a:rPr lang="en-US" dirty="0" err="1"/>
              <a:t>ehdin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jopa</a:t>
            </a:r>
            <a:r>
              <a:rPr lang="en-US" dirty="0"/>
              <a:t> </a:t>
            </a:r>
            <a:r>
              <a:rPr lang="en-US" dirty="0" err="1"/>
              <a:t>ylimääräisiä</a:t>
            </a:r>
            <a:r>
              <a:rPr lang="en-US" dirty="0"/>
              <a:t> </a:t>
            </a:r>
            <a:r>
              <a:rPr lang="en-US" dirty="0" err="1"/>
              <a:t>lisätehtäviä</a:t>
            </a:r>
            <a:r>
              <a:rPr lang="en-US" dirty="0"/>
              <a:t>. </a:t>
            </a:r>
            <a:r>
              <a:rPr lang="en-US" b="1" dirty="0" err="1"/>
              <a:t>Opettajat</a:t>
            </a:r>
            <a:r>
              <a:rPr lang="en-US" dirty="0"/>
              <a:t> </a:t>
            </a:r>
            <a:r>
              <a:rPr lang="en-US" dirty="0" err="1"/>
              <a:t>kehu</a:t>
            </a:r>
            <a:r>
              <a:rPr lang="en-US" dirty="0"/>
              <a:t> </a:t>
            </a:r>
            <a:r>
              <a:rPr lang="en-US" dirty="0" err="1"/>
              <a:t>minua</a:t>
            </a:r>
            <a:r>
              <a:rPr lang="en-US" dirty="0"/>
              <a:t> ja </a:t>
            </a:r>
            <a:r>
              <a:rPr lang="en-US" dirty="0" err="1"/>
              <a:t>sanoo</a:t>
            </a:r>
            <a:r>
              <a:rPr lang="en-US" dirty="0"/>
              <a:t>, Kuinka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osaan</a:t>
            </a:r>
            <a:r>
              <a:rPr lang="en-US" dirty="0"/>
              <a:t> ja </a:t>
            </a:r>
            <a:r>
              <a:rPr lang="en-US" dirty="0" err="1"/>
              <a:t>olen</a:t>
            </a:r>
            <a:r>
              <a:rPr lang="en-US" dirty="0"/>
              <a:t> </a:t>
            </a:r>
            <a:r>
              <a:rPr lang="en-US" dirty="0" err="1"/>
              <a:t>kyllä</a:t>
            </a:r>
            <a:r>
              <a:rPr lang="en-US" dirty="0"/>
              <a:t> </a:t>
            </a:r>
            <a:r>
              <a:rPr lang="en-US" dirty="0" err="1"/>
              <a:t>samaan</a:t>
            </a:r>
            <a:r>
              <a:rPr lang="en-US" dirty="0"/>
              <a:t> </a:t>
            </a:r>
            <a:r>
              <a:rPr lang="en-US" dirty="0" err="1"/>
              <a:t>mieltä</a:t>
            </a:r>
            <a:r>
              <a:rPr lang="en-US" dirty="0"/>
              <a:t>. Tein </a:t>
            </a:r>
            <a:r>
              <a:rPr lang="en-US" dirty="0" err="1"/>
              <a:t>virheitä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lukemisessa</a:t>
            </a:r>
            <a:r>
              <a:rPr lang="en-US" dirty="0"/>
              <a:t> </a:t>
            </a:r>
            <a:r>
              <a:rPr lang="en-US" dirty="0" err="1"/>
              <a:t>ennen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olen</a:t>
            </a:r>
            <a:r>
              <a:rPr lang="en-US" dirty="0"/>
              <a:t> </a:t>
            </a:r>
            <a:r>
              <a:rPr lang="en-US" dirty="0" err="1"/>
              <a:t>siinäkin</a:t>
            </a:r>
            <a:r>
              <a:rPr lang="en-US" dirty="0"/>
              <a:t> </a:t>
            </a:r>
            <a:r>
              <a:rPr lang="en-US" dirty="0" err="1"/>
              <a:t>parempi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Vanhempani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kehuneet</a:t>
            </a:r>
            <a:r>
              <a:rPr lang="en-US" dirty="0"/>
              <a:t> </a:t>
            </a:r>
            <a:r>
              <a:rPr lang="en-US" dirty="0" err="1"/>
              <a:t>minua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); ‘</a:t>
            </a:r>
            <a:r>
              <a:rPr lang="en-US" dirty="0" err="1"/>
              <a:t>Äitini</a:t>
            </a:r>
            <a:r>
              <a:rPr lang="en-US" dirty="0"/>
              <a:t> on </a:t>
            </a:r>
            <a:r>
              <a:rPr lang="en-US" dirty="0" err="1"/>
              <a:t>kertonut</a:t>
            </a:r>
            <a:r>
              <a:rPr lang="en-US" dirty="0"/>
              <a:t> </a:t>
            </a:r>
            <a:r>
              <a:rPr lang="en-US" dirty="0" err="1"/>
              <a:t>minulle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olen</a:t>
            </a:r>
            <a:r>
              <a:rPr lang="en-US" dirty="0"/>
              <a:t> </a:t>
            </a:r>
            <a:r>
              <a:rPr lang="en-US" dirty="0" err="1"/>
              <a:t>hyvä</a:t>
            </a:r>
            <a:r>
              <a:rPr lang="en-US" dirty="0"/>
              <a:t> </a:t>
            </a:r>
            <a:r>
              <a:rPr lang="en-US" dirty="0" err="1"/>
              <a:t>koulussa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Ystäväni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kertoneet</a:t>
            </a:r>
            <a:r>
              <a:rPr lang="en-US" dirty="0"/>
              <a:t> </a:t>
            </a:r>
            <a:r>
              <a:rPr lang="en-US" dirty="0" err="1"/>
              <a:t>minulle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olen</a:t>
            </a:r>
            <a:r>
              <a:rPr lang="en-US" dirty="0"/>
              <a:t> paras </a:t>
            </a:r>
            <a:r>
              <a:rPr lang="en-US" dirty="0" err="1"/>
              <a:t>lukija</a:t>
            </a:r>
            <a:r>
              <a:rPr lang="en-US" dirty="0"/>
              <a:t> </a:t>
            </a:r>
            <a:r>
              <a:rPr lang="en-US" dirty="0" err="1"/>
              <a:t>meidä</a:t>
            </a:r>
            <a:r>
              <a:rPr lang="en-US" dirty="0"/>
              <a:t> </a:t>
            </a:r>
            <a:r>
              <a:rPr lang="en-US" dirty="0" err="1"/>
              <a:t>luokalla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); ‘Olen </a:t>
            </a:r>
            <a:r>
              <a:rPr lang="en-US" dirty="0" err="1"/>
              <a:t>tosi</a:t>
            </a:r>
            <a:r>
              <a:rPr lang="en-US" dirty="0"/>
              <a:t> </a:t>
            </a:r>
            <a:r>
              <a:rPr lang="en-US" dirty="0" err="1"/>
              <a:t>hyvä</a:t>
            </a:r>
            <a:r>
              <a:rPr lang="en-US" dirty="0"/>
              <a:t> </a:t>
            </a:r>
            <a:r>
              <a:rPr lang="en-US" dirty="0" err="1"/>
              <a:t>käsitöissä</a:t>
            </a:r>
            <a:r>
              <a:rPr lang="en-US" dirty="0"/>
              <a:t> ja </a:t>
            </a:r>
            <a:r>
              <a:rPr lang="en-US" dirty="0" err="1"/>
              <a:t>minun</a:t>
            </a:r>
            <a:r>
              <a:rPr lang="en-US" dirty="0"/>
              <a:t> </a:t>
            </a:r>
            <a:r>
              <a:rPr lang="en-US" dirty="0" err="1"/>
              <a:t>kaverini</a:t>
            </a:r>
            <a:r>
              <a:rPr lang="en-US" dirty="0"/>
              <a:t> </a:t>
            </a:r>
            <a:r>
              <a:rPr lang="en-US" dirty="0" err="1"/>
              <a:t>kehuvat</a:t>
            </a:r>
            <a:r>
              <a:rPr lang="en-US" dirty="0"/>
              <a:t> </a:t>
            </a:r>
            <a:r>
              <a:rPr lang="en-US" dirty="0" err="1"/>
              <a:t>minua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874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2F04-3FF1-4D61-A170-E762152E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72" y="10319"/>
            <a:ext cx="10945192" cy="898401"/>
          </a:xfrm>
        </p:spPr>
        <p:txBody>
          <a:bodyPr/>
          <a:lstStyle/>
          <a:p>
            <a:r>
              <a:rPr lang="fi-FI" sz="2800" dirty="0"/>
              <a:t>TK3: Lasten saama palaute suhteessa huonompaan koulumenestykseen. Erot tyttöjen ja poikien välillä.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7E5B82-FF51-42C3-962B-D95F9D06F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377084"/>
              </p:ext>
            </p:extLst>
          </p:nvPr>
        </p:nvGraphicFramePr>
        <p:xfrm>
          <a:off x="1199456" y="962021"/>
          <a:ext cx="7834371" cy="5419306"/>
        </p:xfrm>
        <a:graphic>
          <a:graphicData uri="http://schemas.openxmlformats.org/drawingml/2006/table">
            <a:tbl>
              <a:tblPr firstRow="1" firstCol="1" bandRow="1"/>
              <a:tblGrid>
                <a:gridCol w="2148571">
                  <a:extLst>
                    <a:ext uri="{9D8B030D-6E8A-4147-A177-3AD203B41FA5}">
                      <a16:colId xmlns:a16="http://schemas.microsoft.com/office/drawing/2014/main" val="3624322031"/>
                    </a:ext>
                  </a:extLst>
                </a:gridCol>
                <a:gridCol w="1212644">
                  <a:extLst>
                    <a:ext uri="{9D8B030D-6E8A-4147-A177-3AD203B41FA5}">
                      <a16:colId xmlns:a16="http://schemas.microsoft.com/office/drawing/2014/main" val="3562747693"/>
                    </a:ext>
                  </a:extLst>
                </a:gridCol>
                <a:gridCol w="745526">
                  <a:extLst>
                    <a:ext uri="{9D8B030D-6E8A-4147-A177-3AD203B41FA5}">
                      <a16:colId xmlns:a16="http://schemas.microsoft.com/office/drawing/2014/main" val="2281923138"/>
                    </a:ext>
                  </a:extLst>
                </a:gridCol>
                <a:gridCol w="745526">
                  <a:extLst>
                    <a:ext uri="{9D8B030D-6E8A-4147-A177-3AD203B41FA5}">
                      <a16:colId xmlns:a16="http://schemas.microsoft.com/office/drawing/2014/main" val="3137998651"/>
                    </a:ext>
                  </a:extLst>
                </a:gridCol>
                <a:gridCol w="745526">
                  <a:extLst>
                    <a:ext uri="{9D8B030D-6E8A-4147-A177-3AD203B41FA5}">
                      <a16:colId xmlns:a16="http://schemas.microsoft.com/office/drawing/2014/main" val="1924785131"/>
                    </a:ext>
                  </a:extLst>
                </a:gridCol>
                <a:gridCol w="745526">
                  <a:extLst>
                    <a:ext uri="{9D8B030D-6E8A-4147-A177-3AD203B41FA5}">
                      <a16:colId xmlns:a16="http://schemas.microsoft.com/office/drawing/2014/main" val="1462615836"/>
                    </a:ext>
                  </a:extLst>
                </a:gridCol>
                <a:gridCol w="745526">
                  <a:extLst>
                    <a:ext uri="{9D8B030D-6E8A-4147-A177-3AD203B41FA5}">
                      <a16:colId xmlns:a16="http://schemas.microsoft.com/office/drawing/2014/main" val="3271816506"/>
                    </a:ext>
                  </a:extLst>
                </a:gridCol>
                <a:gridCol w="745526">
                  <a:extLst>
                    <a:ext uri="{9D8B030D-6E8A-4147-A177-3AD203B41FA5}">
                      <a16:colId xmlns:a16="http://schemas.microsoft.com/office/drawing/2014/main" val="875814771"/>
                    </a:ext>
                  </a:extLst>
                </a:gridCol>
              </a:tblGrid>
              <a:tr h="23096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 Category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Boys (n = 270)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Girls (n = 274)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(N = 544)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40178"/>
                  </a:ext>
                </a:extLst>
              </a:tr>
              <a:tr h="23096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803223"/>
                  </a:ext>
                </a:extLst>
              </a:tr>
              <a:tr h="47383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Focused on tasks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 performance 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39.3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224889"/>
                  </a:ext>
                </a:extLst>
              </a:tr>
              <a:tr h="71669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performance in everything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912124"/>
                  </a:ext>
                </a:extLst>
              </a:tr>
              <a:tr h="23096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 remarks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431483"/>
                  </a:ext>
                </a:extLst>
              </a:tr>
              <a:tr h="71669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Self-concept of success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 opinion of poor performance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842708"/>
                  </a:ext>
                </a:extLst>
              </a:tr>
              <a:tr h="95956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tardy performance compared to others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015373"/>
                  </a:ext>
                </a:extLst>
              </a:tr>
              <a:tr h="23096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need for help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773240"/>
                  </a:ext>
                </a:extLst>
              </a:tr>
              <a:tr h="473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Motivation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interest in schooling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399368"/>
                  </a:ext>
                </a:extLst>
              </a:tr>
              <a:tr h="23096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Feedback provider</a:t>
                      </a:r>
                      <a:endParaRPr lang="fi-FI" sz="11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fi-FI" sz="11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fi-FI" sz="11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714061"/>
                  </a:ext>
                </a:extLst>
              </a:tr>
              <a:tr h="23096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parents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886277"/>
                  </a:ext>
                </a:extLst>
              </a:tr>
              <a:tr h="23096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friends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330838"/>
                  </a:ext>
                </a:extLst>
              </a:tr>
              <a:tr h="23096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Not able to answer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978066"/>
                  </a:ext>
                </a:extLst>
              </a:tr>
              <a:tr h="23096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No answer at all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16.3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14.9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fi-F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3814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BD418-A22F-4739-8FDD-587F7871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A37FF-2CDE-4630-AA00-CC3275E2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E7D5F-8541-4D5F-A4A9-730F56B7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12</a:t>
            </a:fld>
            <a:endParaRPr lang="fi-FI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3E43A68-91A2-4CA5-AF25-E26F8EB04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2864" y="0"/>
            <a:ext cx="146048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A4C91C-1F71-48E7-814E-BA9AEF361080}"/>
              </a:ext>
            </a:extLst>
          </p:cNvPr>
          <p:cNvSpPr/>
          <p:nvPr/>
        </p:nvSpPr>
        <p:spPr>
          <a:xfrm>
            <a:off x="5303912" y="1346161"/>
            <a:ext cx="50405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00FD4E-6FC5-425C-9B71-F086D4C455E9}"/>
              </a:ext>
            </a:extLst>
          </p:cNvPr>
          <p:cNvSpPr/>
          <p:nvPr/>
        </p:nvSpPr>
        <p:spPr>
          <a:xfrm>
            <a:off x="6816080" y="1815931"/>
            <a:ext cx="50405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309647-30A0-4543-B639-1651223A2F8E}"/>
              </a:ext>
            </a:extLst>
          </p:cNvPr>
          <p:cNvSpPr/>
          <p:nvPr/>
        </p:nvSpPr>
        <p:spPr>
          <a:xfrm>
            <a:off x="5303912" y="2761456"/>
            <a:ext cx="50405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5D15C0-B2D6-423A-99E8-4BBE2E5BB3E9}"/>
              </a:ext>
            </a:extLst>
          </p:cNvPr>
          <p:cNvSpPr/>
          <p:nvPr/>
        </p:nvSpPr>
        <p:spPr>
          <a:xfrm>
            <a:off x="5303912" y="3501008"/>
            <a:ext cx="50405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E6281-7C74-4E19-8089-DC51F95FEA00}"/>
              </a:ext>
            </a:extLst>
          </p:cNvPr>
          <p:cNvSpPr txBox="1"/>
          <p:nvPr/>
        </p:nvSpPr>
        <p:spPr>
          <a:xfrm>
            <a:off x="9408368" y="962021"/>
            <a:ext cx="1872208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Ilmausten määrät samat kuin oppilaiden määrät.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2EF3A2-3F58-46DF-B10C-578DFFFED684}"/>
              </a:ext>
            </a:extLst>
          </p:cNvPr>
          <p:cNvSpPr/>
          <p:nvPr/>
        </p:nvSpPr>
        <p:spPr>
          <a:xfrm>
            <a:off x="8239271" y="1346161"/>
            <a:ext cx="50405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E4FC14-51C2-4DC5-8C5D-C2D18B70B9A4}"/>
              </a:ext>
            </a:extLst>
          </p:cNvPr>
          <p:cNvSpPr/>
          <p:nvPr/>
        </p:nvSpPr>
        <p:spPr>
          <a:xfrm>
            <a:off x="8239271" y="5105741"/>
            <a:ext cx="504056" cy="4658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96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751D378-78AB-480D-8ACE-2F440F33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047BBD-AB6B-47B8-9E05-1F3719C63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980728"/>
            <a:ext cx="6769100" cy="5185123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‘</a:t>
            </a:r>
            <a:r>
              <a:rPr lang="en-US" dirty="0" err="1"/>
              <a:t>Kirjaimet</a:t>
            </a:r>
            <a:r>
              <a:rPr lang="en-US" dirty="0"/>
              <a:t> on </a:t>
            </a: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hukassa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kirjoitan</a:t>
            </a:r>
            <a:r>
              <a:rPr lang="en-US" dirty="0"/>
              <a:t> </a:t>
            </a:r>
            <a:r>
              <a:rPr lang="en-US" dirty="0" err="1"/>
              <a:t>enkä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muistaa</a:t>
            </a:r>
            <a:r>
              <a:rPr lang="en-US" dirty="0"/>
              <a:t>, </a:t>
            </a:r>
            <a:r>
              <a:rPr lang="en-US" dirty="0" err="1"/>
              <a:t>miltä</a:t>
            </a:r>
            <a:r>
              <a:rPr lang="en-US" dirty="0"/>
              <a:t> ne </a:t>
            </a:r>
            <a:r>
              <a:rPr lang="en-US" dirty="0" err="1"/>
              <a:t>näyttävät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‘</a:t>
            </a:r>
            <a:r>
              <a:rPr lang="en-US" dirty="0" err="1"/>
              <a:t>Huono</a:t>
            </a:r>
            <a:r>
              <a:rPr lang="en-US" dirty="0"/>
              <a:t> </a:t>
            </a:r>
            <a:r>
              <a:rPr lang="en-US" dirty="0" err="1"/>
              <a:t>koulumenestys</a:t>
            </a:r>
            <a:r>
              <a:rPr lang="en-US" dirty="0"/>
              <a:t> </a:t>
            </a:r>
            <a:r>
              <a:rPr lang="en-US" dirty="0" err="1"/>
              <a:t>näkyy</a:t>
            </a:r>
            <a:r>
              <a:rPr lang="en-US" dirty="0"/>
              <a:t> </a:t>
            </a:r>
            <a:r>
              <a:rPr lang="en-US" dirty="0" err="1"/>
              <a:t>huonoissa</a:t>
            </a:r>
            <a:r>
              <a:rPr lang="en-US" dirty="0"/>
              <a:t> </a:t>
            </a:r>
            <a:r>
              <a:rPr lang="en-US" dirty="0" err="1"/>
              <a:t>koenumeroissa</a:t>
            </a:r>
            <a:r>
              <a:rPr lang="en-US" dirty="0"/>
              <a:t>. </a:t>
            </a:r>
            <a:r>
              <a:rPr lang="en-US" dirty="0" err="1"/>
              <a:t>Kyllä</a:t>
            </a:r>
            <a:r>
              <a:rPr lang="en-US" dirty="0"/>
              <a:t>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 </a:t>
            </a:r>
            <a:r>
              <a:rPr lang="en-US" dirty="0" err="1"/>
              <a:t>huomaa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‘</a:t>
            </a:r>
            <a:r>
              <a:rPr lang="en-US" dirty="0" err="1"/>
              <a:t>Piirrokseni</a:t>
            </a:r>
            <a:r>
              <a:rPr lang="en-US" dirty="0"/>
              <a:t> on </a:t>
            </a:r>
            <a:r>
              <a:rPr lang="en-US" dirty="0" err="1"/>
              <a:t>niin</a:t>
            </a:r>
            <a:r>
              <a:rPr lang="en-US" dirty="0"/>
              <a:t> </a:t>
            </a:r>
            <a:r>
              <a:rPr lang="en-US" dirty="0" err="1"/>
              <a:t>huonoja</a:t>
            </a:r>
            <a:r>
              <a:rPr lang="en-US" dirty="0"/>
              <a:t> </a:t>
            </a:r>
            <a:r>
              <a:rPr lang="en-US" dirty="0" err="1"/>
              <a:t>muiden</a:t>
            </a:r>
            <a:r>
              <a:rPr lang="en-US" dirty="0"/>
              <a:t> </a:t>
            </a:r>
            <a:r>
              <a:rPr lang="en-US" dirty="0" err="1"/>
              <a:t>töihin</a:t>
            </a:r>
            <a:r>
              <a:rPr lang="en-US" dirty="0"/>
              <a:t> </a:t>
            </a:r>
            <a:r>
              <a:rPr lang="en-US" dirty="0" err="1"/>
              <a:t>verrattuna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‘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päädy</a:t>
            </a:r>
            <a:r>
              <a:rPr lang="en-US" dirty="0"/>
              <a:t> </a:t>
            </a:r>
            <a:r>
              <a:rPr lang="en-US" dirty="0" err="1"/>
              <a:t>tukiopetukseen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 </a:t>
            </a:r>
            <a:r>
              <a:rPr lang="en-US" b="1" dirty="0">
                <a:highlight>
                  <a:srgbClr val="C0C0C0"/>
                </a:highlight>
              </a:rPr>
              <a:t>PALAUTE HUONOMMASTA KOULUMENETYKSESTÄ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‘</a:t>
            </a:r>
            <a:r>
              <a:rPr lang="en-US" dirty="0" err="1"/>
              <a:t>Äiti</a:t>
            </a:r>
            <a:r>
              <a:rPr lang="en-US" dirty="0"/>
              <a:t> on </a:t>
            </a:r>
            <a:r>
              <a:rPr lang="en-US" dirty="0" err="1"/>
              <a:t>kertonut</a:t>
            </a:r>
            <a:r>
              <a:rPr lang="en-US" dirty="0"/>
              <a:t> </a:t>
            </a:r>
            <a:r>
              <a:rPr lang="en-US" dirty="0" err="1"/>
              <a:t>mulle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osaa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‘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osaa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sanoja</a:t>
            </a:r>
            <a:r>
              <a:rPr lang="en-US" dirty="0"/>
              <a:t> </a:t>
            </a:r>
            <a:r>
              <a:rPr lang="en-US" dirty="0" err="1"/>
              <a:t>oikein</a:t>
            </a:r>
            <a:r>
              <a:rPr lang="en-US" dirty="0"/>
              <a:t> ja </a:t>
            </a:r>
            <a:r>
              <a:rPr lang="en-US" b="1" dirty="0" err="1"/>
              <a:t>opettaja</a:t>
            </a:r>
            <a:r>
              <a:rPr lang="en-US" b="1" dirty="0"/>
              <a:t> </a:t>
            </a:r>
            <a:r>
              <a:rPr lang="en-US" dirty="0" err="1"/>
              <a:t>näyttää</a:t>
            </a:r>
            <a:r>
              <a:rPr lang="en-US" dirty="0"/>
              <a:t> </a:t>
            </a:r>
            <a:r>
              <a:rPr lang="en-US" dirty="0" err="1"/>
              <a:t>virheen</a:t>
            </a:r>
            <a:r>
              <a:rPr lang="en-US" dirty="0"/>
              <a:t> tai </a:t>
            </a:r>
            <a:r>
              <a:rPr lang="en-US" dirty="0" err="1"/>
              <a:t>sanoo</a:t>
            </a:r>
            <a:r>
              <a:rPr lang="en-US" dirty="0"/>
              <a:t> </a:t>
            </a:r>
            <a:r>
              <a:rPr lang="en-US" dirty="0" err="1"/>
              <a:t>virheestä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kotitehtäviä</a:t>
            </a:r>
            <a:r>
              <a:rPr lang="en-US" dirty="0"/>
              <a:t> </a:t>
            </a:r>
            <a:r>
              <a:rPr lang="en-US" dirty="0" err="1"/>
              <a:t>tarkastetaan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‘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osaa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lukea</a:t>
            </a:r>
            <a:r>
              <a:rPr lang="en-US" dirty="0"/>
              <a:t>. </a:t>
            </a:r>
            <a:r>
              <a:rPr lang="en-US" b="1" dirty="0" err="1"/>
              <a:t>Opettaja</a:t>
            </a:r>
            <a:r>
              <a:rPr lang="en-US" dirty="0"/>
              <a:t> </a:t>
            </a:r>
            <a:r>
              <a:rPr lang="en-US" dirty="0" err="1"/>
              <a:t>joutuu</a:t>
            </a:r>
            <a:r>
              <a:rPr lang="en-US" dirty="0"/>
              <a:t> </a:t>
            </a:r>
            <a:r>
              <a:rPr lang="en-US" dirty="0" err="1"/>
              <a:t>toistaan</a:t>
            </a:r>
            <a:r>
              <a:rPr lang="en-US" dirty="0"/>
              <a:t> </a:t>
            </a:r>
            <a:r>
              <a:rPr lang="en-US" dirty="0" err="1"/>
              <a:t>mulle</a:t>
            </a:r>
            <a:r>
              <a:rPr lang="en-US" dirty="0"/>
              <a:t> </a:t>
            </a:r>
            <a:r>
              <a:rPr lang="en-US" dirty="0" err="1"/>
              <a:t>asioita</a:t>
            </a:r>
            <a:r>
              <a:rPr lang="en-US" dirty="0"/>
              <a:t> </a:t>
            </a:r>
            <a:r>
              <a:rPr lang="en-US" dirty="0" err="1"/>
              <a:t>uudelleen</a:t>
            </a:r>
            <a:r>
              <a:rPr lang="en-US" dirty="0"/>
              <a:t> ja </a:t>
            </a:r>
            <a:r>
              <a:rPr lang="en-US" dirty="0" err="1"/>
              <a:t>uudelleen</a:t>
            </a:r>
            <a:r>
              <a:rPr lang="en-US" dirty="0"/>
              <a:t> ja </a:t>
            </a:r>
            <a:r>
              <a:rPr lang="en-US" dirty="0" err="1"/>
              <a:t>lukeminen</a:t>
            </a:r>
            <a:r>
              <a:rPr lang="en-US" dirty="0"/>
              <a:t> on </a:t>
            </a:r>
            <a:r>
              <a:rPr lang="en-US" dirty="0" err="1"/>
              <a:t>aina</a:t>
            </a:r>
            <a:r>
              <a:rPr lang="en-US" dirty="0"/>
              <a:t> </a:t>
            </a:r>
            <a:r>
              <a:rPr lang="en-US" dirty="0" err="1"/>
              <a:t>vaan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hidasta</a:t>
            </a:r>
            <a:r>
              <a:rPr lang="en-US" dirty="0"/>
              <a:t> ja </a:t>
            </a:r>
            <a:r>
              <a:rPr lang="en-US" dirty="0" err="1"/>
              <a:t>mun</a:t>
            </a:r>
            <a:r>
              <a:rPr lang="en-US" dirty="0"/>
              <a:t> </a:t>
            </a:r>
            <a:r>
              <a:rPr lang="en-US" dirty="0" err="1"/>
              <a:t>mielstä</a:t>
            </a:r>
            <a:r>
              <a:rPr lang="en-US" dirty="0"/>
              <a:t> se on </a:t>
            </a:r>
            <a:r>
              <a:rPr lang="en-US" dirty="0" err="1"/>
              <a:t>tosi</a:t>
            </a:r>
            <a:r>
              <a:rPr lang="en-US" dirty="0"/>
              <a:t> </a:t>
            </a:r>
            <a:r>
              <a:rPr lang="en-US" dirty="0" err="1"/>
              <a:t>vaikeeta</a:t>
            </a:r>
            <a:r>
              <a:rPr lang="en-US" dirty="0"/>
              <a:t>. </a:t>
            </a:r>
            <a:r>
              <a:rPr lang="en-US" dirty="0" err="1"/>
              <a:t>Enkä</a:t>
            </a:r>
            <a:r>
              <a:rPr lang="en-US" dirty="0"/>
              <a:t> mina </a:t>
            </a:r>
            <a:r>
              <a:rPr lang="en-US" dirty="0" err="1"/>
              <a:t>tykkää</a:t>
            </a:r>
            <a:r>
              <a:rPr lang="en-US" dirty="0"/>
              <a:t> </a:t>
            </a:r>
            <a:r>
              <a:rPr lang="en-US" dirty="0" err="1"/>
              <a:t>lukemisesta</a:t>
            </a:r>
            <a:r>
              <a:rPr lang="en-US" dirty="0"/>
              <a:t> </a:t>
            </a:r>
            <a:r>
              <a:rPr lang="en-US" dirty="0" err="1"/>
              <a:t>ollenkaan</a:t>
            </a:r>
            <a:r>
              <a:rPr lang="en-US" dirty="0"/>
              <a:t>’ (</a:t>
            </a:r>
            <a:r>
              <a:rPr lang="en-US" dirty="0" err="1"/>
              <a:t>poika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‘</a:t>
            </a:r>
            <a:r>
              <a:rPr lang="en-US" dirty="0" err="1"/>
              <a:t>Nooh</a:t>
            </a:r>
            <a:r>
              <a:rPr lang="en-US" dirty="0"/>
              <a:t>, </a:t>
            </a:r>
            <a:r>
              <a:rPr lang="en-US" dirty="0" err="1"/>
              <a:t>kerran</a:t>
            </a:r>
            <a:r>
              <a:rPr lang="en-US" dirty="0"/>
              <a:t> </a:t>
            </a:r>
            <a:r>
              <a:rPr lang="en-US" dirty="0" err="1"/>
              <a:t>näytin</a:t>
            </a:r>
            <a:r>
              <a:rPr lang="en-US" dirty="0"/>
              <a:t> </a:t>
            </a:r>
            <a:r>
              <a:rPr lang="en-US" dirty="0" err="1"/>
              <a:t>opettajalle</a:t>
            </a:r>
            <a:r>
              <a:rPr lang="en-US" dirty="0"/>
              <a:t> </a:t>
            </a:r>
            <a:r>
              <a:rPr lang="en-US" dirty="0" err="1"/>
              <a:t>mun</a:t>
            </a:r>
            <a:r>
              <a:rPr lang="en-US" dirty="0"/>
              <a:t> </a:t>
            </a:r>
            <a:r>
              <a:rPr lang="en-US" dirty="0" err="1"/>
              <a:t>tehtäviäni</a:t>
            </a:r>
            <a:r>
              <a:rPr lang="en-US" dirty="0"/>
              <a:t>, ja </a:t>
            </a:r>
            <a:r>
              <a:rPr lang="en-US" b="1" dirty="0" err="1"/>
              <a:t>opettaja</a:t>
            </a:r>
            <a:r>
              <a:rPr lang="en-US" dirty="0"/>
              <a:t> </a:t>
            </a:r>
            <a:r>
              <a:rPr lang="en-US" dirty="0" err="1"/>
              <a:t>sanoi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ne ole </a:t>
            </a:r>
            <a:r>
              <a:rPr lang="en-US" dirty="0" err="1"/>
              <a:t>oikein</a:t>
            </a:r>
            <a:r>
              <a:rPr lang="en-US" dirty="0"/>
              <a:t>’ (</a:t>
            </a:r>
            <a:r>
              <a:rPr lang="en-US" dirty="0" err="1"/>
              <a:t>tyttö</a:t>
            </a:r>
            <a:r>
              <a:rPr lang="en-US" dirty="0"/>
              <a:t>) </a:t>
            </a:r>
          </a:p>
          <a:p>
            <a:pPr>
              <a:lnSpc>
                <a:spcPct val="110000"/>
              </a:lnSpc>
            </a:pPr>
            <a:endParaRPr lang="fi-FI" sz="15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567EA-FE14-49D9-A437-89B0C867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4472" y="6381328"/>
            <a:ext cx="936104" cy="2164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491AB9C-BD00-4276-8FC9-6A7477FCE077}" type="datetime1">
              <a:rPr lang="fi-FI" smtClean="0"/>
              <a:pPr>
                <a:spcAft>
                  <a:spcPts val="600"/>
                </a:spcAft>
              </a:pPr>
              <a:t>25.10.2023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75430-33C8-4B0A-85ED-BBABD1AE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81328"/>
            <a:ext cx="4248472" cy="2164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953A3-988E-4C63-BB21-247754D5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381551"/>
            <a:ext cx="431998" cy="215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CA67E6-DD1D-4001-96CE-8342CB6A5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5" r="25790" b="3"/>
          <a:stretch/>
        </p:blipFill>
        <p:spPr>
          <a:xfrm>
            <a:off x="8112572" y="1052736"/>
            <a:ext cx="3744068" cy="5112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8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64FE-CF57-41D4-A488-81DAE93C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15341"/>
            <a:ext cx="10369102" cy="505347"/>
          </a:xfrm>
        </p:spPr>
        <p:txBody>
          <a:bodyPr/>
          <a:lstStyle/>
          <a:p>
            <a:r>
              <a:rPr lang="fi-FI" dirty="0"/>
              <a:t>Pohdintaa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3CF97-768B-48E3-87F1-D9DEE022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25.10.2023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8B8EC-9C65-4816-853C-CF4C8839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4A1F9-C540-4CE6-BF3F-C4B47559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14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797688-A6C9-43FA-AC29-A3321B9623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7448" y="620688"/>
            <a:ext cx="10873208" cy="5976664"/>
          </a:xfrm>
        </p:spPr>
        <p:txBody>
          <a:bodyPr/>
          <a:lstStyle/>
          <a:p>
            <a:r>
              <a:rPr lang="fi-FI" dirty="0"/>
              <a:t>Tutkimus on niiden harvojen tutkimusten joukossa, jossa lapsilta itseltään tiedustellaan avoimilla kysymyksillä koulusuoriutumistaan ja ainoa, jossa kysytään suoriutumisesta saatua palautetta.</a:t>
            </a:r>
          </a:p>
          <a:p>
            <a:r>
              <a:rPr lang="fi-FI" dirty="0"/>
              <a:t>Sekä tytöt että pojat ilmaisivat koulun alun olevan pääasiassa helppoa ja ilmensivät oppimisessaan korkeaa oppijaminäkäsitystä (vrt. Lerkkanen ym., 2019).</a:t>
            </a:r>
          </a:p>
          <a:p>
            <a:r>
              <a:rPr lang="fi-FI" dirty="0"/>
              <a:t>Tässäkin tutkimuksessa poikien positiiviset uskomukset kohdentuivat matematiikan hyvään koulumenestykseen, kun taas tytöillä enemmän lukemiseen ja kirjoittamiseen </a:t>
            </a:r>
            <a:r>
              <a:rPr lang="en-US" dirty="0"/>
              <a:t>(</a:t>
            </a:r>
            <a:r>
              <a:rPr lang="en-US" dirty="0" err="1"/>
              <a:t>esim</a:t>
            </a:r>
            <a:r>
              <a:rPr lang="en-US" dirty="0"/>
              <a:t>. Aunola </a:t>
            </a:r>
            <a:r>
              <a:rPr lang="en-US" dirty="0" err="1"/>
              <a:t>ym</a:t>
            </a:r>
            <a:r>
              <a:rPr lang="en-US" dirty="0"/>
              <a:t>., 2002; </a:t>
            </a:r>
            <a:r>
              <a:rPr lang="en-US" dirty="0" err="1"/>
              <a:t>Eccless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., 1993; Herbert &amp; Stipek, 2005). </a:t>
            </a:r>
            <a:r>
              <a:rPr lang="en-US" dirty="0" err="1"/>
              <a:t>Vastaavasti</a:t>
            </a:r>
            <a:r>
              <a:rPr lang="en-US" dirty="0"/>
              <a:t> </a:t>
            </a:r>
            <a:r>
              <a:rPr lang="en-US" dirty="0" err="1"/>
              <a:t>pojat</a:t>
            </a:r>
            <a:r>
              <a:rPr lang="en-US" dirty="0"/>
              <a:t> </a:t>
            </a:r>
            <a:r>
              <a:rPr lang="en-US" dirty="0" err="1"/>
              <a:t>ilmensivät</a:t>
            </a:r>
            <a:r>
              <a:rPr lang="en-US" dirty="0"/>
              <a:t> </a:t>
            </a:r>
            <a:r>
              <a:rPr lang="en-US" dirty="0" err="1"/>
              <a:t>uskomuksissaan</a:t>
            </a:r>
            <a:r>
              <a:rPr lang="en-US" dirty="0"/>
              <a:t> </a:t>
            </a:r>
            <a:r>
              <a:rPr lang="en-US" dirty="0" err="1"/>
              <a:t>heikompaa</a:t>
            </a:r>
            <a:r>
              <a:rPr lang="en-US" dirty="0"/>
              <a:t> </a:t>
            </a:r>
            <a:r>
              <a:rPr lang="en-US" dirty="0" err="1"/>
              <a:t>suoriutumista</a:t>
            </a:r>
            <a:r>
              <a:rPr lang="en-US" dirty="0"/>
              <a:t> </a:t>
            </a:r>
            <a:r>
              <a:rPr lang="en-US" dirty="0" err="1"/>
              <a:t>lukemisessa</a:t>
            </a:r>
            <a:r>
              <a:rPr lang="en-US" dirty="0"/>
              <a:t> ja </a:t>
            </a:r>
            <a:r>
              <a:rPr lang="en-US" dirty="0" err="1"/>
              <a:t>kirjoittamisessa</a:t>
            </a:r>
            <a:r>
              <a:rPr lang="en-US" dirty="0"/>
              <a:t>, </a:t>
            </a:r>
            <a:r>
              <a:rPr lang="en-US" dirty="0" err="1"/>
              <a:t>tytöt</a:t>
            </a:r>
            <a:r>
              <a:rPr lang="en-US" dirty="0"/>
              <a:t> </a:t>
            </a:r>
            <a:r>
              <a:rPr lang="en-US" dirty="0" err="1"/>
              <a:t>vastaavsati</a:t>
            </a:r>
            <a:r>
              <a:rPr lang="en-US" dirty="0"/>
              <a:t> </a:t>
            </a:r>
            <a:r>
              <a:rPr lang="en-US" dirty="0" err="1"/>
              <a:t>matematiikassa</a:t>
            </a:r>
            <a:r>
              <a:rPr lang="en-US" dirty="0"/>
              <a:t> (</a:t>
            </a:r>
            <a:r>
              <a:rPr lang="en-US" dirty="0" err="1"/>
              <a:t>esim</a:t>
            </a:r>
            <a:r>
              <a:rPr lang="en-US" dirty="0"/>
              <a:t>. Eccles </a:t>
            </a:r>
            <a:r>
              <a:rPr lang="en-US" dirty="0" err="1"/>
              <a:t>ym</a:t>
            </a:r>
            <a:r>
              <a:rPr lang="en-US" dirty="0"/>
              <a:t>., 1993). </a:t>
            </a:r>
          </a:p>
          <a:p>
            <a:r>
              <a:rPr lang="en-US" dirty="0" err="1"/>
              <a:t>Saattaa</a:t>
            </a:r>
            <a:r>
              <a:rPr lang="en-US" dirty="0"/>
              <a:t> olla,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tytöt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todellisuudessa</a:t>
            </a:r>
            <a:r>
              <a:rPr lang="en-US" dirty="0"/>
              <a:t> </a:t>
            </a:r>
            <a:r>
              <a:rPr lang="en-US" dirty="0" err="1"/>
              <a:t>tutkimusjoukossamme</a:t>
            </a:r>
            <a:r>
              <a:rPr lang="en-US" dirty="0"/>
              <a:t> </a:t>
            </a:r>
            <a:r>
              <a:rPr lang="en-US" dirty="0" err="1"/>
              <a:t>parempia</a:t>
            </a:r>
            <a:r>
              <a:rPr lang="en-US" dirty="0"/>
              <a:t> </a:t>
            </a:r>
            <a:r>
              <a:rPr lang="en-US" dirty="0" err="1"/>
              <a:t>lukijoita</a:t>
            </a:r>
            <a:r>
              <a:rPr lang="en-US" dirty="0"/>
              <a:t> ja </a:t>
            </a:r>
            <a:r>
              <a:rPr lang="en-US" dirty="0" err="1"/>
              <a:t>kirjoittajia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näin</a:t>
            </a:r>
            <a:r>
              <a:rPr lang="en-US" dirty="0"/>
              <a:t> </a:t>
            </a:r>
            <a:r>
              <a:rPr lang="en-US" dirty="0" err="1"/>
              <a:t>pitävät</a:t>
            </a:r>
            <a:r>
              <a:rPr lang="en-US" dirty="0"/>
              <a:t> ja </a:t>
            </a:r>
            <a:r>
              <a:rPr lang="en-US" dirty="0" err="1"/>
              <a:t>arvostat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näitä</a:t>
            </a:r>
            <a:r>
              <a:rPr lang="en-US" dirty="0"/>
              <a:t> </a:t>
            </a:r>
            <a:r>
              <a:rPr lang="en-US" dirty="0" err="1"/>
              <a:t>opeteltavia</a:t>
            </a:r>
            <a:r>
              <a:rPr lang="en-US" dirty="0"/>
              <a:t> </a:t>
            </a:r>
            <a:r>
              <a:rPr lang="en-US" dirty="0" err="1"/>
              <a:t>asioita</a:t>
            </a:r>
            <a:r>
              <a:rPr lang="en-US" dirty="0"/>
              <a:t> (</a:t>
            </a:r>
            <a:r>
              <a:rPr lang="en-US" dirty="0" err="1"/>
              <a:t>Wigfield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., 1997).</a:t>
            </a:r>
          </a:p>
          <a:p>
            <a:r>
              <a:rPr lang="en-US" dirty="0" err="1"/>
              <a:t>Lapsilla</a:t>
            </a:r>
            <a:r>
              <a:rPr lang="en-US" dirty="0"/>
              <a:t> on </a:t>
            </a:r>
            <a:r>
              <a:rPr lang="en-US" dirty="0" err="1"/>
              <a:t>selkeitä</a:t>
            </a:r>
            <a:r>
              <a:rPr lang="en-US" dirty="0"/>
              <a:t> </a:t>
            </a:r>
            <a:r>
              <a:rPr lang="en-US" dirty="0" err="1"/>
              <a:t>uskomuksia</a:t>
            </a:r>
            <a:r>
              <a:rPr lang="en-US" dirty="0"/>
              <a:t> jo </a:t>
            </a:r>
            <a:r>
              <a:rPr lang="en-US" dirty="0" err="1"/>
              <a:t>oppiaineiden</a:t>
            </a:r>
            <a:r>
              <a:rPr lang="en-US" dirty="0"/>
              <a:t> </a:t>
            </a:r>
            <a:r>
              <a:rPr lang="en-US" dirty="0" err="1"/>
              <a:t>mielekkyydestä</a:t>
            </a:r>
            <a:r>
              <a:rPr lang="en-US" dirty="0"/>
              <a:t> </a:t>
            </a:r>
            <a:r>
              <a:rPr lang="en-US" dirty="0" err="1"/>
              <a:t>ennen</a:t>
            </a:r>
            <a:r>
              <a:rPr lang="en-US" dirty="0"/>
              <a:t> </a:t>
            </a:r>
            <a:r>
              <a:rPr lang="en-US" dirty="0" err="1"/>
              <a:t>koulun</a:t>
            </a:r>
            <a:r>
              <a:rPr lang="en-US" dirty="0"/>
              <a:t> </a:t>
            </a:r>
            <a:r>
              <a:rPr lang="en-US" dirty="0" err="1"/>
              <a:t>alkua</a:t>
            </a:r>
            <a:r>
              <a:rPr lang="en-US" dirty="0"/>
              <a:t> ja se </a:t>
            </a:r>
            <a:r>
              <a:rPr lang="en-US" dirty="0" err="1"/>
              <a:t>vaikuttaa</a:t>
            </a:r>
            <a:r>
              <a:rPr lang="en-US" dirty="0"/>
              <a:t> </a:t>
            </a:r>
            <a:r>
              <a:rPr lang="en-US" dirty="0" err="1"/>
              <a:t>siihen</a:t>
            </a:r>
            <a:r>
              <a:rPr lang="en-US" dirty="0"/>
              <a:t>, </a:t>
            </a:r>
            <a:r>
              <a:rPr lang="en-US" dirty="0" err="1"/>
              <a:t>mistä</a:t>
            </a:r>
            <a:r>
              <a:rPr lang="en-US" dirty="0"/>
              <a:t> he </a:t>
            </a:r>
            <a:r>
              <a:rPr lang="en-US" dirty="0" err="1"/>
              <a:t>koulussa</a:t>
            </a:r>
            <a:r>
              <a:rPr lang="en-US" dirty="0"/>
              <a:t> </a:t>
            </a:r>
            <a:r>
              <a:rPr lang="en-US" dirty="0" err="1"/>
              <a:t>tosiasiassa</a:t>
            </a:r>
            <a:r>
              <a:rPr lang="en-US" dirty="0"/>
              <a:t> </a:t>
            </a:r>
            <a:r>
              <a:rPr lang="en-US" dirty="0" err="1"/>
              <a:t>pitävät</a:t>
            </a:r>
            <a:r>
              <a:rPr lang="en-US" dirty="0"/>
              <a:t> (Eskelä-Haapanen </a:t>
            </a:r>
            <a:r>
              <a:rPr lang="en-US" dirty="0" err="1"/>
              <a:t>ym</a:t>
            </a:r>
            <a:r>
              <a:rPr lang="en-US" dirty="0"/>
              <a:t>., 2017).</a:t>
            </a:r>
          </a:p>
          <a:p>
            <a:r>
              <a:rPr lang="en-US" dirty="0" err="1"/>
              <a:t>Menestysuskomukset</a:t>
            </a:r>
            <a:r>
              <a:rPr lang="en-US" dirty="0"/>
              <a:t> </a:t>
            </a:r>
            <a:r>
              <a:rPr lang="en-US" dirty="0" err="1"/>
              <a:t>joissakin</a:t>
            </a:r>
            <a:r>
              <a:rPr lang="en-US" dirty="0"/>
              <a:t> </a:t>
            </a:r>
            <a:r>
              <a:rPr lang="en-US" dirty="0" err="1"/>
              <a:t>oppiaineissa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johtavat</a:t>
            </a:r>
            <a:r>
              <a:rPr lang="en-US" dirty="0"/>
              <a:t> </a:t>
            </a:r>
            <a:r>
              <a:rPr lang="en-US" dirty="0" err="1"/>
              <a:t>panostamaan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kyseisiten</a:t>
            </a:r>
            <a:r>
              <a:rPr lang="en-US" dirty="0"/>
              <a:t> </a:t>
            </a:r>
            <a:r>
              <a:rPr lang="en-US" dirty="0" err="1"/>
              <a:t>oppiaineiden</a:t>
            </a:r>
            <a:r>
              <a:rPr lang="en-US" dirty="0"/>
              <a:t> </a:t>
            </a:r>
            <a:r>
              <a:rPr lang="en-US" dirty="0" err="1"/>
              <a:t>hallintaan</a:t>
            </a:r>
            <a:r>
              <a:rPr lang="en-US" dirty="0"/>
              <a:t> ja </a:t>
            </a:r>
            <a:r>
              <a:rPr lang="en-US" dirty="0" err="1"/>
              <a:t>menestykseen</a:t>
            </a:r>
            <a:r>
              <a:rPr lang="en-US" dirty="0"/>
              <a:t> </a:t>
            </a:r>
            <a:r>
              <a:rPr lang="en-US" dirty="0" err="1"/>
              <a:t>niissä</a:t>
            </a:r>
            <a:r>
              <a:rPr lang="en-US" dirty="0"/>
              <a:t> (</a:t>
            </a:r>
            <a:r>
              <a:rPr lang="da-DK" dirty="0"/>
              <a:t>Bandura 1997; Eccles ym., 2005; Wigfield ym., 2006). </a:t>
            </a:r>
          </a:p>
          <a:p>
            <a:r>
              <a:rPr lang="da-DK" dirty="0"/>
              <a:t>Tässä tutkimuksessa havaittiin, että oppilaat kertoivat olevansa hyviä kaverisuhteissa. Sillä on todettu olevan merkitystä myös koulun aloituksen mielekkyyteen (ks. Eskelä-Haapanen ym., 2017).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49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EB5F-ACF2-4DB3-9601-5225B2D0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10" y="101750"/>
            <a:ext cx="10369103" cy="864096"/>
          </a:xfrm>
        </p:spPr>
        <p:txBody>
          <a:bodyPr/>
          <a:lstStyle/>
          <a:p>
            <a:r>
              <a:rPr lang="fi-FI" dirty="0"/>
              <a:t>Palautepohdintaa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2112B-C3B5-4C74-B6DD-251E565A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25.10.2023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DCA2-E7AE-44EF-AEAD-B622F736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37C2F-EAA4-49A6-A544-20298958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15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8CB89D-77A7-48A4-B016-54C8BC7568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9742" y="404664"/>
            <a:ext cx="11136560" cy="5401146"/>
          </a:xfrm>
        </p:spPr>
        <p:txBody>
          <a:bodyPr/>
          <a:lstStyle/>
          <a:p>
            <a:r>
              <a:rPr lang="en-US" dirty="0" err="1"/>
              <a:t>Opettajien</a:t>
            </a:r>
            <a:r>
              <a:rPr lang="en-US" dirty="0"/>
              <a:t> </a:t>
            </a:r>
            <a:r>
              <a:rPr lang="en-US" dirty="0" err="1"/>
              <a:t>rooli</a:t>
            </a:r>
            <a:r>
              <a:rPr lang="en-US" dirty="0"/>
              <a:t> </a:t>
            </a:r>
            <a:r>
              <a:rPr lang="en-US" dirty="0" err="1"/>
              <a:t>palautteen</a:t>
            </a:r>
            <a:r>
              <a:rPr lang="en-US" dirty="0"/>
              <a:t> </a:t>
            </a:r>
            <a:r>
              <a:rPr lang="en-US" dirty="0" err="1"/>
              <a:t>antajana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vähäinen</a:t>
            </a:r>
            <a:r>
              <a:rPr lang="en-US" dirty="0"/>
              <a:t>, </a:t>
            </a:r>
            <a:r>
              <a:rPr lang="en-US" dirty="0" err="1"/>
              <a:t>vaikka</a:t>
            </a:r>
            <a:r>
              <a:rPr lang="en-US" dirty="0"/>
              <a:t>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tulisi</a:t>
            </a:r>
            <a:r>
              <a:rPr lang="en-US" dirty="0"/>
              <a:t> olla </a:t>
            </a:r>
            <a:r>
              <a:rPr lang="en-US" dirty="0" err="1"/>
              <a:t>merkittävin</a:t>
            </a:r>
            <a:r>
              <a:rPr lang="en-US" dirty="0"/>
              <a:t> (</a:t>
            </a:r>
            <a:r>
              <a:rPr lang="en-US" dirty="0" err="1"/>
              <a:t>vrt</a:t>
            </a:r>
            <a:r>
              <a:rPr lang="en-US" dirty="0"/>
              <a:t>. </a:t>
            </a:r>
            <a:r>
              <a:rPr lang="en-US" dirty="0" err="1"/>
              <a:t>Spinath</a:t>
            </a:r>
            <a:r>
              <a:rPr lang="en-US" dirty="0"/>
              <a:t>, 2005). Vain </a:t>
            </a:r>
            <a:r>
              <a:rPr lang="en-US" dirty="0" err="1"/>
              <a:t>kymmenen</a:t>
            </a:r>
            <a:r>
              <a:rPr lang="en-US" dirty="0"/>
              <a:t> </a:t>
            </a:r>
            <a:r>
              <a:rPr lang="en-US" dirty="0" err="1"/>
              <a:t>prosenttia</a:t>
            </a:r>
            <a:r>
              <a:rPr lang="en-US" dirty="0"/>
              <a:t> </a:t>
            </a:r>
            <a:r>
              <a:rPr lang="en-US" dirty="0" err="1"/>
              <a:t>oppilasta</a:t>
            </a:r>
            <a:r>
              <a:rPr lang="en-US" dirty="0"/>
              <a:t> </a:t>
            </a:r>
            <a:r>
              <a:rPr lang="en-US" dirty="0" err="1"/>
              <a:t>koki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saivat</a:t>
            </a:r>
            <a:r>
              <a:rPr lang="en-US" dirty="0"/>
              <a:t> </a:t>
            </a:r>
            <a:r>
              <a:rPr lang="en-US" dirty="0" err="1"/>
              <a:t>opettajaltaan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dirty="0" err="1"/>
              <a:t>onnistuessaan</a:t>
            </a:r>
            <a:r>
              <a:rPr lang="en-US" dirty="0"/>
              <a:t> </a:t>
            </a:r>
            <a:r>
              <a:rPr lang="en-US" dirty="0" err="1"/>
              <a:t>koulussa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ja he </a:t>
            </a:r>
            <a:r>
              <a:rPr lang="en-US" dirty="0" err="1"/>
              <a:t>saivat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huomattvasti</a:t>
            </a:r>
            <a:r>
              <a:rPr lang="en-US" dirty="0"/>
              <a:t> </a:t>
            </a:r>
            <a:r>
              <a:rPr lang="en-US" dirty="0" err="1"/>
              <a:t>vähemmän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(alle 2%),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menestys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heikompaa</a:t>
            </a:r>
            <a:r>
              <a:rPr lang="en-US" dirty="0"/>
              <a:t>. </a:t>
            </a:r>
          </a:p>
          <a:p>
            <a:r>
              <a:rPr lang="en-US" dirty="0" err="1"/>
              <a:t>Tyttöjen</a:t>
            </a:r>
            <a:r>
              <a:rPr lang="en-US" dirty="0"/>
              <a:t> </a:t>
            </a:r>
            <a:r>
              <a:rPr lang="en-US" dirty="0" err="1"/>
              <a:t>uskomuksista</a:t>
            </a:r>
            <a:r>
              <a:rPr lang="en-US" dirty="0"/>
              <a:t> </a:t>
            </a:r>
            <a:r>
              <a:rPr lang="en-US" dirty="0" err="1"/>
              <a:t>tuli</a:t>
            </a:r>
            <a:r>
              <a:rPr lang="en-US" dirty="0"/>
              <a:t> </a:t>
            </a:r>
            <a:r>
              <a:rPr lang="en-US" dirty="0" err="1"/>
              <a:t>esiin</a:t>
            </a:r>
            <a:r>
              <a:rPr lang="en-US" dirty="0"/>
              <a:t> </a:t>
            </a:r>
            <a:r>
              <a:rPr lang="en-US" dirty="0" err="1"/>
              <a:t>hieman</a:t>
            </a:r>
            <a:r>
              <a:rPr lang="en-US" dirty="0"/>
              <a:t> </a:t>
            </a:r>
            <a:r>
              <a:rPr lang="en-US" dirty="0" err="1"/>
              <a:t>enmmän</a:t>
            </a:r>
            <a:r>
              <a:rPr lang="en-US" dirty="0"/>
              <a:t> </a:t>
            </a:r>
            <a:r>
              <a:rPr lang="en-US" dirty="0" err="1"/>
              <a:t>opettajilta</a:t>
            </a:r>
            <a:r>
              <a:rPr lang="en-US" dirty="0"/>
              <a:t> </a:t>
            </a:r>
            <a:r>
              <a:rPr lang="en-US" dirty="0" err="1"/>
              <a:t>saatua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koulumenestys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heikompaa</a:t>
            </a:r>
            <a:r>
              <a:rPr lang="en-US" dirty="0"/>
              <a:t> (</a:t>
            </a:r>
            <a:r>
              <a:rPr lang="en-US" dirty="0" err="1"/>
              <a:t>vrt</a:t>
            </a:r>
            <a:r>
              <a:rPr lang="en-US" dirty="0"/>
              <a:t>. Brophy, 1981). </a:t>
            </a:r>
            <a:r>
              <a:rPr lang="en-US" dirty="0" err="1"/>
              <a:t>Jatkuvan</a:t>
            </a:r>
            <a:r>
              <a:rPr lang="en-US" dirty="0"/>
              <a:t> ja </a:t>
            </a:r>
            <a:r>
              <a:rPr lang="en-US" dirty="0" err="1"/>
              <a:t>formatiivisen</a:t>
            </a:r>
            <a:r>
              <a:rPr lang="en-US" dirty="0"/>
              <a:t> </a:t>
            </a:r>
            <a:r>
              <a:rPr lang="en-US" dirty="0" err="1"/>
              <a:t>arvioinnin</a:t>
            </a:r>
            <a:r>
              <a:rPr lang="en-US" dirty="0"/>
              <a:t> </a:t>
            </a:r>
            <a:r>
              <a:rPr lang="en-US" dirty="0" err="1"/>
              <a:t>merkitys</a:t>
            </a:r>
            <a:r>
              <a:rPr lang="en-US" dirty="0"/>
              <a:t> on </a:t>
            </a:r>
            <a:r>
              <a:rPr lang="en-US" dirty="0" err="1"/>
              <a:t>tärkeä</a:t>
            </a:r>
            <a:r>
              <a:rPr lang="en-US" dirty="0"/>
              <a:t> </a:t>
            </a:r>
            <a:r>
              <a:rPr lang="en-US" dirty="0" err="1"/>
              <a:t>oppilaan</a:t>
            </a:r>
            <a:r>
              <a:rPr lang="en-US" dirty="0"/>
              <a:t> </a:t>
            </a:r>
            <a:r>
              <a:rPr lang="en-US" dirty="0" err="1"/>
              <a:t>oppimismotivaatioon</a:t>
            </a:r>
            <a:r>
              <a:rPr lang="en-US" dirty="0"/>
              <a:t> ja </a:t>
            </a:r>
            <a:r>
              <a:rPr lang="en-US" dirty="0" err="1"/>
              <a:t>oppimistuoksiin</a:t>
            </a:r>
            <a:r>
              <a:rPr lang="en-US" dirty="0"/>
              <a:t> (</a:t>
            </a:r>
            <a:r>
              <a:rPr lang="en-US" dirty="0" err="1"/>
              <a:t>ks</a:t>
            </a:r>
            <a:r>
              <a:rPr lang="en-US" dirty="0"/>
              <a:t>. </a:t>
            </a:r>
            <a:r>
              <a:rPr lang="en-US" dirty="0" err="1"/>
              <a:t>Esim</a:t>
            </a:r>
            <a:r>
              <a:rPr lang="en-US" dirty="0"/>
              <a:t>. Hattie &amp; </a:t>
            </a:r>
            <a:r>
              <a:rPr lang="en-US" dirty="0" err="1"/>
              <a:t>Timberley</a:t>
            </a:r>
            <a:r>
              <a:rPr lang="en-US" dirty="0"/>
              <a:t>, 2007; </a:t>
            </a:r>
            <a:r>
              <a:rPr lang="en-US" dirty="0" err="1"/>
              <a:t>myös</a:t>
            </a:r>
            <a:r>
              <a:rPr lang="en-US" dirty="0"/>
              <a:t> Lerkkanen </a:t>
            </a:r>
            <a:r>
              <a:rPr lang="en-US" dirty="0" err="1"/>
              <a:t>ym</a:t>
            </a:r>
            <a:r>
              <a:rPr lang="en-US" dirty="0"/>
              <a:t>., 2019; </a:t>
            </a:r>
            <a:r>
              <a:rPr lang="en-US" dirty="0" err="1"/>
              <a:t>Spinath</a:t>
            </a:r>
            <a:r>
              <a:rPr lang="en-US" dirty="0"/>
              <a:t> &amp; </a:t>
            </a:r>
            <a:r>
              <a:rPr lang="en-US" dirty="0" err="1"/>
              <a:t>Spinath</a:t>
            </a:r>
            <a:r>
              <a:rPr lang="en-US" dirty="0"/>
              <a:t>, 2005) ja </a:t>
            </a:r>
            <a:r>
              <a:rPr lang="en-US" dirty="0" err="1"/>
              <a:t>oppijaminäkuvaan</a:t>
            </a:r>
            <a:r>
              <a:rPr lang="en-US" dirty="0"/>
              <a:t> (</a:t>
            </a:r>
            <a:r>
              <a:rPr lang="en-US" dirty="0" err="1"/>
              <a:t>Leflot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., 2010)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tulevaan</a:t>
            </a:r>
            <a:r>
              <a:rPr lang="en-US" dirty="0"/>
              <a:t> </a:t>
            </a:r>
            <a:r>
              <a:rPr lang="en-US" dirty="0" err="1"/>
              <a:t>koulumenestykseen</a:t>
            </a:r>
            <a:r>
              <a:rPr lang="en-US" dirty="0"/>
              <a:t> (Viljaranta </a:t>
            </a:r>
            <a:r>
              <a:rPr lang="en-US" dirty="0" err="1"/>
              <a:t>ym</a:t>
            </a:r>
            <a:r>
              <a:rPr lang="en-US" dirty="0"/>
              <a:t>., 2009).</a:t>
            </a:r>
          </a:p>
          <a:p>
            <a:r>
              <a:rPr lang="en-US" dirty="0" err="1"/>
              <a:t>Lapsilla</a:t>
            </a:r>
            <a:r>
              <a:rPr lang="en-US" dirty="0"/>
              <a:t> on </a:t>
            </a:r>
            <a:r>
              <a:rPr lang="en-US" dirty="0" err="1"/>
              <a:t>koulun</a:t>
            </a:r>
            <a:r>
              <a:rPr lang="en-US" dirty="0"/>
              <a:t> </a:t>
            </a:r>
            <a:r>
              <a:rPr lang="en-US" dirty="0" err="1"/>
              <a:t>alussa</a:t>
            </a:r>
            <a:r>
              <a:rPr lang="en-US" dirty="0"/>
              <a:t> </a:t>
            </a:r>
            <a:r>
              <a:rPr lang="en-US" dirty="0" err="1"/>
              <a:t>myönteinen</a:t>
            </a:r>
            <a:r>
              <a:rPr lang="en-US" dirty="0"/>
              <a:t> </a:t>
            </a:r>
            <a:r>
              <a:rPr lang="en-US" dirty="0" err="1"/>
              <a:t>minäkäsitys</a:t>
            </a:r>
            <a:r>
              <a:rPr lang="en-US" dirty="0"/>
              <a:t> </a:t>
            </a:r>
            <a:r>
              <a:rPr lang="en-US" dirty="0" err="1"/>
              <a:t>oppijoina</a:t>
            </a:r>
            <a:r>
              <a:rPr lang="en-US" dirty="0"/>
              <a:t>. </a:t>
            </a:r>
            <a:r>
              <a:rPr lang="en-US" dirty="0" err="1"/>
              <a:t>Voidaanko</a:t>
            </a:r>
            <a:r>
              <a:rPr lang="en-US" dirty="0"/>
              <a:t> se  </a:t>
            </a:r>
            <a:r>
              <a:rPr lang="en-US" dirty="0" err="1"/>
              <a:t>säilyttää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he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riittävästi</a:t>
            </a:r>
            <a:r>
              <a:rPr lang="en-US" dirty="0"/>
              <a:t> </a:t>
            </a:r>
            <a:r>
              <a:rPr lang="en-US" dirty="0" err="1"/>
              <a:t>jatkuvaa</a:t>
            </a:r>
            <a:r>
              <a:rPr lang="en-US" dirty="0"/>
              <a:t>, </a:t>
            </a:r>
            <a:r>
              <a:rPr lang="en-US" dirty="0" err="1"/>
              <a:t>kohdennettua</a:t>
            </a:r>
            <a:r>
              <a:rPr lang="en-US" dirty="0"/>
              <a:t> ja </a:t>
            </a:r>
            <a:r>
              <a:rPr lang="en-US" dirty="0" err="1"/>
              <a:t>spesifiä</a:t>
            </a:r>
            <a:r>
              <a:rPr lang="en-US" dirty="0"/>
              <a:t> </a:t>
            </a:r>
            <a:r>
              <a:rPr lang="en-US" dirty="0" err="1"/>
              <a:t>ikäkautensa</a:t>
            </a:r>
            <a:r>
              <a:rPr lang="en-US" dirty="0"/>
              <a:t> </a:t>
            </a:r>
            <a:r>
              <a:rPr lang="en-US" dirty="0" err="1"/>
              <a:t>mukaista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dirty="0" err="1"/>
              <a:t>suoriutumisensa</a:t>
            </a:r>
            <a:r>
              <a:rPr lang="en-US" dirty="0"/>
              <a:t> </a:t>
            </a:r>
            <a:r>
              <a:rPr lang="en-US" dirty="0" err="1"/>
              <a:t>tueksi</a:t>
            </a:r>
            <a:r>
              <a:rPr lang="en-US" dirty="0"/>
              <a:t>?</a:t>
            </a:r>
          </a:p>
          <a:p>
            <a:r>
              <a:rPr lang="en-US" dirty="0" err="1"/>
              <a:t>Luokkahuonevuorovaikutuksen</a:t>
            </a:r>
            <a:r>
              <a:rPr lang="en-US" dirty="0"/>
              <a:t> </a:t>
            </a:r>
            <a:r>
              <a:rPr lang="en-US" dirty="0" err="1"/>
              <a:t>tulisi</a:t>
            </a:r>
            <a:r>
              <a:rPr lang="en-US" dirty="0"/>
              <a:t> olla </a:t>
            </a:r>
            <a:r>
              <a:rPr lang="en-US" dirty="0" err="1"/>
              <a:t>laadultaan</a:t>
            </a:r>
            <a:r>
              <a:rPr lang="en-US" dirty="0"/>
              <a:t> </a:t>
            </a:r>
            <a:r>
              <a:rPr lang="en-US" dirty="0" err="1"/>
              <a:t>formatiivisen</a:t>
            </a:r>
            <a:r>
              <a:rPr lang="en-US" dirty="0"/>
              <a:t> </a:t>
            </a:r>
            <a:r>
              <a:rPr lang="en-US" dirty="0" err="1"/>
              <a:t>palautteen</a:t>
            </a:r>
            <a:r>
              <a:rPr lang="en-US" dirty="0"/>
              <a:t> </a:t>
            </a:r>
            <a:r>
              <a:rPr lang="en-US" dirty="0" err="1"/>
              <a:t>antoa</a:t>
            </a:r>
            <a:r>
              <a:rPr lang="en-US" dirty="0"/>
              <a:t> </a:t>
            </a:r>
            <a:r>
              <a:rPr lang="en-US" dirty="0" err="1"/>
              <a:t>tukevaa</a:t>
            </a:r>
            <a:r>
              <a:rPr lang="en-US" dirty="0"/>
              <a:t>.</a:t>
            </a:r>
          </a:p>
          <a:p>
            <a:r>
              <a:rPr lang="en-US" dirty="0" err="1"/>
              <a:t>Lasten</a:t>
            </a:r>
            <a:r>
              <a:rPr lang="en-US" dirty="0"/>
              <a:t> </a:t>
            </a:r>
            <a:r>
              <a:rPr lang="en-US" dirty="0" err="1"/>
              <a:t>onnistumiset</a:t>
            </a:r>
            <a:r>
              <a:rPr lang="en-US" dirty="0"/>
              <a:t> ja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epäonnistumiset</a:t>
            </a:r>
            <a:r>
              <a:rPr lang="en-US" dirty="0"/>
              <a:t> </a:t>
            </a:r>
            <a:r>
              <a:rPr lang="en-US" dirty="0" err="1"/>
              <a:t>tulisi</a:t>
            </a:r>
            <a:r>
              <a:rPr lang="en-US" dirty="0"/>
              <a:t> </a:t>
            </a:r>
            <a:r>
              <a:rPr lang="en-US" dirty="0" err="1"/>
              <a:t>tuoda</a:t>
            </a:r>
            <a:r>
              <a:rPr lang="en-US" dirty="0"/>
              <a:t> </a:t>
            </a:r>
            <a:r>
              <a:rPr lang="en-US" dirty="0" err="1"/>
              <a:t>esiin</a:t>
            </a:r>
            <a:r>
              <a:rPr lang="en-US" dirty="0"/>
              <a:t> </a:t>
            </a:r>
            <a:r>
              <a:rPr lang="en-US" dirty="0" err="1"/>
              <a:t>palautteen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 </a:t>
            </a:r>
            <a:r>
              <a:rPr lang="en-US" dirty="0" err="1"/>
              <a:t>turvallisessa</a:t>
            </a:r>
            <a:r>
              <a:rPr lang="en-US" dirty="0"/>
              <a:t> </a:t>
            </a:r>
            <a:r>
              <a:rPr lang="en-US" dirty="0" err="1"/>
              <a:t>luokkahuonevuorovaikutuksessa</a:t>
            </a:r>
            <a:r>
              <a:rPr lang="en-US" dirty="0"/>
              <a:t>. </a:t>
            </a:r>
          </a:p>
          <a:p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pohtia</a:t>
            </a:r>
            <a:r>
              <a:rPr lang="en-US" dirty="0"/>
              <a:t> </a:t>
            </a:r>
            <a:r>
              <a:rPr lang="en-US" dirty="0" err="1"/>
              <a:t>tyttöjen</a:t>
            </a:r>
            <a:r>
              <a:rPr lang="en-US" dirty="0"/>
              <a:t> ja </a:t>
            </a:r>
            <a:r>
              <a:rPr lang="en-US" dirty="0" err="1"/>
              <a:t>poikien</a:t>
            </a:r>
            <a:r>
              <a:rPr lang="en-US" dirty="0"/>
              <a:t> </a:t>
            </a:r>
            <a:r>
              <a:rPr lang="en-US" dirty="0" err="1"/>
              <a:t>erilaista</a:t>
            </a:r>
            <a:r>
              <a:rPr lang="en-US" dirty="0"/>
              <a:t> </a:t>
            </a:r>
            <a:r>
              <a:rPr lang="en-US" dirty="0" err="1"/>
              <a:t>palautteen</a:t>
            </a:r>
            <a:r>
              <a:rPr lang="en-US" dirty="0"/>
              <a:t> </a:t>
            </a:r>
            <a:r>
              <a:rPr lang="en-US" dirty="0" err="1"/>
              <a:t>saamista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laajaa</a:t>
            </a:r>
            <a:r>
              <a:rPr lang="en-US" dirty="0"/>
              <a:t> </a:t>
            </a:r>
            <a:r>
              <a:rPr lang="en-US" dirty="0" err="1"/>
              <a:t>merkitystä</a:t>
            </a:r>
            <a:r>
              <a:rPr lang="en-US" dirty="0"/>
              <a:t> </a:t>
            </a:r>
            <a:r>
              <a:rPr lang="en-US" dirty="0" err="1"/>
              <a:t>koulumenestykseen</a:t>
            </a:r>
            <a:r>
              <a:rPr lang="en-US" dirty="0"/>
              <a:t>, -</a:t>
            </a:r>
            <a:r>
              <a:rPr lang="en-US" dirty="0" err="1"/>
              <a:t>sitoutumiseen</a:t>
            </a:r>
            <a:r>
              <a:rPr lang="en-US" dirty="0"/>
              <a:t> ja </a:t>
            </a:r>
            <a:r>
              <a:rPr lang="en-US" dirty="0" err="1"/>
              <a:t>hyvinvointiin</a:t>
            </a:r>
            <a:r>
              <a:rPr lang="en-US" dirty="0"/>
              <a:t>.</a:t>
            </a:r>
          </a:p>
          <a:p>
            <a:r>
              <a:rPr lang="en-US" dirty="0" err="1"/>
              <a:t>Voisiko</a:t>
            </a:r>
            <a:r>
              <a:rPr lang="en-US" dirty="0"/>
              <a:t> </a:t>
            </a:r>
            <a:r>
              <a:rPr lang="en-US" dirty="0" err="1"/>
              <a:t>palautteen</a:t>
            </a:r>
            <a:r>
              <a:rPr lang="en-US" dirty="0"/>
              <a:t> </a:t>
            </a:r>
            <a:r>
              <a:rPr lang="en-US" dirty="0" err="1"/>
              <a:t>anto</a:t>
            </a:r>
            <a:r>
              <a:rPr lang="en-US" dirty="0"/>
              <a:t> ja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merkitys</a:t>
            </a:r>
            <a:r>
              <a:rPr lang="en-US" dirty="0"/>
              <a:t> olla </a:t>
            </a:r>
            <a:r>
              <a:rPr lang="en-US" dirty="0" err="1"/>
              <a:t>yhä</a:t>
            </a:r>
            <a:r>
              <a:rPr lang="en-US" dirty="0"/>
              <a:t> </a:t>
            </a:r>
            <a:r>
              <a:rPr lang="en-US" dirty="0" err="1"/>
              <a:t>keskeisemmin</a:t>
            </a:r>
            <a:r>
              <a:rPr lang="en-US" dirty="0"/>
              <a:t> </a:t>
            </a:r>
            <a:r>
              <a:rPr lang="en-US" dirty="0" err="1"/>
              <a:t>esillä</a:t>
            </a:r>
            <a:r>
              <a:rPr lang="en-US" dirty="0"/>
              <a:t> </a:t>
            </a:r>
            <a:r>
              <a:rPr lang="en-US" dirty="0" err="1"/>
              <a:t>opettajankoulutuksen</a:t>
            </a:r>
            <a:r>
              <a:rPr lang="en-US" dirty="0"/>
              <a:t> </a:t>
            </a:r>
            <a:r>
              <a:rPr lang="en-US" dirty="0" err="1"/>
              <a:t>sisällöissä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opettajien</a:t>
            </a:r>
            <a:r>
              <a:rPr lang="en-US" dirty="0"/>
              <a:t> </a:t>
            </a:r>
            <a:r>
              <a:rPr lang="en-US" dirty="0" err="1"/>
              <a:t>täydennyskoulutuksessa</a:t>
            </a:r>
            <a:r>
              <a:rPr lang="en-US" dirty="0"/>
              <a:t> (</a:t>
            </a:r>
            <a:r>
              <a:rPr lang="en-US" dirty="0" err="1"/>
              <a:t>vrt</a:t>
            </a:r>
            <a:r>
              <a:rPr lang="en-US" dirty="0"/>
              <a:t>. Atjonen, 2021)?</a:t>
            </a:r>
          </a:p>
          <a:p>
            <a:r>
              <a:rPr lang="en-US" dirty="0" err="1"/>
              <a:t>Arviointi</a:t>
            </a:r>
            <a:r>
              <a:rPr lang="en-US" dirty="0"/>
              <a:t> ja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merkitys</a:t>
            </a:r>
            <a:r>
              <a:rPr lang="en-US" dirty="0"/>
              <a:t> </a:t>
            </a:r>
            <a:r>
              <a:rPr lang="en-US" dirty="0" err="1"/>
              <a:t>tulisi</a:t>
            </a:r>
            <a:r>
              <a:rPr lang="en-US" dirty="0"/>
              <a:t> </a:t>
            </a:r>
            <a:r>
              <a:rPr lang="en-US" dirty="0" err="1"/>
              <a:t>sisältöinä</a:t>
            </a:r>
            <a:r>
              <a:rPr lang="en-US" dirty="0"/>
              <a:t> </a:t>
            </a:r>
            <a:r>
              <a:rPr lang="en-US" dirty="0" err="1"/>
              <a:t>ottaa</a:t>
            </a:r>
            <a:r>
              <a:rPr lang="en-US" dirty="0"/>
              <a:t> </a:t>
            </a:r>
            <a:r>
              <a:rPr lang="en-US" dirty="0" err="1"/>
              <a:t>kiireesti</a:t>
            </a:r>
            <a:r>
              <a:rPr lang="en-US" dirty="0"/>
              <a:t> </a:t>
            </a:r>
            <a:r>
              <a:rPr lang="en-US" dirty="0" err="1"/>
              <a:t>osaksi</a:t>
            </a:r>
            <a:r>
              <a:rPr lang="en-US" dirty="0"/>
              <a:t> </a:t>
            </a:r>
            <a:r>
              <a:rPr lang="en-US" dirty="0" err="1"/>
              <a:t>jatkuvan</a:t>
            </a:r>
            <a:r>
              <a:rPr lang="en-US" dirty="0"/>
              <a:t> </a:t>
            </a:r>
            <a:r>
              <a:rPr lang="en-US" dirty="0" err="1"/>
              <a:t>oppimisen</a:t>
            </a:r>
            <a:r>
              <a:rPr lang="en-US" dirty="0"/>
              <a:t> </a:t>
            </a:r>
            <a:r>
              <a:rPr lang="en-US" dirty="0" err="1"/>
              <a:t>sisältöjä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11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5834-5277-46C5-8404-8B558923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43966"/>
            <a:ext cx="10369103" cy="43247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47D5-42E8-4515-85AD-9C50B20D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0"/>
            <a:ext cx="11136560" cy="6030005"/>
          </a:xfrm>
        </p:spPr>
        <p:txBody>
          <a:bodyPr/>
          <a:lstStyle/>
          <a:p>
            <a:r>
              <a:rPr lang="en-US" sz="800" dirty="0"/>
              <a:t>Alexander, K. L., &amp; </a:t>
            </a:r>
            <a:r>
              <a:rPr lang="en-US" sz="800" dirty="0" err="1"/>
              <a:t>Entwisle</a:t>
            </a:r>
            <a:r>
              <a:rPr lang="en-US" sz="800" dirty="0"/>
              <a:t>, D. R. (1988). Achievement in the first two years of school: Patterns and processes. Monographs of the Society for Research on Child Development, 53, 1–157.</a:t>
            </a:r>
          </a:p>
          <a:p>
            <a:r>
              <a:rPr lang="en-US" sz="800" dirty="0"/>
              <a:t>Atjonen, P. (2021). </a:t>
            </a:r>
            <a:r>
              <a:rPr lang="en-US" sz="800" dirty="0" err="1"/>
              <a:t>Opettajien</a:t>
            </a:r>
            <a:r>
              <a:rPr lang="en-US" sz="800" dirty="0"/>
              <a:t> </a:t>
            </a:r>
            <a:r>
              <a:rPr lang="en-US" sz="800" dirty="0" err="1"/>
              <a:t>arviointiosaamisen</a:t>
            </a:r>
            <a:r>
              <a:rPr lang="en-US" sz="800" dirty="0"/>
              <a:t> </a:t>
            </a:r>
            <a:r>
              <a:rPr lang="en-US" sz="800" dirty="0" err="1"/>
              <a:t>tietoperusta</a:t>
            </a:r>
            <a:r>
              <a:rPr lang="en-US" sz="800" dirty="0"/>
              <a:t>, </a:t>
            </a:r>
            <a:r>
              <a:rPr lang="en-US" sz="800" dirty="0" err="1"/>
              <a:t>arviointikäsitykset</a:t>
            </a:r>
            <a:r>
              <a:rPr lang="en-US" sz="800" dirty="0"/>
              <a:t> ja </a:t>
            </a:r>
            <a:r>
              <a:rPr lang="en-US" sz="800" dirty="0" err="1"/>
              <a:t>arviointikäytäntöjä</a:t>
            </a:r>
            <a:r>
              <a:rPr lang="en-US" sz="800" dirty="0"/>
              <a:t> </a:t>
            </a:r>
            <a:r>
              <a:rPr lang="en-US" sz="800" dirty="0" err="1"/>
              <a:t>haastavat</a:t>
            </a:r>
            <a:r>
              <a:rPr lang="en-US" sz="800" dirty="0"/>
              <a:t> </a:t>
            </a:r>
            <a:r>
              <a:rPr lang="en-US" sz="800" dirty="0" err="1"/>
              <a:t>kompromissit</a:t>
            </a:r>
            <a:r>
              <a:rPr lang="en-US" sz="800" dirty="0"/>
              <a:t>. </a:t>
            </a:r>
            <a:r>
              <a:rPr lang="en-US" sz="800" dirty="0" err="1"/>
              <a:t>NMI-Bulletin</a:t>
            </a:r>
            <a:r>
              <a:rPr lang="en-US" sz="800" dirty="0"/>
              <a:t>, 31(2), 4–21.</a:t>
            </a:r>
          </a:p>
          <a:p>
            <a:r>
              <a:rPr lang="en-US" sz="800" dirty="0"/>
              <a:t>Aunola, K., Leskinen, E., </a:t>
            </a:r>
            <a:r>
              <a:rPr lang="en-US" sz="800" dirty="0" err="1"/>
              <a:t>Onatsu-Arvilommi</a:t>
            </a:r>
            <a:r>
              <a:rPr lang="en-US" sz="800" dirty="0"/>
              <a:t>, T., &amp; Nurmi, J.-E. (2002). Three methods for studying developmental change: a case of reading skills and self-concept. British Journal of Educational Psychology, 72, 343–364. https://doi.org/10.1348/000709902320634447</a:t>
            </a:r>
          </a:p>
          <a:p>
            <a:r>
              <a:rPr lang="en-US" sz="800" dirty="0"/>
              <a:t>Bong, M., &amp; </a:t>
            </a:r>
            <a:r>
              <a:rPr lang="en-US" sz="800" dirty="0" err="1"/>
              <a:t>Skaalvik</a:t>
            </a:r>
            <a:r>
              <a:rPr lang="en-US" sz="800" dirty="0"/>
              <a:t>, E. M. (2003). Academic self-concept and self-efficacy: How different are they really? Educational Psychology Review, 15, 1–40.</a:t>
            </a:r>
          </a:p>
          <a:p>
            <a:r>
              <a:rPr lang="en-US" sz="800" dirty="0"/>
              <a:t>Brophy J. Teacher Praise: A Functional Analysis. Review of Educational Research. 1981, 51(1):5-32. https://doi. org/10.3102/00346543051001005</a:t>
            </a:r>
          </a:p>
          <a:p>
            <a:r>
              <a:rPr lang="en-US" sz="800" dirty="0"/>
              <a:t>Burnett, P. C. (2002). Teacher Praise and Feedback and Students' Perceptions of the Classroom Environment, Educational Psychology, 22(1), 5-16, https://doi.org/10.1080/01443410120101215</a:t>
            </a:r>
          </a:p>
          <a:p>
            <a:r>
              <a:rPr lang="en-US" sz="800" dirty="0" err="1"/>
              <a:t>Dapp</a:t>
            </a:r>
            <a:r>
              <a:rPr lang="en-US" sz="800" dirty="0"/>
              <a:t>, L. C., &amp; </a:t>
            </a:r>
            <a:r>
              <a:rPr lang="en-US" sz="800" dirty="0" err="1"/>
              <a:t>Roebers</a:t>
            </a:r>
            <a:r>
              <a:rPr lang="en-US" sz="800" dirty="0"/>
              <a:t>, C. M. (2018). Self-Concept in kindergarten and first grade children: A longitudinal study on structure, development, and relation to achievement. Psychology, 9, 1605–1629.</a:t>
            </a:r>
          </a:p>
          <a:p>
            <a:r>
              <a:rPr lang="en-US" sz="800" dirty="0"/>
              <a:t>Darling-Hammond, L., </a:t>
            </a:r>
            <a:r>
              <a:rPr lang="en-US" sz="800" dirty="0" err="1"/>
              <a:t>Flook</a:t>
            </a:r>
            <a:r>
              <a:rPr lang="en-US" sz="800" dirty="0"/>
              <a:t>, L., Cook-Harvey, C., Barron, B., &amp; </a:t>
            </a:r>
            <a:r>
              <a:rPr lang="en-US" sz="800" dirty="0" err="1"/>
              <a:t>Osher</a:t>
            </a:r>
            <a:r>
              <a:rPr lang="en-US" sz="800" dirty="0"/>
              <a:t>, D. (2020). Implications for educational practice of the science of learning and development, Applied Developmental Science, 24:2, 97-140, https://doi.org/10.1080/10888691.2018.1537791</a:t>
            </a:r>
          </a:p>
          <a:p>
            <a:r>
              <a:rPr lang="en-US" sz="800" dirty="0"/>
              <a:t>Eskelä-Haapanen, S., Lerkkanen, M.-K., Rasku-Puttonen, H. &amp; Poikkeus, A.-M. (2017). Children’s Beliefs Concerning School Transition. Early Child Development and Care, 187(9), 1446–1459. DOI: 10.1080/03004430.2016.1177041</a:t>
            </a:r>
          </a:p>
          <a:p>
            <a:r>
              <a:rPr lang="en-US" sz="800" dirty="0"/>
              <a:t>Hamre, B. K., &amp; </a:t>
            </a:r>
            <a:r>
              <a:rPr lang="en-US" sz="800" dirty="0" err="1"/>
              <a:t>Pianta</a:t>
            </a:r>
            <a:r>
              <a:rPr lang="en-US" sz="800" dirty="0"/>
              <a:t>, R. C. (2001). Early teacher–child relationships and the trajectory of children's school outcomes through eighth grade. Child Development, 72(2), 625–638. https://doi.org/10.1111/1467-8624.00301</a:t>
            </a:r>
          </a:p>
          <a:p>
            <a:r>
              <a:rPr lang="en-US" sz="800" dirty="0"/>
              <a:t>Hattie, J., &amp; Timperley, H. (2007). The power of feedback. Review of Educational Research, 77(1), 81–112. https://doi.org/10.3102/003465430298487</a:t>
            </a:r>
          </a:p>
          <a:p>
            <a:r>
              <a:rPr lang="en-US" sz="800" dirty="0"/>
              <a:t>Harris, L. R., Brown, G. T., &amp; Harnett, J. A. (2014). Understanding classroom feedback practices: a study of New Zealand student experiences, perceptions, and emotional responses. Educ. Assess. Eval. Account. 26, 107–133. https://doi.org/10.1007/s11092-013-9187-5</a:t>
            </a:r>
          </a:p>
          <a:p>
            <a:r>
              <a:rPr lang="en-US" sz="800" dirty="0" err="1"/>
              <a:t>Krippendorf</a:t>
            </a:r>
            <a:r>
              <a:rPr lang="en-US" sz="800" dirty="0"/>
              <a:t>, K. (2013). Content analysis. An introduction to its methodology (3. </a:t>
            </a:r>
            <a:r>
              <a:rPr lang="en-US" sz="800" dirty="0" err="1"/>
              <a:t>painos</a:t>
            </a:r>
            <a:r>
              <a:rPr lang="en-US" sz="800" dirty="0"/>
              <a:t>). Sage.</a:t>
            </a:r>
          </a:p>
          <a:p>
            <a:r>
              <a:rPr lang="en-US" sz="800" dirty="0" err="1"/>
              <a:t>Leflot</a:t>
            </a:r>
            <a:r>
              <a:rPr lang="en-US" sz="800" dirty="0"/>
              <a:t>, G., </a:t>
            </a:r>
            <a:r>
              <a:rPr lang="en-US" sz="800" dirty="0" err="1"/>
              <a:t>Onghena</a:t>
            </a:r>
            <a:r>
              <a:rPr lang="en-US" sz="800" dirty="0"/>
              <a:t>, P., &amp; </a:t>
            </a:r>
            <a:r>
              <a:rPr lang="en-US" sz="800" dirty="0" err="1"/>
              <a:t>Colpin</a:t>
            </a:r>
            <a:r>
              <a:rPr lang="en-US" sz="800" dirty="0"/>
              <a:t>, H. (2010). Teacher–child interactions: relations with children's self-concept in second grade. Infant and Child Development, 19(4), 385–405.  https://doi.org/10.1002/icd.672</a:t>
            </a:r>
          </a:p>
          <a:p>
            <a:r>
              <a:rPr lang="en-US" sz="800" dirty="0"/>
              <a:t>Lerkkanen, M-K., </a:t>
            </a:r>
            <a:r>
              <a:rPr lang="en-US" sz="800" dirty="0" err="1"/>
              <a:t>Kikas</a:t>
            </a:r>
            <a:r>
              <a:rPr lang="en-US" sz="800" dirty="0"/>
              <a:t>, E., Pakarinen, E., Poikonen, P-L., &amp; Nurmi, J-E. (2013). Mothers’ trust toward teachers in relation to teaching practices. Early Childhood Research Quarterly, 28, 153–165. https://doi.org/10.1016/j.ecresq.2012.04.005</a:t>
            </a:r>
          </a:p>
          <a:p>
            <a:r>
              <a:rPr lang="en-US" sz="800" dirty="0"/>
              <a:t>Lerkkanen, M.-K., &amp; Pakarinen, E. (2019). The Role of Parental Beliefs and Practices in Children's Motivation In The Changing World. In E. N. </a:t>
            </a:r>
            <a:r>
              <a:rPr lang="en-US" sz="800" dirty="0" err="1"/>
              <a:t>Gonida</a:t>
            </a:r>
            <a:r>
              <a:rPr lang="en-US" sz="800" dirty="0"/>
              <a:t>, &amp; M. S. </a:t>
            </a:r>
            <a:r>
              <a:rPr lang="en-US" sz="800" dirty="0" err="1"/>
              <a:t>Lemos</a:t>
            </a:r>
            <a:r>
              <a:rPr lang="en-US" sz="800" dirty="0"/>
              <a:t> (Eds.), &lt;</a:t>
            </a:r>
            <a:r>
              <a:rPr lang="en-US" sz="800" dirty="0" err="1"/>
              <a:t>em</a:t>
            </a:r>
            <a:r>
              <a:rPr lang="en-US" sz="800" dirty="0"/>
              <a:t>&gt;Motivation in Education at a Time of Global Change: Theory, Research, and Implications for Practice&lt;/</a:t>
            </a:r>
            <a:r>
              <a:rPr lang="en-US" sz="800" dirty="0" err="1"/>
              <a:t>em</a:t>
            </a:r>
            <a:r>
              <a:rPr lang="en-US" sz="800" dirty="0"/>
              <a:t>&gt; (pp. 151-167). Advances in Motivation and Achievement, 20. Emerald Publishing Limited. &lt;a </a:t>
            </a:r>
            <a:r>
              <a:rPr lang="en-US" sz="800" dirty="0" err="1"/>
              <a:t>href</a:t>
            </a:r>
            <a:r>
              <a:rPr lang="en-US" sz="800" dirty="0"/>
              <a:t>="https://doi.org/10.1108/S0749-742320190000020008"&gt;doi:10.1108/S0749-742320190000020008&lt;/a&gt;</a:t>
            </a:r>
          </a:p>
          <a:p>
            <a:r>
              <a:rPr lang="en-US" sz="800" dirty="0"/>
              <a:t>Marsh, H. W., &amp; Martin, A. J. (2011). Academic self-concept and academic achievement: Relations and causal ordering. British Journal of Educational Psychology, 81, 59–77.</a:t>
            </a:r>
          </a:p>
          <a:p>
            <a:r>
              <a:rPr lang="en-US" sz="800" dirty="0" err="1"/>
              <a:t>Musu</a:t>
            </a:r>
            <a:r>
              <a:rPr lang="en-US" sz="800" dirty="0"/>
              <a:t>-Gillette, L. E., </a:t>
            </a:r>
            <a:r>
              <a:rPr lang="en-US" sz="800" dirty="0" err="1"/>
              <a:t>Wigfield</a:t>
            </a:r>
            <a:r>
              <a:rPr lang="en-US" sz="800" dirty="0"/>
              <a:t>, A., </a:t>
            </a:r>
            <a:r>
              <a:rPr lang="en-US" sz="800" dirty="0" err="1"/>
              <a:t>Harring</a:t>
            </a:r>
            <a:r>
              <a:rPr lang="en-US" sz="800" dirty="0"/>
              <a:t>, J. R., &amp; Eccles, J. S. (2015). Trajectories of change in students’ self-concepts of ability and values in math and college major choice. Educational Research and Evaluation, 21, 343–370.</a:t>
            </a:r>
          </a:p>
          <a:p>
            <a:r>
              <a:rPr lang="en-US" sz="800" dirty="0"/>
              <a:t>Patrick, H., </a:t>
            </a:r>
            <a:r>
              <a:rPr lang="en-US" sz="800" dirty="0" err="1"/>
              <a:t>Mantzicopoulos</a:t>
            </a:r>
            <a:r>
              <a:rPr lang="en-US" sz="800" dirty="0"/>
              <a:t>, P., </a:t>
            </a:r>
            <a:r>
              <a:rPr lang="en-US" sz="800" dirty="0" err="1"/>
              <a:t>Samarapungavan</a:t>
            </a:r>
            <a:r>
              <a:rPr lang="en-US" sz="800" dirty="0"/>
              <a:t>, A., &amp; French, B. F. (2008). Patterns of young children’s motivation for science and teacher-child relationships. The Journal of Experimental Education, 76, 121–144.</a:t>
            </a:r>
          </a:p>
          <a:p>
            <a:r>
              <a:rPr lang="en-US" sz="800" dirty="0"/>
              <a:t>Stipek, D., &amp; Mac </a:t>
            </a:r>
            <a:r>
              <a:rPr lang="en-US" sz="800" dirty="0" err="1"/>
              <a:t>Iver</a:t>
            </a:r>
            <a:r>
              <a:rPr lang="en-US" sz="800" dirty="0"/>
              <a:t>, D. (1989). Developmental change in children's assessment of intellectual competence. Child Development, 60(3), 521–538. https://doi.org/10.2307/1130719</a:t>
            </a:r>
          </a:p>
          <a:p>
            <a:r>
              <a:rPr lang="en-US" sz="800" dirty="0"/>
              <a:t>Watts, T. W., Duncan, G. J., Chen, M., </a:t>
            </a:r>
            <a:r>
              <a:rPr lang="en-US" sz="800" dirty="0" err="1"/>
              <a:t>Claessens</a:t>
            </a:r>
            <a:r>
              <a:rPr lang="en-US" sz="800" dirty="0"/>
              <a:t>, A., Davis‐Kean, P. E., Duckworth, K., … </a:t>
            </a:r>
            <a:r>
              <a:rPr lang="en-US" sz="800" dirty="0" err="1"/>
              <a:t>Susperreguy</a:t>
            </a:r>
            <a:r>
              <a:rPr lang="en-US" sz="800" dirty="0"/>
              <a:t>, M. I. (2015). The role of mediators in the development of longitudinal mathematics achievement associations. Child Development, 86(6), 1892– 1906. https://doi.org/10.1111/cdev.12416</a:t>
            </a:r>
          </a:p>
          <a:p>
            <a:r>
              <a:rPr lang="en-US" sz="800" dirty="0" err="1"/>
              <a:t>Weidinger</a:t>
            </a:r>
            <a:r>
              <a:rPr lang="en-US" sz="800" dirty="0"/>
              <a:t>. A. F., </a:t>
            </a:r>
            <a:r>
              <a:rPr lang="en-US" sz="800" dirty="0" err="1"/>
              <a:t>Steinmayr</a:t>
            </a:r>
            <a:r>
              <a:rPr lang="en-US" sz="800" dirty="0"/>
              <a:t>, R., &amp; </a:t>
            </a:r>
            <a:r>
              <a:rPr lang="en-US" sz="800" dirty="0" err="1"/>
              <a:t>Spinath</a:t>
            </a:r>
            <a:r>
              <a:rPr lang="en-US" sz="800" dirty="0"/>
              <a:t>, B. (2019). Ability self-concept formation in elementary school: No dimensional comparison effects across time. Developmental Psychology, 55, 1005–1018.</a:t>
            </a:r>
          </a:p>
          <a:p>
            <a:r>
              <a:rPr lang="en-US" sz="800" dirty="0" err="1"/>
              <a:t>Wigfield</a:t>
            </a:r>
            <a:r>
              <a:rPr lang="en-US" sz="800" dirty="0"/>
              <a:t>, A., &amp; Eccles, J. S. (2000). Expectancy-value theory of achievement motivation. Contemporary Educational Psychology, 25, 68–81.</a:t>
            </a:r>
          </a:p>
          <a:p>
            <a:r>
              <a:rPr lang="en-US" sz="800" dirty="0" err="1"/>
              <a:t>Wigfield</a:t>
            </a:r>
            <a:r>
              <a:rPr lang="en-US" sz="800" dirty="0"/>
              <a:t>, A. Eccles, J. S., Fredricks, J. A., Simpkins, S., </a:t>
            </a:r>
            <a:r>
              <a:rPr lang="en-US" sz="800" dirty="0" err="1"/>
              <a:t>Roeser</a:t>
            </a:r>
            <a:r>
              <a:rPr lang="en-US" sz="800" dirty="0"/>
              <a:t>, R. W, &amp; </a:t>
            </a:r>
            <a:r>
              <a:rPr lang="en-US" sz="800" dirty="0" err="1"/>
              <a:t>Schiefele</a:t>
            </a:r>
            <a:r>
              <a:rPr lang="en-US" sz="800" dirty="0"/>
              <a:t>, U. (2015). Development of Achievement Motivation and Engagement. In M. E. Lamb &amp; R. M. Lerner (Eds.), Handbook of child psychology and developmental science (7th ed., vol. 3) (pp. 657–699). https://doi.org/10.1002/9781118963418.childpsy316</a:t>
            </a:r>
          </a:p>
          <a:p>
            <a:r>
              <a:rPr lang="en-US" sz="800" dirty="0" err="1"/>
              <a:t>Wigfield</a:t>
            </a:r>
            <a:r>
              <a:rPr lang="en-US" sz="800" dirty="0"/>
              <a:t>, A. &amp; Eccles, J. S. &amp; Rodriguez, D. (1998). The development of children’s motivation in school contexts. Review of Research in Education, 23, 73–118. https://doi.org/10.2307/1167288</a:t>
            </a:r>
          </a:p>
          <a:p>
            <a:r>
              <a:rPr lang="en-US" sz="800" dirty="0" err="1"/>
              <a:t>Wigfield</a:t>
            </a:r>
            <a:r>
              <a:rPr lang="en-US" sz="800" dirty="0"/>
              <a:t>, A., Eccles, J. S., </a:t>
            </a:r>
            <a:r>
              <a:rPr lang="en-US" sz="800" dirty="0" err="1"/>
              <a:t>Schiefele</a:t>
            </a:r>
            <a:r>
              <a:rPr lang="en-US" sz="800" dirty="0"/>
              <a:t>, U., </a:t>
            </a:r>
            <a:r>
              <a:rPr lang="en-US" sz="800" dirty="0" err="1"/>
              <a:t>Roeser</a:t>
            </a:r>
            <a:r>
              <a:rPr lang="en-US" sz="800" dirty="0"/>
              <a:t>, R. W., &amp; Davis-Kean, P. (2006). Development of achievement motivation. In W. Damon, N. Eisenberg &amp; R. M. Lerner (Eds.), Handbook of child psychology: (Social, emotional, and personality development (6th ed., vol. 3) (pp. 933–1002). New York, NY: Wiley.</a:t>
            </a:r>
          </a:p>
          <a:p>
            <a:r>
              <a:rPr lang="en-US" sz="800" dirty="0" err="1"/>
              <a:t>Wigfield</a:t>
            </a:r>
            <a:r>
              <a:rPr lang="en-US" sz="800" dirty="0"/>
              <a:t>, A., Eccles, J. S., Yoon, K. S., Harold, R. D., </a:t>
            </a:r>
            <a:r>
              <a:rPr lang="en-US" sz="800" dirty="0" err="1"/>
              <a:t>Arbreton</a:t>
            </a:r>
            <a:r>
              <a:rPr lang="en-US" sz="800" dirty="0"/>
              <a:t>, A. J. A., Freedman-Doan, C., &amp; Blumenfeld, P. C. (1997). Change in children's competence beliefs and subjective task values across the elementary school years: A 3-year study. Journal of Educational Psychology, 89(3), 451–469. https://doi.org/10.1037/0022-0663.89.3.451</a:t>
            </a:r>
          </a:p>
          <a:p>
            <a:r>
              <a:rPr lang="en-US" sz="800" dirty="0"/>
              <a:t>Viljaranta, J., Lerkkanen, M.-K., Poikkeus, A.-M., Aunola, K., &amp; Nurmi, J.-E. (2009). Cross-lagged relations between task motivation and performance in arithmetic and literacy in kindergarten. Learning and Instruction, 19(4), 335 ̶ 344.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38672-A0A5-42A7-8E46-7B19CEA9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1D7F8-8999-4005-B9B2-B5F5A061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D2239-8CD6-4921-BEFB-63CD032F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16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E07FC-24FC-466C-81A7-C2C275EF1861}"/>
              </a:ext>
            </a:extLst>
          </p:cNvPr>
          <p:cNvSpPr txBox="1"/>
          <p:nvPr/>
        </p:nvSpPr>
        <p:spPr>
          <a:xfrm>
            <a:off x="479376" y="1628800"/>
            <a:ext cx="5760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chemeClr val="tx2"/>
                </a:solidFill>
              </a:rPr>
              <a:t>L</a:t>
            </a:r>
          </a:p>
          <a:p>
            <a:r>
              <a:rPr lang="fi-FI" sz="4000" dirty="0">
                <a:solidFill>
                  <a:schemeClr val="tx2"/>
                </a:solidFill>
              </a:rPr>
              <a:t>Ä</a:t>
            </a:r>
          </a:p>
          <a:p>
            <a:r>
              <a:rPr lang="fi-FI" sz="4000" dirty="0">
                <a:solidFill>
                  <a:schemeClr val="tx2"/>
                </a:solidFill>
              </a:rPr>
              <a:t>H</a:t>
            </a:r>
          </a:p>
          <a:p>
            <a:r>
              <a:rPr lang="fi-FI" sz="4000" dirty="0">
                <a:solidFill>
                  <a:schemeClr val="tx2"/>
                </a:solidFill>
              </a:rPr>
              <a:t>T</a:t>
            </a:r>
          </a:p>
          <a:p>
            <a:r>
              <a:rPr lang="fi-FI" sz="4000" dirty="0">
                <a:solidFill>
                  <a:schemeClr val="tx2"/>
                </a:solidFill>
              </a:rPr>
              <a:t>E</a:t>
            </a:r>
          </a:p>
          <a:p>
            <a:r>
              <a:rPr lang="fi-FI" sz="4000" dirty="0">
                <a:solidFill>
                  <a:schemeClr val="tx2"/>
                </a:solidFill>
              </a:rPr>
              <a:t>E</a:t>
            </a:r>
          </a:p>
          <a:p>
            <a:r>
              <a:rPr lang="fi-FI" sz="4000" dirty="0">
                <a:solidFill>
                  <a:schemeClr val="tx2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9964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6164DCF-2443-4D31-AED2-194AB640C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0"/>
            <a:ext cx="9144000" cy="630555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01C9E58-E519-4B2E-845E-A33A3B62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C0CF-73D7-4B80-8F97-F63CCCD3CBD2}" type="datetime1">
              <a:rPr lang="fi-FI" smtClean="0"/>
              <a:t>25.10.2023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E044838-D0ED-433F-982F-7FBA3602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B357D8-8115-4DFE-91AF-77C80B2C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2D022268-2390-4F19-AAC6-649B2306A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976" y="3068737"/>
            <a:ext cx="2716262" cy="2016224"/>
          </a:xfrm>
        </p:spPr>
        <p:txBody>
          <a:bodyPr/>
          <a:lstStyle/>
          <a:p>
            <a:r>
              <a:rPr lang="fi-FI" b="0" dirty="0">
                <a:solidFill>
                  <a:schemeClr val="tx1"/>
                </a:solidFill>
              </a:rPr>
              <a:t>Kiitos!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9DA482C7-D2DF-4FB9-BBF9-82CA45586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0136" y="4941168"/>
            <a:ext cx="4871864" cy="576064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sirpa.eskela-haapanen@jyu.fi</a:t>
            </a:r>
          </a:p>
        </p:txBody>
      </p:sp>
    </p:spTree>
    <p:extLst>
      <p:ext uri="{BB962C8B-B14F-4D97-AF65-F5344CB8AC3E}">
        <p14:creationId xmlns:p14="http://schemas.microsoft.com/office/powerpoint/2010/main" val="5392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43DC-BFDC-4D64-99C9-33C1583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72" y="117328"/>
            <a:ext cx="10369103" cy="1080542"/>
          </a:xfrm>
        </p:spPr>
        <p:txBody>
          <a:bodyPr/>
          <a:lstStyle/>
          <a:p>
            <a:r>
              <a:rPr lang="fi-FI" dirty="0"/>
              <a:t>Oppilaiden uskomukset koulumenestyksestään ja oppilaiden minäkäsitys koulutaipaleen alussa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656A-63C9-49EA-924F-9D8FEFECD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12080"/>
            <a:ext cx="11856640" cy="5328592"/>
          </a:xfrm>
        </p:spPr>
        <p:txBody>
          <a:bodyPr/>
          <a:lstStyle/>
          <a:p>
            <a:r>
              <a:rPr lang="fi-FI" sz="1900" dirty="0"/>
              <a:t>Ensimmäisten kouluvuosien merkitys myöhemmälle koulumenestykselle on kiistaton (esim. Alexander &amp; </a:t>
            </a:r>
            <a:r>
              <a:rPr lang="fi-FI" sz="1900" dirty="0" err="1"/>
              <a:t>Entwisle</a:t>
            </a:r>
            <a:r>
              <a:rPr lang="fi-FI" sz="1900" dirty="0"/>
              <a:t>, 1988; </a:t>
            </a:r>
            <a:r>
              <a:rPr lang="fi-FI" sz="1900" dirty="0" err="1"/>
              <a:t>Hamre</a:t>
            </a:r>
            <a:r>
              <a:rPr lang="fi-FI" sz="1900" dirty="0"/>
              <a:t> &amp; </a:t>
            </a:r>
            <a:r>
              <a:rPr lang="fi-FI" sz="1900" dirty="0" err="1"/>
              <a:t>Pianta</a:t>
            </a:r>
            <a:r>
              <a:rPr lang="fi-FI" sz="1900" dirty="0"/>
              <a:t>, 2001; Viljaranta ym., 2009). </a:t>
            </a:r>
          </a:p>
          <a:p>
            <a:r>
              <a:rPr lang="en-US" sz="1900" dirty="0" err="1"/>
              <a:t>Erityisesti</a:t>
            </a:r>
            <a:r>
              <a:rPr lang="en-US" sz="1900" dirty="0"/>
              <a:t> </a:t>
            </a:r>
            <a:r>
              <a:rPr lang="en-US" sz="1900" dirty="0" err="1"/>
              <a:t>lasten</a:t>
            </a:r>
            <a:r>
              <a:rPr lang="en-US" sz="1900" dirty="0"/>
              <a:t> </a:t>
            </a:r>
            <a:r>
              <a:rPr lang="en-US" sz="1900" dirty="0" err="1"/>
              <a:t>uskomuksia</a:t>
            </a:r>
            <a:r>
              <a:rPr lang="en-US" sz="1900" dirty="0"/>
              <a:t> </a:t>
            </a:r>
            <a:r>
              <a:rPr lang="en-US" sz="1900" dirty="0" err="1"/>
              <a:t>omista</a:t>
            </a:r>
            <a:r>
              <a:rPr lang="en-US" sz="1900" dirty="0"/>
              <a:t> </a:t>
            </a:r>
            <a:r>
              <a:rPr lang="en-US" sz="1900" dirty="0" err="1"/>
              <a:t>kyvyistään</a:t>
            </a:r>
            <a:r>
              <a:rPr lang="en-US" sz="1900" dirty="0"/>
              <a:t> </a:t>
            </a:r>
            <a:r>
              <a:rPr lang="en-US" sz="1900" dirty="0" err="1"/>
              <a:t>oppijoina</a:t>
            </a:r>
            <a:r>
              <a:rPr lang="en-US" sz="1900" dirty="0"/>
              <a:t> ja </a:t>
            </a:r>
            <a:r>
              <a:rPr lang="en-US" sz="1900" dirty="0" err="1"/>
              <a:t>niiden</a:t>
            </a:r>
            <a:r>
              <a:rPr lang="en-US" sz="1900" dirty="0"/>
              <a:t> </a:t>
            </a:r>
            <a:r>
              <a:rPr lang="en-US" sz="1900" dirty="0" err="1"/>
              <a:t>merkitystä</a:t>
            </a:r>
            <a:r>
              <a:rPr lang="en-US" sz="1900" dirty="0"/>
              <a:t> </a:t>
            </a:r>
            <a:r>
              <a:rPr lang="en-US" sz="1900" dirty="0" err="1"/>
              <a:t>myöhemmälle</a:t>
            </a:r>
            <a:r>
              <a:rPr lang="en-US" sz="1900" dirty="0"/>
              <a:t> </a:t>
            </a:r>
            <a:r>
              <a:rPr lang="en-US" sz="1900" dirty="0" err="1"/>
              <a:t>koulupolulle</a:t>
            </a:r>
            <a:r>
              <a:rPr lang="en-US" sz="1900" dirty="0"/>
              <a:t> on </a:t>
            </a:r>
            <a:r>
              <a:rPr lang="en-US" sz="1900" dirty="0" err="1"/>
              <a:t>tarkasteltu</a:t>
            </a:r>
            <a:r>
              <a:rPr lang="en-US" sz="1900" dirty="0"/>
              <a:t> </a:t>
            </a:r>
            <a:r>
              <a:rPr lang="en-US" sz="1900" dirty="0" err="1"/>
              <a:t>laajasti</a:t>
            </a:r>
            <a:r>
              <a:rPr lang="en-US" sz="1900" dirty="0"/>
              <a:t> (</a:t>
            </a:r>
            <a:r>
              <a:rPr lang="en-US" sz="1900" dirty="0" err="1"/>
              <a:t>esim</a:t>
            </a:r>
            <a:r>
              <a:rPr lang="en-US" sz="1900" dirty="0"/>
              <a:t>.  Bong &amp; </a:t>
            </a:r>
            <a:r>
              <a:rPr lang="en-US" sz="1900" dirty="0" err="1"/>
              <a:t>Skaalvik</a:t>
            </a:r>
            <a:r>
              <a:rPr lang="en-US" sz="1900" dirty="0"/>
              <a:t>, 2003; </a:t>
            </a:r>
            <a:r>
              <a:rPr lang="en-US" sz="1900" dirty="0" err="1"/>
              <a:t>Dapp</a:t>
            </a:r>
            <a:r>
              <a:rPr lang="en-US" sz="1900" dirty="0"/>
              <a:t> &amp; </a:t>
            </a:r>
            <a:r>
              <a:rPr lang="en-US" sz="1900" dirty="0" err="1"/>
              <a:t>Roebers</a:t>
            </a:r>
            <a:r>
              <a:rPr lang="en-US" sz="1900" dirty="0"/>
              <a:t>, 2018; Marsh &amp; Martin, 2011; </a:t>
            </a:r>
            <a:r>
              <a:rPr lang="en-US" sz="1900" dirty="0" err="1"/>
              <a:t>Musu</a:t>
            </a:r>
            <a:r>
              <a:rPr lang="en-US" sz="1900" dirty="0"/>
              <a:t>-Gillette </a:t>
            </a:r>
            <a:r>
              <a:rPr lang="en-US" sz="1900" dirty="0" err="1"/>
              <a:t>ym</a:t>
            </a:r>
            <a:r>
              <a:rPr lang="en-US" sz="1900" dirty="0"/>
              <a:t>., 2015). </a:t>
            </a:r>
          </a:p>
          <a:p>
            <a:r>
              <a:rPr lang="en-US" sz="1900" dirty="0" err="1"/>
              <a:t>Oppijaminäkuva</a:t>
            </a:r>
            <a:r>
              <a:rPr lang="en-US" sz="1900" dirty="0"/>
              <a:t> </a:t>
            </a:r>
            <a:r>
              <a:rPr lang="en-US" sz="1900" dirty="0" err="1"/>
              <a:t>koulun</a:t>
            </a:r>
            <a:r>
              <a:rPr lang="en-US" sz="1900" dirty="0"/>
              <a:t> </a:t>
            </a:r>
            <a:r>
              <a:rPr lang="en-US" sz="1900" dirty="0" err="1"/>
              <a:t>alussa</a:t>
            </a:r>
            <a:r>
              <a:rPr lang="en-US" sz="1900" dirty="0"/>
              <a:t> </a:t>
            </a:r>
            <a:r>
              <a:rPr lang="en-US" sz="1900" dirty="0" err="1"/>
              <a:t>perustuu</a:t>
            </a:r>
            <a:r>
              <a:rPr lang="en-US" sz="1900" dirty="0"/>
              <a:t> </a:t>
            </a:r>
            <a:r>
              <a:rPr lang="en-US" sz="1900" dirty="0" err="1"/>
              <a:t>sosiaalisessa</a:t>
            </a:r>
            <a:r>
              <a:rPr lang="en-US" sz="1900" dirty="0"/>
              <a:t> </a:t>
            </a:r>
            <a:r>
              <a:rPr lang="en-US" sz="1900" dirty="0" err="1"/>
              <a:t>vuorovaikutuksessa</a:t>
            </a:r>
            <a:r>
              <a:rPr lang="en-US" sz="1900" dirty="0"/>
              <a:t> </a:t>
            </a:r>
            <a:r>
              <a:rPr lang="en-US" sz="1900" dirty="0" err="1"/>
              <a:t>tapahtuvaan</a:t>
            </a:r>
            <a:r>
              <a:rPr lang="en-US" sz="1900" dirty="0"/>
              <a:t> </a:t>
            </a:r>
            <a:r>
              <a:rPr lang="en-US" sz="1900" dirty="0" err="1"/>
              <a:t>vertailuun</a:t>
            </a:r>
            <a:r>
              <a:rPr lang="en-US" sz="1900" dirty="0"/>
              <a:t> ja </a:t>
            </a:r>
            <a:r>
              <a:rPr lang="en-US" sz="1900" dirty="0" err="1"/>
              <a:t>palautteeseen</a:t>
            </a:r>
            <a:r>
              <a:rPr lang="en-US" sz="1900" dirty="0"/>
              <a:t>, jota </a:t>
            </a:r>
            <a:r>
              <a:rPr lang="en-US" sz="1900" dirty="0" err="1"/>
              <a:t>lapset</a:t>
            </a:r>
            <a:r>
              <a:rPr lang="en-US" sz="1900" dirty="0"/>
              <a:t> </a:t>
            </a:r>
            <a:r>
              <a:rPr lang="en-US" sz="1900" dirty="0" err="1"/>
              <a:t>oppimisympäristöltään</a:t>
            </a:r>
            <a:r>
              <a:rPr lang="en-US" sz="1900" dirty="0"/>
              <a:t> </a:t>
            </a:r>
            <a:r>
              <a:rPr lang="en-US" sz="1900" dirty="0" err="1"/>
              <a:t>saavat</a:t>
            </a:r>
            <a:r>
              <a:rPr lang="en-US" sz="1900" dirty="0"/>
              <a:t> (</a:t>
            </a:r>
            <a:r>
              <a:rPr lang="en-US" sz="1900" dirty="0" err="1"/>
              <a:t>Weidinger</a:t>
            </a:r>
            <a:r>
              <a:rPr lang="en-US" sz="1900" dirty="0"/>
              <a:t> </a:t>
            </a:r>
            <a:r>
              <a:rPr lang="en-US" sz="1900" dirty="0" err="1"/>
              <a:t>ym</a:t>
            </a:r>
            <a:r>
              <a:rPr lang="en-US" sz="1900" dirty="0"/>
              <a:t>., 2019). </a:t>
            </a:r>
            <a:endParaRPr lang="fi-FI" sz="1900" dirty="0"/>
          </a:p>
          <a:p>
            <a:r>
              <a:rPr lang="en-US" sz="1900" dirty="0" err="1"/>
              <a:t>Koulutaipaleen</a:t>
            </a:r>
            <a:r>
              <a:rPr lang="en-US" sz="1900" dirty="0"/>
              <a:t> </a:t>
            </a:r>
            <a:r>
              <a:rPr lang="en-US" sz="1900" dirty="0" err="1"/>
              <a:t>alussa</a:t>
            </a:r>
            <a:r>
              <a:rPr lang="en-US" sz="1900" dirty="0"/>
              <a:t> </a:t>
            </a:r>
            <a:r>
              <a:rPr lang="en-US" sz="1900" dirty="0" err="1"/>
              <a:t>lasten</a:t>
            </a:r>
            <a:r>
              <a:rPr lang="en-US" sz="1900" dirty="0"/>
              <a:t> </a:t>
            </a:r>
            <a:r>
              <a:rPr lang="en-US" sz="1900" dirty="0" err="1"/>
              <a:t>motivaatio</a:t>
            </a:r>
            <a:r>
              <a:rPr lang="en-US" sz="1900" dirty="0"/>
              <a:t> </a:t>
            </a:r>
            <a:r>
              <a:rPr lang="en-US" sz="1900" dirty="0" err="1"/>
              <a:t>oppimista</a:t>
            </a:r>
            <a:r>
              <a:rPr lang="en-US" sz="1900" dirty="0"/>
              <a:t> </a:t>
            </a:r>
            <a:r>
              <a:rPr lang="en-US" sz="1900" dirty="0" err="1"/>
              <a:t>kohtaan</a:t>
            </a:r>
            <a:r>
              <a:rPr lang="en-US" sz="1900" dirty="0"/>
              <a:t> ja </a:t>
            </a:r>
            <a:r>
              <a:rPr lang="en-US" sz="1900" dirty="0" err="1"/>
              <a:t>heidän</a:t>
            </a:r>
            <a:r>
              <a:rPr lang="en-US" sz="1900" dirty="0"/>
              <a:t> </a:t>
            </a:r>
            <a:r>
              <a:rPr lang="en-US" sz="1900" dirty="0" err="1"/>
              <a:t>oppijaminäkuvansa</a:t>
            </a:r>
            <a:r>
              <a:rPr lang="en-US" sz="1900" dirty="0"/>
              <a:t> </a:t>
            </a:r>
            <a:r>
              <a:rPr lang="en-US" sz="1900" dirty="0" err="1"/>
              <a:t>ovat</a:t>
            </a:r>
            <a:r>
              <a:rPr lang="en-US" sz="1900" dirty="0"/>
              <a:t> </a:t>
            </a:r>
            <a:r>
              <a:rPr lang="en-US" sz="1900" dirty="0" err="1"/>
              <a:t>korkealla</a:t>
            </a:r>
            <a:r>
              <a:rPr lang="en-US" sz="1900" dirty="0"/>
              <a:t> (</a:t>
            </a:r>
            <a:r>
              <a:rPr lang="en-US" sz="1900" dirty="0" err="1"/>
              <a:t>esim</a:t>
            </a:r>
            <a:r>
              <a:rPr lang="en-US" sz="1900" dirty="0"/>
              <a:t>., Lerkkanen </a:t>
            </a:r>
            <a:r>
              <a:rPr lang="en-US" sz="1900" dirty="0" err="1"/>
              <a:t>ym</a:t>
            </a:r>
            <a:r>
              <a:rPr lang="en-US" sz="1900" dirty="0"/>
              <a:t>.,  2013; </a:t>
            </a:r>
            <a:r>
              <a:rPr lang="en-US" sz="1900" dirty="0" err="1"/>
              <a:t>Wigfield</a:t>
            </a:r>
            <a:r>
              <a:rPr lang="en-US" sz="1900" dirty="0"/>
              <a:t> &amp; Eccles, 2000) ja </a:t>
            </a:r>
            <a:r>
              <a:rPr lang="en-US" sz="1900" dirty="0" err="1"/>
              <a:t>lapsilla</a:t>
            </a:r>
            <a:r>
              <a:rPr lang="en-US" sz="1900" dirty="0"/>
              <a:t> on </a:t>
            </a:r>
            <a:r>
              <a:rPr lang="en-US" sz="1900" dirty="0" err="1"/>
              <a:t>selkeitä</a:t>
            </a:r>
            <a:r>
              <a:rPr lang="en-US" sz="1900" dirty="0"/>
              <a:t> </a:t>
            </a:r>
            <a:r>
              <a:rPr lang="en-US" sz="1900" dirty="0" err="1"/>
              <a:t>odotuksia</a:t>
            </a:r>
            <a:r>
              <a:rPr lang="en-US" sz="1900" dirty="0"/>
              <a:t> </a:t>
            </a:r>
            <a:r>
              <a:rPr lang="en-US" sz="1900" dirty="0" err="1"/>
              <a:t>oppimista</a:t>
            </a:r>
            <a:r>
              <a:rPr lang="en-US" sz="1900" dirty="0"/>
              <a:t> </a:t>
            </a:r>
            <a:r>
              <a:rPr lang="en-US" sz="1900" dirty="0" err="1"/>
              <a:t>kohtaan</a:t>
            </a:r>
            <a:r>
              <a:rPr lang="en-US" sz="1900" dirty="0"/>
              <a:t> (Eskelä-Haapanen </a:t>
            </a:r>
            <a:r>
              <a:rPr lang="en-US" sz="1900" dirty="0" err="1"/>
              <a:t>ym</a:t>
            </a:r>
            <a:r>
              <a:rPr lang="en-US" sz="1900" dirty="0"/>
              <a:t>., 2017).</a:t>
            </a:r>
          </a:p>
          <a:p>
            <a:r>
              <a:rPr lang="en-US" sz="1900" dirty="0" err="1"/>
              <a:t>Koulun</a:t>
            </a:r>
            <a:r>
              <a:rPr lang="en-US" sz="1900" dirty="0"/>
              <a:t> </a:t>
            </a:r>
            <a:r>
              <a:rPr lang="en-US" sz="1900" dirty="0" err="1"/>
              <a:t>alun</a:t>
            </a:r>
            <a:r>
              <a:rPr lang="en-US" sz="1900" dirty="0"/>
              <a:t> </a:t>
            </a:r>
            <a:r>
              <a:rPr lang="en-US" sz="1900" dirty="0" err="1"/>
              <a:t>oppijaminäkuvat</a:t>
            </a:r>
            <a:r>
              <a:rPr lang="en-US" sz="1900" dirty="0"/>
              <a:t> </a:t>
            </a:r>
            <a:r>
              <a:rPr lang="en-US" sz="1900" dirty="0" err="1"/>
              <a:t>ovat</a:t>
            </a:r>
            <a:r>
              <a:rPr lang="en-US" sz="1900" dirty="0"/>
              <a:t> </a:t>
            </a:r>
            <a:r>
              <a:rPr lang="en-US" sz="1900" dirty="0" err="1"/>
              <a:t>varsin</a:t>
            </a:r>
            <a:r>
              <a:rPr lang="en-US" sz="1900" dirty="0"/>
              <a:t> </a:t>
            </a:r>
            <a:r>
              <a:rPr lang="en-US" sz="1900" dirty="0" err="1"/>
              <a:t>pysyviä</a:t>
            </a:r>
            <a:r>
              <a:rPr lang="en-US" sz="1900" dirty="0"/>
              <a:t>, </a:t>
            </a:r>
            <a:r>
              <a:rPr lang="en-US" sz="1900" dirty="0" err="1"/>
              <a:t>erityisesti</a:t>
            </a:r>
            <a:r>
              <a:rPr lang="en-US" sz="1900" dirty="0"/>
              <a:t> </a:t>
            </a:r>
            <a:r>
              <a:rPr lang="en-US" sz="1900" dirty="0" err="1"/>
              <a:t>silloin</a:t>
            </a:r>
            <a:r>
              <a:rPr lang="en-US" sz="1900" dirty="0"/>
              <a:t>, </a:t>
            </a:r>
            <a:r>
              <a:rPr lang="en-US" sz="1900" dirty="0" err="1"/>
              <a:t>kun</a:t>
            </a:r>
            <a:r>
              <a:rPr lang="en-US" sz="1900" dirty="0"/>
              <a:t> ne </a:t>
            </a:r>
            <a:r>
              <a:rPr lang="en-US" sz="1900" dirty="0" err="1"/>
              <a:t>ovat</a:t>
            </a:r>
            <a:r>
              <a:rPr lang="en-US" sz="1900" dirty="0"/>
              <a:t> </a:t>
            </a:r>
            <a:r>
              <a:rPr lang="en-US" sz="1900" dirty="0" err="1"/>
              <a:t>negatiivisia</a:t>
            </a:r>
            <a:r>
              <a:rPr lang="en-US" sz="1900" dirty="0"/>
              <a:t> </a:t>
            </a:r>
            <a:r>
              <a:rPr lang="en-GB" sz="1900" dirty="0">
                <a:effectLst/>
                <a:ea typeface="Calibri" panose="020F0502020204030204" pitchFamily="34" charset="0"/>
              </a:rPr>
              <a:t>(Patrick </a:t>
            </a:r>
            <a:r>
              <a:rPr lang="en-GB" sz="1900" dirty="0" err="1">
                <a:effectLst/>
                <a:ea typeface="Calibri" panose="020F0502020204030204" pitchFamily="34" charset="0"/>
              </a:rPr>
              <a:t>ym</a:t>
            </a:r>
            <a:r>
              <a:rPr lang="en-GB" sz="1900" dirty="0">
                <a:effectLst/>
                <a:ea typeface="Calibri" panose="020F0502020204030204" pitchFamily="34" charset="0"/>
              </a:rPr>
              <a:t>., 2008). </a:t>
            </a:r>
          </a:p>
          <a:p>
            <a:r>
              <a:rPr lang="en-US" sz="1900" dirty="0" err="1"/>
              <a:t>Oppilaiden</a:t>
            </a:r>
            <a:r>
              <a:rPr lang="en-US" sz="1900" dirty="0"/>
              <a:t> </a:t>
            </a:r>
            <a:r>
              <a:rPr lang="en-US" sz="1900" dirty="0" err="1"/>
              <a:t>uskomukset</a:t>
            </a:r>
            <a:r>
              <a:rPr lang="en-US" sz="1900" dirty="0"/>
              <a:t> </a:t>
            </a:r>
            <a:r>
              <a:rPr lang="en-US" sz="1900" dirty="0" err="1"/>
              <a:t>menestyksestään</a:t>
            </a:r>
            <a:r>
              <a:rPr lang="en-US" sz="1900" dirty="0"/>
              <a:t> </a:t>
            </a:r>
            <a:r>
              <a:rPr lang="en-US" sz="1900" dirty="0" err="1"/>
              <a:t>ennustavat</a:t>
            </a:r>
            <a:r>
              <a:rPr lang="en-US" sz="1900" dirty="0"/>
              <a:t> </a:t>
            </a:r>
            <a:r>
              <a:rPr lang="en-US" sz="1900" dirty="0" err="1"/>
              <a:t>hyvin</a:t>
            </a:r>
            <a:r>
              <a:rPr lang="en-US" sz="1900" dirty="0"/>
              <a:t> </a:t>
            </a:r>
            <a:r>
              <a:rPr lang="en-US" sz="1900" dirty="0" err="1"/>
              <a:t>tosiasiallista</a:t>
            </a:r>
            <a:r>
              <a:rPr lang="en-US" sz="1900" dirty="0"/>
              <a:t> </a:t>
            </a:r>
            <a:r>
              <a:rPr lang="en-US" sz="1900" dirty="0" err="1"/>
              <a:t>kolumenetystä</a:t>
            </a:r>
            <a:r>
              <a:rPr lang="en-US" sz="1900" dirty="0"/>
              <a:t> (</a:t>
            </a:r>
            <a:r>
              <a:rPr lang="en-US" sz="1900" dirty="0" err="1"/>
              <a:t>Wigfield</a:t>
            </a:r>
            <a:r>
              <a:rPr lang="en-US" sz="1900" dirty="0"/>
              <a:t> </a:t>
            </a:r>
            <a:r>
              <a:rPr lang="en-US" sz="1900" dirty="0" err="1"/>
              <a:t>ym</a:t>
            </a:r>
            <a:r>
              <a:rPr lang="en-US" sz="1900" dirty="0"/>
              <a:t>., 2006).</a:t>
            </a:r>
          </a:p>
          <a:p>
            <a:r>
              <a:rPr lang="en-US" sz="1900" dirty="0" err="1"/>
              <a:t>Positiiviset</a:t>
            </a:r>
            <a:r>
              <a:rPr lang="en-US" sz="1900" dirty="0"/>
              <a:t> </a:t>
            </a:r>
            <a:r>
              <a:rPr lang="en-US" sz="1900" dirty="0" err="1"/>
              <a:t>uskomukset</a:t>
            </a:r>
            <a:r>
              <a:rPr lang="en-US" sz="1900" dirty="0"/>
              <a:t> </a:t>
            </a:r>
            <a:r>
              <a:rPr lang="en-US" sz="1900" dirty="0" err="1"/>
              <a:t>omasta</a:t>
            </a:r>
            <a:r>
              <a:rPr lang="en-US" sz="1900" dirty="0"/>
              <a:t> </a:t>
            </a:r>
            <a:r>
              <a:rPr lang="en-US" sz="1900" dirty="0" err="1"/>
              <a:t>kyvykkyydestä</a:t>
            </a:r>
            <a:r>
              <a:rPr lang="en-US" sz="1900" dirty="0"/>
              <a:t> </a:t>
            </a:r>
            <a:r>
              <a:rPr lang="en-US" sz="1900" dirty="0" err="1"/>
              <a:t>tukevat</a:t>
            </a:r>
            <a:r>
              <a:rPr lang="en-US" sz="1900" dirty="0"/>
              <a:t> </a:t>
            </a:r>
            <a:r>
              <a:rPr lang="en-US" sz="1900" dirty="0" err="1"/>
              <a:t>tehtävään</a:t>
            </a:r>
            <a:r>
              <a:rPr lang="en-US" sz="1900" dirty="0"/>
              <a:t> </a:t>
            </a:r>
            <a:r>
              <a:rPr lang="en-US" sz="1900" dirty="0" err="1"/>
              <a:t>kohdistuvaa</a:t>
            </a:r>
            <a:r>
              <a:rPr lang="en-US" sz="1900" dirty="0"/>
              <a:t> </a:t>
            </a:r>
            <a:r>
              <a:rPr lang="en-US" sz="1900" dirty="0" err="1"/>
              <a:t>ponnistelua</a:t>
            </a:r>
            <a:r>
              <a:rPr lang="en-US" sz="1900" dirty="0"/>
              <a:t> ja </a:t>
            </a:r>
            <a:r>
              <a:rPr lang="en-US" sz="1900" dirty="0" err="1"/>
              <a:t>sitoutumista</a:t>
            </a:r>
            <a:r>
              <a:rPr lang="en-US" sz="1900" dirty="0"/>
              <a:t>, </a:t>
            </a:r>
            <a:r>
              <a:rPr lang="en-US" sz="1900" dirty="0" err="1"/>
              <a:t>mutta</a:t>
            </a:r>
            <a:r>
              <a:rPr lang="en-US" sz="1900" dirty="0"/>
              <a:t> </a:t>
            </a:r>
            <a:r>
              <a:rPr lang="en-US" sz="1900" dirty="0" err="1"/>
              <a:t>myös</a:t>
            </a:r>
            <a:r>
              <a:rPr lang="en-US" sz="1900" dirty="0"/>
              <a:t> </a:t>
            </a:r>
            <a:r>
              <a:rPr lang="en-US" sz="1900" dirty="0" err="1"/>
              <a:t>toisin</a:t>
            </a:r>
            <a:r>
              <a:rPr lang="en-US" sz="1900" dirty="0"/>
              <a:t> </a:t>
            </a:r>
            <a:r>
              <a:rPr lang="en-US" sz="1900" dirty="0" err="1"/>
              <a:t>päin</a:t>
            </a:r>
            <a:r>
              <a:rPr lang="en-US" sz="1900" dirty="0"/>
              <a:t> (</a:t>
            </a:r>
            <a:r>
              <a:rPr lang="en-US" sz="1900" dirty="0" err="1"/>
              <a:t>Wigfield</a:t>
            </a:r>
            <a:r>
              <a:rPr lang="en-US" sz="1900" dirty="0"/>
              <a:t> </a:t>
            </a:r>
            <a:r>
              <a:rPr lang="en-US" sz="1900" dirty="0" err="1"/>
              <a:t>ym</a:t>
            </a:r>
            <a:r>
              <a:rPr lang="en-US" sz="1900" dirty="0"/>
              <a:t>., 2015).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21488-38AD-483B-BA0B-99BA1B41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ECB2-22CF-4B18-A528-5A97BDC2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13BBA-7612-49E2-8412-6889D0E4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7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4449-7FA7-48CC-9DC3-66E0F44B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158442"/>
            <a:ext cx="10225087" cy="750278"/>
          </a:xfrm>
        </p:spPr>
        <p:txBody>
          <a:bodyPr/>
          <a:lstStyle/>
          <a:p>
            <a:r>
              <a:rPr lang="fi-FI" sz="2800" dirty="0"/>
              <a:t>Opettajan rooli ja palaute koulun alkuvaiheessa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2DA93-9D60-4412-870E-19DBAEFD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548680"/>
            <a:ext cx="11161240" cy="6048671"/>
          </a:xfrm>
        </p:spPr>
        <p:txBody>
          <a:bodyPr/>
          <a:lstStyle/>
          <a:p>
            <a:r>
              <a:rPr lang="en-US" dirty="0" err="1"/>
              <a:t>Opettajan</a:t>
            </a:r>
            <a:r>
              <a:rPr lang="en-US" dirty="0"/>
              <a:t> </a:t>
            </a:r>
            <a:r>
              <a:rPr lang="en-US" dirty="0" err="1"/>
              <a:t>rooli</a:t>
            </a:r>
            <a:r>
              <a:rPr lang="en-US" dirty="0"/>
              <a:t> </a:t>
            </a:r>
            <a:r>
              <a:rPr lang="en-US" dirty="0" err="1"/>
              <a:t>oppilaan</a:t>
            </a:r>
            <a:r>
              <a:rPr lang="en-US" dirty="0"/>
              <a:t> </a:t>
            </a:r>
            <a:r>
              <a:rPr lang="en-US" dirty="0" err="1"/>
              <a:t>oppijaminkäsityksen</a:t>
            </a:r>
            <a:r>
              <a:rPr lang="en-US" dirty="0"/>
              <a:t> </a:t>
            </a:r>
            <a:r>
              <a:rPr lang="en-US" dirty="0" err="1"/>
              <a:t>muovautumisessa</a:t>
            </a:r>
            <a:r>
              <a:rPr lang="en-US" dirty="0"/>
              <a:t> ja </a:t>
            </a:r>
            <a:r>
              <a:rPr lang="en-US" dirty="0" err="1"/>
              <a:t>käsitysten</a:t>
            </a:r>
            <a:r>
              <a:rPr lang="en-US" dirty="0"/>
              <a:t> </a:t>
            </a:r>
            <a:r>
              <a:rPr lang="en-US" dirty="0" err="1"/>
              <a:t>pysyvyydessä</a:t>
            </a:r>
            <a:r>
              <a:rPr lang="en-US" dirty="0"/>
              <a:t> on </a:t>
            </a:r>
            <a:r>
              <a:rPr lang="en-US" dirty="0" err="1"/>
              <a:t>kiistaton</a:t>
            </a:r>
            <a:r>
              <a:rPr lang="en-US" dirty="0"/>
              <a:t> (Aunola </a:t>
            </a:r>
            <a:r>
              <a:rPr lang="en-US" dirty="0" err="1"/>
              <a:t>ym</a:t>
            </a:r>
            <a:r>
              <a:rPr lang="en-US" dirty="0"/>
              <a:t>., 2002; Watts </a:t>
            </a:r>
            <a:r>
              <a:rPr lang="en-US" dirty="0" err="1"/>
              <a:t>ym</a:t>
            </a:r>
            <a:r>
              <a:rPr lang="en-US" dirty="0"/>
              <a:t>., 2015). </a:t>
            </a:r>
          </a:p>
          <a:p>
            <a:r>
              <a:rPr lang="en-US" dirty="0" err="1"/>
              <a:t>Opettajan</a:t>
            </a:r>
            <a:r>
              <a:rPr lang="en-US" dirty="0"/>
              <a:t> </a:t>
            </a:r>
            <a:r>
              <a:rPr lang="en-US" dirty="0" err="1"/>
              <a:t>merkitystä</a:t>
            </a:r>
            <a:r>
              <a:rPr lang="en-US" dirty="0"/>
              <a:t> </a:t>
            </a:r>
            <a:r>
              <a:rPr lang="en-US" dirty="0" err="1"/>
              <a:t>oppijaminäkuvan</a:t>
            </a:r>
            <a:r>
              <a:rPr lang="en-US" dirty="0"/>
              <a:t> </a:t>
            </a:r>
            <a:r>
              <a:rPr lang="en-US" dirty="0" err="1"/>
              <a:t>laskuun</a:t>
            </a:r>
            <a:r>
              <a:rPr lang="en-US" dirty="0"/>
              <a:t> on </a:t>
            </a:r>
            <a:r>
              <a:rPr lang="en-US" dirty="0" err="1"/>
              <a:t>tarkasteltu</a:t>
            </a:r>
            <a:r>
              <a:rPr lang="en-US" dirty="0"/>
              <a:t> ja </a:t>
            </a:r>
            <a:r>
              <a:rPr lang="en-US" dirty="0" err="1"/>
              <a:t>löydetty</a:t>
            </a:r>
            <a:r>
              <a:rPr lang="en-US" dirty="0"/>
              <a:t> </a:t>
            </a:r>
            <a:r>
              <a:rPr lang="en-US" dirty="0" err="1"/>
              <a:t>yhteys</a:t>
            </a:r>
            <a:r>
              <a:rPr lang="en-US" dirty="0"/>
              <a:t> </a:t>
            </a:r>
            <a:r>
              <a:rPr lang="en-US" dirty="0" err="1"/>
              <a:t>opettajan</a:t>
            </a:r>
            <a:r>
              <a:rPr lang="en-US" dirty="0"/>
              <a:t> </a:t>
            </a:r>
            <a:r>
              <a:rPr lang="en-US" dirty="0" err="1"/>
              <a:t>antamaan</a:t>
            </a:r>
            <a:r>
              <a:rPr lang="en-US" dirty="0"/>
              <a:t> </a:t>
            </a:r>
            <a:r>
              <a:rPr lang="en-US" dirty="0" err="1"/>
              <a:t>palautteeseen</a:t>
            </a:r>
            <a:r>
              <a:rPr lang="en-US" dirty="0"/>
              <a:t> (</a:t>
            </a:r>
            <a:r>
              <a:rPr lang="en-GB" sz="1800" dirty="0">
                <a:effectLst/>
                <a:ea typeface="Calibri" panose="020F0502020204030204" pitchFamily="34" charset="0"/>
              </a:rPr>
              <a:t>Stipek &amp; </a:t>
            </a:r>
            <a:r>
              <a:rPr lang="en-GB" sz="1800" dirty="0" err="1">
                <a:effectLst/>
                <a:ea typeface="Calibri" panose="020F0502020204030204" pitchFamily="34" charset="0"/>
              </a:rPr>
              <a:t>Iver</a:t>
            </a:r>
            <a:r>
              <a:rPr lang="en-GB" sz="1800" dirty="0">
                <a:effectLst/>
                <a:ea typeface="Calibri" panose="020F0502020204030204" pitchFamily="34" charset="0"/>
              </a:rPr>
              <a:t>, 1989).</a:t>
            </a:r>
          </a:p>
          <a:p>
            <a:r>
              <a:rPr lang="en-US" dirty="0" err="1"/>
              <a:t>Opettajien</a:t>
            </a:r>
            <a:r>
              <a:rPr lang="en-US" dirty="0"/>
              <a:t> </a:t>
            </a:r>
            <a:r>
              <a:rPr lang="en-US" dirty="0" err="1"/>
              <a:t>palautteella</a:t>
            </a:r>
            <a:r>
              <a:rPr lang="en-US" dirty="0"/>
              <a:t> </a:t>
            </a:r>
            <a:r>
              <a:rPr lang="en-US" dirty="0" err="1"/>
              <a:t>opettaja-oppilas-vuorovaikutuksessa</a:t>
            </a:r>
            <a:r>
              <a:rPr lang="en-US" dirty="0"/>
              <a:t> on </a:t>
            </a:r>
            <a:r>
              <a:rPr lang="en-US" dirty="0" err="1"/>
              <a:t>merkittävä</a:t>
            </a:r>
            <a:r>
              <a:rPr lang="en-US" dirty="0"/>
              <a:t> </a:t>
            </a:r>
            <a:r>
              <a:rPr lang="en-US" dirty="0" err="1"/>
              <a:t>rooli</a:t>
            </a:r>
            <a:r>
              <a:rPr lang="en-US" dirty="0"/>
              <a:t> </a:t>
            </a:r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oppimiseen</a:t>
            </a:r>
            <a:r>
              <a:rPr lang="en-US" dirty="0"/>
              <a:t>, </a:t>
            </a:r>
            <a:r>
              <a:rPr lang="en-US" dirty="0" err="1"/>
              <a:t>motivaatioon</a:t>
            </a:r>
            <a:r>
              <a:rPr lang="en-US" dirty="0"/>
              <a:t> ja </a:t>
            </a:r>
            <a:r>
              <a:rPr lang="en-US" dirty="0" err="1"/>
              <a:t>kyvykkyysuskomuksiin</a:t>
            </a:r>
            <a:r>
              <a:rPr lang="en-US" dirty="0"/>
              <a:t> (Lerkkanen, 2019).</a:t>
            </a:r>
          </a:p>
          <a:p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dirty="0" err="1"/>
              <a:t>pidetään</a:t>
            </a:r>
            <a:r>
              <a:rPr lang="en-US" dirty="0"/>
              <a:t> </a:t>
            </a:r>
            <a:r>
              <a:rPr lang="en-US" dirty="0" err="1"/>
              <a:t>yhtenä</a:t>
            </a:r>
            <a:r>
              <a:rPr lang="en-US" dirty="0"/>
              <a:t> </a:t>
            </a:r>
            <a:r>
              <a:rPr lang="en-US" dirty="0" err="1"/>
              <a:t>oppimisen</a:t>
            </a:r>
            <a:r>
              <a:rPr lang="en-US" dirty="0"/>
              <a:t> ja </a:t>
            </a:r>
            <a:r>
              <a:rPr lang="en-US" dirty="0" err="1"/>
              <a:t>oppimistulosten</a:t>
            </a:r>
            <a:r>
              <a:rPr lang="en-US" dirty="0"/>
              <a:t> </a:t>
            </a:r>
            <a:r>
              <a:rPr lang="en-US" dirty="0" err="1"/>
              <a:t>merkityksellisimmistä</a:t>
            </a:r>
            <a:r>
              <a:rPr lang="en-US" dirty="0"/>
              <a:t> </a:t>
            </a:r>
            <a:r>
              <a:rPr lang="en-US" dirty="0" err="1"/>
              <a:t>indikaattoreista</a:t>
            </a:r>
            <a:r>
              <a:rPr lang="en-US" dirty="0"/>
              <a:t> (Harris </a:t>
            </a:r>
            <a:r>
              <a:rPr lang="en-US" dirty="0" err="1"/>
              <a:t>ym</a:t>
            </a:r>
            <a:r>
              <a:rPr lang="en-US" dirty="0"/>
              <a:t>., 2014; Hattie &amp; Timperley, 2007) ja </a:t>
            </a:r>
            <a:r>
              <a:rPr lang="en-US" dirty="0" err="1"/>
              <a:t>erityisesti</a:t>
            </a:r>
            <a:r>
              <a:rPr lang="en-US" dirty="0"/>
              <a:t> </a:t>
            </a:r>
            <a:r>
              <a:rPr lang="en-US" dirty="0" err="1"/>
              <a:t>oikea-aikaisen</a:t>
            </a:r>
            <a:r>
              <a:rPr lang="en-US" dirty="0"/>
              <a:t> </a:t>
            </a:r>
            <a:r>
              <a:rPr lang="en-US" dirty="0" err="1"/>
              <a:t>kohdennetun</a:t>
            </a:r>
            <a:r>
              <a:rPr lang="en-US" dirty="0"/>
              <a:t> </a:t>
            </a:r>
            <a:r>
              <a:rPr lang="en-US" dirty="0" err="1"/>
              <a:t>formatiivisen</a:t>
            </a:r>
            <a:r>
              <a:rPr lang="en-US" dirty="0"/>
              <a:t> </a:t>
            </a:r>
            <a:r>
              <a:rPr lang="en-US" dirty="0" err="1"/>
              <a:t>palautteen</a:t>
            </a:r>
            <a:r>
              <a:rPr lang="en-US" dirty="0"/>
              <a:t> </a:t>
            </a:r>
            <a:r>
              <a:rPr lang="en-US" dirty="0" err="1"/>
              <a:t>merkitystä</a:t>
            </a:r>
            <a:r>
              <a:rPr lang="en-US" dirty="0"/>
              <a:t> (</a:t>
            </a:r>
            <a:r>
              <a:rPr lang="en-GB" sz="1800" dirty="0">
                <a:effectLst/>
                <a:ea typeface="Calibri" panose="020F0502020204030204" pitchFamily="34" charset="0"/>
              </a:rPr>
              <a:t>Darling-Hammond </a:t>
            </a:r>
            <a:r>
              <a:rPr lang="en-GB" sz="1800" dirty="0" err="1">
                <a:effectLst/>
                <a:ea typeface="Calibri" panose="020F0502020204030204" pitchFamily="34" charset="0"/>
              </a:rPr>
              <a:t>ym</a:t>
            </a:r>
            <a:r>
              <a:rPr lang="en-GB" sz="1800" dirty="0">
                <a:effectLst/>
                <a:ea typeface="Calibri" panose="020F0502020204030204" pitchFamily="34" charset="0"/>
              </a:rPr>
              <a:t>., 2020).</a:t>
            </a:r>
            <a:endParaRPr lang="en-US" dirty="0"/>
          </a:p>
          <a:p>
            <a:r>
              <a:rPr lang="en-US" dirty="0" err="1"/>
              <a:t>Opettaja</a:t>
            </a:r>
            <a:r>
              <a:rPr lang="en-US" dirty="0"/>
              <a:t> on </a:t>
            </a:r>
            <a:r>
              <a:rPr lang="en-US" dirty="0" err="1"/>
              <a:t>merkittävin</a:t>
            </a:r>
            <a:r>
              <a:rPr lang="en-US" dirty="0"/>
              <a:t> </a:t>
            </a:r>
            <a:r>
              <a:rPr lang="en-US" dirty="0" err="1"/>
              <a:t>palautteen</a:t>
            </a:r>
            <a:r>
              <a:rPr lang="en-US" dirty="0"/>
              <a:t> </a:t>
            </a:r>
            <a:r>
              <a:rPr lang="en-US" dirty="0" err="1"/>
              <a:t>antaja</a:t>
            </a:r>
            <a:r>
              <a:rPr lang="en-US" dirty="0"/>
              <a:t> </a:t>
            </a:r>
            <a:r>
              <a:rPr lang="en-US" dirty="0" err="1"/>
              <a:t>koulun</a:t>
            </a:r>
            <a:r>
              <a:rPr lang="en-US" dirty="0"/>
              <a:t> </a:t>
            </a:r>
            <a:r>
              <a:rPr lang="en-US" dirty="0" err="1"/>
              <a:t>alkuvaiheessa</a:t>
            </a:r>
            <a:r>
              <a:rPr lang="en-US" dirty="0"/>
              <a:t> (</a:t>
            </a:r>
            <a:r>
              <a:rPr lang="en-US" dirty="0" err="1"/>
              <a:t>Spinath</a:t>
            </a:r>
            <a:r>
              <a:rPr lang="en-US" dirty="0"/>
              <a:t>, 2005) ja </a:t>
            </a:r>
            <a:r>
              <a:rPr lang="en-US" dirty="0" err="1"/>
              <a:t>kannustaja</a:t>
            </a:r>
            <a:r>
              <a:rPr lang="en-US" dirty="0"/>
              <a:t> </a:t>
            </a:r>
            <a:r>
              <a:rPr lang="en-US" dirty="0" err="1"/>
              <a:t>tukemaan</a:t>
            </a:r>
            <a:r>
              <a:rPr lang="en-US" dirty="0"/>
              <a:t> </a:t>
            </a:r>
            <a:r>
              <a:rPr lang="en-US" dirty="0" err="1"/>
              <a:t>myönteistä</a:t>
            </a:r>
            <a:r>
              <a:rPr lang="en-US" dirty="0"/>
              <a:t> </a:t>
            </a:r>
            <a:r>
              <a:rPr lang="en-US" dirty="0" err="1"/>
              <a:t>oppijaminäkuvan</a:t>
            </a:r>
            <a:r>
              <a:rPr lang="en-US" dirty="0"/>
              <a:t> </a:t>
            </a:r>
            <a:r>
              <a:rPr lang="en-US" dirty="0" err="1"/>
              <a:t>kehitystä</a:t>
            </a:r>
            <a:r>
              <a:rPr lang="en-US" dirty="0"/>
              <a:t> (</a:t>
            </a:r>
            <a:r>
              <a:rPr lang="en-US" dirty="0" err="1"/>
              <a:t>Leflot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., 2010). </a:t>
            </a:r>
          </a:p>
          <a:p>
            <a:r>
              <a:rPr lang="en-US" dirty="0" err="1"/>
              <a:t>Tytöt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juurikaan</a:t>
            </a:r>
            <a:r>
              <a:rPr lang="en-US" dirty="0"/>
              <a:t> </a:t>
            </a:r>
            <a:r>
              <a:rPr lang="en-US" dirty="0" err="1"/>
              <a:t>korjaavaa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dirty="0" err="1"/>
              <a:t>opettajiltaan</a:t>
            </a:r>
            <a:r>
              <a:rPr lang="en-US" dirty="0"/>
              <a:t> </a:t>
            </a:r>
            <a:r>
              <a:rPr lang="en-US" dirty="0" err="1"/>
              <a:t>vastatessaan</a:t>
            </a:r>
            <a:r>
              <a:rPr lang="en-US" dirty="0"/>
              <a:t> </a:t>
            </a:r>
            <a:r>
              <a:rPr lang="en-US" dirty="0" err="1"/>
              <a:t>väärin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saavat</a:t>
            </a:r>
            <a:r>
              <a:rPr lang="en-US" dirty="0"/>
              <a:t> </a:t>
            </a:r>
            <a:r>
              <a:rPr lang="en-US" dirty="0" err="1"/>
              <a:t>säännöllisesti</a:t>
            </a:r>
            <a:r>
              <a:rPr lang="en-US" dirty="0"/>
              <a:t> </a:t>
            </a:r>
            <a:r>
              <a:rPr lang="en-US" dirty="0" err="1"/>
              <a:t>kiittävää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dirty="0" err="1"/>
              <a:t>vastatessaan</a:t>
            </a:r>
            <a:r>
              <a:rPr lang="en-US" dirty="0"/>
              <a:t> </a:t>
            </a:r>
            <a:r>
              <a:rPr lang="en-US" dirty="0" err="1"/>
              <a:t>oikein</a:t>
            </a:r>
            <a:r>
              <a:rPr lang="en-US" dirty="0"/>
              <a:t> (</a:t>
            </a:r>
            <a:r>
              <a:rPr lang="en-US" dirty="0" err="1"/>
              <a:t>Brobhy</a:t>
            </a:r>
            <a:r>
              <a:rPr lang="en-US" dirty="0"/>
              <a:t>, 1981; Burnett, 2002).</a:t>
            </a:r>
          </a:p>
          <a:p>
            <a:r>
              <a:rPr lang="en-US" dirty="0" err="1"/>
              <a:t>Pojat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juurikaan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positiivista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dirty="0" err="1"/>
              <a:t>oikeista</a:t>
            </a:r>
            <a:r>
              <a:rPr lang="en-US" dirty="0"/>
              <a:t> </a:t>
            </a:r>
            <a:r>
              <a:rPr lang="en-US" dirty="0" err="1"/>
              <a:t>vastauksista</a:t>
            </a:r>
            <a:r>
              <a:rPr lang="en-US" dirty="0"/>
              <a:t> (Burnett, 2002),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heitä</a:t>
            </a:r>
            <a:r>
              <a:rPr lang="en-US" dirty="0"/>
              <a:t> </a:t>
            </a:r>
            <a:r>
              <a:rPr lang="en-US" dirty="0" err="1"/>
              <a:t>kritisoidaan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,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muotoilevat</a:t>
            </a:r>
            <a:r>
              <a:rPr lang="en-US" dirty="0"/>
              <a:t> </a:t>
            </a:r>
            <a:r>
              <a:rPr lang="en-US" dirty="0" err="1"/>
              <a:t>vastauksensa</a:t>
            </a:r>
            <a:r>
              <a:rPr lang="en-US" dirty="0"/>
              <a:t> (</a:t>
            </a:r>
            <a:r>
              <a:rPr lang="en-US" dirty="0" err="1"/>
              <a:t>Brobhy</a:t>
            </a:r>
            <a:r>
              <a:rPr lang="en-US" dirty="0"/>
              <a:t>, 1981).</a:t>
            </a:r>
          </a:p>
          <a:p>
            <a:r>
              <a:rPr lang="en-GB" dirty="0" err="1"/>
              <a:t>Oppilaat</a:t>
            </a:r>
            <a:r>
              <a:rPr lang="en-GB" dirty="0"/>
              <a:t> </a:t>
            </a:r>
            <a:r>
              <a:rPr lang="en-GB" dirty="0" err="1"/>
              <a:t>tulkitsevat</a:t>
            </a:r>
            <a:r>
              <a:rPr lang="en-GB" dirty="0"/>
              <a:t> </a:t>
            </a:r>
            <a:r>
              <a:rPr lang="en-GB" dirty="0" err="1"/>
              <a:t>opettajien</a:t>
            </a:r>
            <a:r>
              <a:rPr lang="en-GB" dirty="0"/>
              <a:t> </a:t>
            </a:r>
            <a:r>
              <a:rPr lang="en-GB" dirty="0" err="1"/>
              <a:t>antamaa</a:t>
            </a:r>
            <a:r>
              <a:rPr lang="en-GB" dirty="0"/>
              <a:t> </a:t>
            </a:r>
            <a:r>
              <a:rPr lang="en-GB" dirty="0" err="1"/>
              <a:t>palutetta</a:t>
            </a:r>
            <a:r>
              <a:rPr lang="en-GB" dirty="0"/>
              <a:t> </a:t>
            </a:r>
            <a:r>
              <a:rPr lang="en-GB" dirty="0" err="1"/>
              <a:t>yksilöllisesti</a:t>
            </a:r>
            <a:r>
              <a:rPr lang="en-GB" dirty="0"/>
              <a:t> ja </a:t>
            </a:r>
            <a:r>
              <a:rPr lang="en-GB" dirty="0" err="1"/>
              <a:t>lapselle</a:t>
            </a:r>
            <a:r>
              <a:rPr lang="en-GB" dirty="0"/>
              <a:t> </a:t>
            </a:r>
            <a:r>
              <a:rPr lang="en-GB" dirty="0" err="1"/>
              <a:t>kohdentumaton</a:t>
            </a:r>
            <a:r>
              <a:rPr lang="en-GB" dirty="0"/>
              <a:t> </a:t>
            </a:r>
            <a:r>
              <a:rPr lang="en-GB" dirty="0" err="1"/>
              <a:t>palaute</a:t>
            </a:r>
            <a:r>
              <a:rPr lang="en-GB" dirty="0"/>
              <a:t> </a:t>
            </a:r>
            <a:r>
              <a:rPr lang="en-GB" dirty="0" err="1"/>
              <a:t>saatta</a:t>
            </a:r>
            <a:r>
              <a:rPr lang="en-GB" dirty="0"/>
              <a:t> olla </a:t>
            </a:r>
            <a:r>
              <a:rPr lang="en-GB" dirty="0" err="1"/>
              <a:t>jopa</a:t>
            </a:r>
            <a:r>
              <a:rPr lang="en-GB" dirty="0"/>
              <a:t> </a:t>
            </a:r>
            <a:r>
              <a:rPr lang="en-GB" dirty="0" err="1"/>
              <a:t>haitallista</a:t>
            </a:r>
            <a:r>
              <a:rPr lang="en-GB" dirty="0"/>
              <a:t> </a:t>
            </a:r>
            <a:r>
              <a:rPr lang="en-GB" dirty="0" err="1"/>
              <a:t>oppimiselle</a:t>
            </a:r>
            <a:r>
              <a:rPr lang="en-GB" dirty="0"/>
              <a:t> (</a:t>
            </a:r>
            <a:r>
              <a:rPr lang="en-GB" sz="1800" dirty="0">
                <a:effectLst/>
                <a:ea typeface="Calibri" panose="020F0502020204030204" pitchFamily="34" charset="0"/>
              </a:rPr>
              <a:t>Harris </a:t>
            </a:r>
            <a:r>
              <a:rPr lang="en-GB" sz="1800" dirty="0" err="1">
                <a:effectLst/>
                <a:ea typeface="Calibri" panose="020F0502020204030204" pitchFamily="34" charset="0"/>
              </a:rPr>
              <a:t>ym</a:t>
            </a:r>
            <a:r>
              <a:rPr lang="en-GB" sz="1800" dirty="0">
                <a:effectLst/>
                <a:ea typeface="Calibri" panose="020F0502020204030204" pitchFamily="34" charset="0"/>
              </a:rPr>
              <a:t>., 2014; </a:t>
            </a:r>
            <a:r>
              <a:rPr lang="en-GB" sz="1800" dirty="0" err="1">
                <a:effectLst/>
                <a:ea typeface="Calibri" panose="020F0502020204030204" pitchFamily="34" charset="0"/>
              </a:rPr>
              <a:t>myös</a:t>
            </a:r>
            <a:r>
              <a:rPr lang="en-GB" sz="1800" dirty="0">
                <a:effectLst/>
                <a:ea typeface="Calibri" panose="020F0502020204030204" pitchFamily="34" charset="0"/>
              </a:rPr>
              <a:t> Hattie </a:t>
            </a:r>
            <a:r>
              <a:rPr lang="en-GB" sz="1800" dirty="0" err="1">
                <a:effectLst/>
                <a:ea typeface="Calibri" panose="020F0502020204030204" pitchFamily="34" charset="0"/>
              </a:rPr>
              <a:t>ym</a:t>
            </a:r>
            <a:r>
              <a:rPr lang="en-GB" sz="1800" dirty="0">
                <a:effectLst/>
                <a:ea typeface="Calibri" panose="020F0502020204030204" pitchFamily="34" charset="0"/>
              </a:rPr>
              <a:t>. 2016).</a:t>
            </a:r>
            <a:r>
              <a:rPr lang="en-GB" dirty="0"/>
              <a:t> 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E8E58-4C75-495F-9FF8-C7DBB1D3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03E9C-9B98-473D-9EAF-1E91FB1D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9579D-36F3-4E0D-B0E3-7ED74157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3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205BB-F1D3-48A8-BF2A-568688B82CDD}"/>
              </a:ext>
            </a:extLst>
          </p:cNvPr>
          <p:cNvSpPr txBox="1"/>
          <p:nvPr/>
        </p:nvSpPr>
        <p:spPr>
          <a:xfrm>
            <a:off x="407368" y="908720"/>
            <a:ext cx="72008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75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6746-35C6-473F-A58D-48EC3770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864518"/>
          </a:xfrm>
        </p:spPr>
        <p:txBody>
          <a:bodyPr/>
          <a:lstStyle/>
          <a:p>
            <a:r>
              <a:rPr lang="fi-FI" sz="3600" dirty="0"/>
              <a:t>Tutkimuskysymykset</a:t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90B55-DF15-449A-AE8A-93D7B6D2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11" y="2455018"/>
            <a:ext cx="11229363" cy="4177011"/>
          </a:xfrm>
        </p:spPr>
        <p:txBody>
          <a:bodyPr/>
          <a:lstStyle/>
          <a:p>
            <a:r>
              <a:rPr lang="en-US" sz="2800" dirty="0"/>
              <a:t>TK1: </a:t>
            </a:r>
            <a:r>
              <a:rPr lang="en-US" sz="2800" dirty="0" err="1"/>
              <a:t>Millaisia</a:t>
            </a:r>
            <a:r>
              <a:rPr lang="en-US" sz="2800" dirty="0"/>
              <a:t> </a:t>
            </a:r>
            <a:r>
              <a:rPr lang="en-US" sz="2800" dirty="0" err="1"/>
              <a:t>uskomuksia</a:t>
            </a:r>
            <a:r>
              <a:rPr lang="en-US" sz="2800" dirty="0"/>
              <a:t> (</a:t>
            </a:r>
            <a:r>
              <a:rPr lang="en-US" sz="2800" dirty="0" err="1"/>
              <a:t>positiivisia</a:t>
            </a:r>
            <a:r>
              <a:rPr lang="en-US" sz="2800" dirty="0"/>
              <a:t> </a:t>
            </a:r>
            <a:r>
              <a:rPr lang="en-US" sz="2800" dirty="0" err="1"/>
              <a:t>uskomuksia</a:t>
            </a:r>
            <a:r>
              <a:rPr lang="en-US" sz="2800" dirty="0"/>
              <a:t> </a:t>
            </a:r>
            <a:r>
              <a:rPr lang="en-US" sz="2800" dirty="0" err="1"/>
              <a:t>menestyksestään</a:t>
            </a:r>
            <a:r>
              <a:rPr lang="en-US" sz="2800" dirty="0"/>
              <a:t> tai </a:t>
            </a:r>
            <a:r>
              <a:rPr lang="en-US" sz="2800" dirty="0" err="1"/>
              <a:t>negativiisia</a:t>
            </a:r>
            <a:r>
              <a:rPr lang="en-US" sz="2800" dirty="0"/>
              <a:t> </a:t>
            </a:r>
            <a:r>
              <a:rPr lang="en-US" sz="2800" dirty="0" err="1"/>
              <a:t>uskomuksia</a:t>
            </a:r>
            <a:r>
              <a:rPr lang="en-US" sz="2800" dirty="0"/>
              <a:t> </a:t>
            </a:r>
            <a:r>
              <a:rPr lang="en-US" sz="2800" dirty="0" err="1"/>
              <a:t>epäonnistumisestaan</a:t>
            </a:r>
            <a:r>
              <a:rPr lang="en-US" sz="2800" dirty="0"/>
              <a:t>) </a:t>
            </a:r>
            <a:r>
              <a:rPr lang="en-US" sz="2800" dirty="0" err="1"/>
              <a:t>lapsilla</a:t>
            </a:r>
            <a:r>
              <a:rPr lang="en-US" sz="2800" dirty="0"/>
              <a:t> on </a:t>
            </a:r>
            <a:r>
              <a:rPr lang="en-US" sz="2800" dirty="0" err="1"/>
              <a:t>osaamisestaan</a:t>
            </a:r>
            <a:r>
              <a:rPr lang="en-US" sz="2800" dirty="0"/>
              <a:t>  </a:t>
            </a:r>
            <a:r>
              <a:rPr lang="en-US" sz="2800" dirty="0" err="1"/>
              <a:t>ensimmäisen</a:t>
            </a:r>
            <a:r>
              <a:rPr lang="en-US" sz="2800" dirty="0"/>
              <a:t> </a:t>
            </a:r>
            <a:r>
              <a:rPr lang="en-US" sz="2800" dirty="0" err="1"/>
              <a:t>kouluvuoden</a:t>
            </a:r>
            <a:r>
              <a:rPr lang="en-US" sz="2800" dirty="0"/>
              <a:t> </a:t>
            </a:r>
            <a:r>
              <a:rPr lang="en-US" sz="2800" dirty="0" err="1"/>
              <a:t>lopulla</a:t>
            </a:r>
            <a:r>
              <a:rPr lang="en-US" sz="2800" dirty="0"/>
              <a:t>?</a:t>
            </a:r>
          </a:p>
          <a:p>
            <a:r>
              <a:rPr lang="en-US" sz="2800" dirty="0"/>
              <a:t>TK2: Onko </a:t>
            </a:r>
            <a:r>
              <a:rPr lang="en-US" sz="2800" dirty="0" err="1"/>
              <a:t>näissä</a:t>
            </a:r>
            <a:r>
              <a:rPr lang="en-US" sz="2800" dirty="0"/>
              <a:t> </a:t>
            </a:r>
            <a:r>
              <a:rPr lang="en-US" sz="2800" dirty="0" err="1"/>
              <a:t>uskomuksissa</a:t>
            </a:r>
            <a:r>
              <a:rPr lang="en-US" sz="2800" dirty="0"/>
              <a:t> </a:t>
            </a:r>
            <a:r>
              <a:rPr lang="en-US" sz="2800" dirty="0" err="1"/>
              <a:t>eroja</a:t>
            </a:r>
            <a:r>
              <a:rPr lang="en-US" sz="2800" dirty="0"/>
              <a:t> </a:t>
            </a:r>
            <a:r>
              <a:rPr lang="en-US" sz="2800" dirty="0" err="1"/>
              <a:t>tyttöjen</a:t>
            </a:r>
            <a:r>
              <a:rPr lang="en-US" sz="2800" dirty="0"/>
              <a:t> ja </a:t>
            </a:r>
            <a:r>
              <a:rPr lang="en-US" sz="2800" dirty="0" err="1"/>
              <a:t>poikien</a:t>
            </a:r>
            <a:r>
              <a:rPr lang="en-US" sz="2800" dirty="0"/>
              <a:t> </a:t>
            </a:r>
            <a:r>
              <a:rPr lang="en-US" sz="2800" dirty="0" err="1"/>
              <a:t>välillä</a:t>
            </a:r>
            <a:r>
              <a:rPr lang="en-US" sz="2800" dirty="0"/>
              <a:t> </a:t>
            </a:r>
            <a:r>
              <a:rPr lang="en-US" sz="2800" dirty="0" err="1"/>
              <a:t>eroja</a:t>
            </a:r>
            <a:r>
              <a:rPr lang="en-US" sz="2800" dirty="0"/>
              <a:t> </a:t>
            </a:r>
            <a:r>
              <a:rPr lang="en-US" sz="2800" dirty="0" err="1"/>
              <a:t>ensimmäisen</a:t>
            </a:r>
            <a:r>
              <a:rPr lang="en-US" sz="2800" dirty="0"/>
              <a:t> </a:t>
            </a:r>
            <a:r>
              <a:rPr lang="en-US" sz="2800" dirty="0" err="1"/>
              <a:t>kouluvuoden</a:t>
            </a:r>
            <a:r>
              <a:rPr lang="en-US" sz="2800" dirty="0"/>
              <a:t> </a:t>
            </a:r>
            <a:r>
              <a:rPr lang="en-US" sz="2800" dirty="0" err="1"/>
              <a:t>lopulla</a:t>
            </a:r>
            <a:r>
              <a:rPr lang="en-US" sz="2800" dirty="0"/>
              <a:t>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TK3</a:t>
            </a:r>
            <a:r>
              <a:rPr lang="en-US" sz="2800" dirty="0"/>
              <a:t>: </a:t>
            </a:r>
            <a:r>
              <a:rPr lang="en-US" sz="2800" dirty="0" err="1"/>
              <a:t>Miten</a:t>
            </a:r>
            <a:r>
              <a:rPr lang="en-US" sz="2800" dirty="0"/>
              <a:t> </a:t>
            </a:r>
            <a:r>
              <a:rPr lang="en-US" sz="2800" dirty="0" err="1"/>
              <a:t>saatu</a:t>
            </a:r>
            <a:r>
              <a:rPr lang="en-US" sz="2800" dirty="0"/>
              <a:t> </a:t>
            </a:r>
            <a:r>
              <a:rPr lang="en-US" sz="2800" dirty="0" err="1"/>
              <a:t>palaute</a:t>
            </a:r>
            <a:r>
              <a:rPr lang="en-US" sz="2800" dirty="0"/>
              <a:t> </a:t>
            </a:r>
            <a:r>
              <a:rPr lang="en-US" sz="2800" dirty="0" err="1"/>
              <a:t>ilmenee</a:t>
            </a:r>
            <a:r>
              <a:rPr lang="en-US" sz="2800" dirty="0"/>
              <a:t> </a:t>
            </a:r>
            <a:r>
              <a:rPr lang="en-US" sz="2800" dirty="0" err="1"/>
              <a:t>lasten</a:t>
            </a:r>
            <a:r>
              <a:rPr lang="en-US" sz="2800" dirty="0"/>
              <a:t> </a:t>
            </a:r>
            <a:r>
              <a:rPr lang="en-US" sz="2800" dirty="0" err="1"/>
              <a:t>uskomuksissa</a:t>
            </a:r>
            <a:r>
              <a:rPr lang="en-US" sz="2800" dirty="0"/>
              <a:t> </a:t>
            </a:r>
            <a:r>
              <a:rPr lang="en-US" sz="2800" dirty="0" err="1"/>
              <a:t>ensimmäisen</a:t>
            </a:r>
            <a:r>
              <a:rPr lang="en-US" sz="2800" dirty="0"/>
              <a:t> </a:t>
            </a:r>
            <a:r>
              <a:rPr lang="en-US" sz="2800" dirty="0" err="1"/>
              <a:t>kouluvuoden</a:t>
            </a:r>
            <a:r>
              <a:rPr lang="en-US" sz="2800" dirty="0"/>
              <a:t> </a:t>
            </a:r>
            <a:r>
              <a:rPr lang="en-US" sz="2800" dirty="0" err="1"/>
              <a:t>lopulla</a:t>
            </a:r>
            <a:r>
              <a:rPr lang="en-US" sz="2800" dirty="0"/>
              <a:t>? </a:t>
            </a:r>
            <a:r>
              <a:rPr lang="en-US" sz="2800" dirty="0" err="1"/>
              <a:t>Keneltä</a:t>
            </a:r>
            <a:r>
              <a:rPr lang="en-US" sz="2800" dirty="0"/>
              <a:t> </a:t>
            </a:r>
            <a:r>
              <a:rPr lang="en-US" sz="2800" dirty="0" err="1"/>
              <a:t>oppilaat</a:t>
            </a:r>
            <a:r>
              <a:rPr lang="en-US" sz="2800" dirty="0"/>
              <a:t> </a:t>
            </a:r>
            <a:r>
              <a:rPr lang="en-US" sz="2800" dirty="0" err="1"/>
              <a:t>saavat</a:t>
            </a:r>
            <a:r>
              <a:rPr lang="en-US" sz="2800" dirty="0"/>
              <a:t> </a:t>
            </a:r>
            <a:r>
              <a:rPr lang="en-US" sz="2800" dirty="0" err="1"/>
              <a:t>palautetta</a:t>
            </a:r>
            <a:r>
              <a:rPr lang="en-US" sz="2800" dirty="0"/>
              <a:t>?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CFFC-0049-455B-9CDF-5226BA34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A4947-0683-438F-A06E-C19DCBF1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F8034-E66D-406D-96C5-39B7DBC5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4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A0B9C1-6F10-435D-9A16-6F25375D1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336" y="296538"/>
            <a:ext cx="2297684" cy="21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4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8535-F6BD-4F68-9D6D-C8A735A7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Osallistujat ja aineisto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63B06-C338-4032-96B2-2DC5E480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36C8-DC8F-42BC-8E05-A0FDFE5E0A17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E551B-9B1F-48F8-BAB0-943BFEE5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845D5-CA8E-4C4E-AD01-2B289DFC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5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F10C6-3EC7-4492-8D7A-4D4832CDB5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353" y="1484784"/>
            <a:ext cx="4031851" cy="468106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i-FI" dirty="0"/>
              <a:t>N = 544; tytöt 274, pojat 270</a:t>
            </a:r>
          </a:p>
          <a:p>
            <a:pPr marL="342900" indent="-342900">
              <a:buFontTx/>
              <a:buChar char="-"/>
            </a:pPr>
            <a:r>
              <a:rPr lang="fi-FI" dirty="0"/>
              <a:t>ikä 7–8 vuotta</a:t>
            </a:r>
          </a:p>
          <a:p>
            <a:pPr marL="342900" indent="-342900">
              <a:buFontTx/>
              <a:buChar char="-"/>
            </a:pPr>
            <a:r>
              <a:rPr lang="fi-FI" dirty="0"/>
              <a:t>8 kuntaa Keski-Suomesta</a:t>
            </a:r>
          </a:p>
          <a:p>
            <a:pPr marL="342900" indent="-342900">
              <a:buFontTx/>
              <a:buChar char="-"/>
            </a:pPr>
            <a:r>
              <a:rPr lang="fi-FI" dirty="0"/>
              <a:t>Ensimmäisen kouluvuoden lopulla:</a:t>
            </a:r>
          </a:p>
          <a:p>
            <a:r>
              <a:rPr lang="fi-FI" dirty="0"/>
              <a:t>Missä sinä olet oikein hyvä koulussa?</a:t>
            </a:r>
          </a:p>
          <a:p>
            <a:r>
              <a:rPr lang="fi-FI" dirty="0"/>
              <a:t>Mistä tiedät, että olet hyvä niissä asioissa?</a:t>
            </a:r>
          </a:p>
          <a:p>
            <a:r>
              <a:rPr lang="fi-FI" dirty="0"/>
              <a:t>Mitä et vielä osaa koulussa?</a:t>
            </a:r>
          </a:p>
          <a:p>
            <a:r>
              <a:rPr lang="fi-FI" dirty="0"/>
              <a:t>Mistä tiedät sen?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2CFAD7-28E8-4544-B2A8-876C6B72A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212" y="1556792"/>
            <a:ext cx="7561435" cy="45490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B16EA8C-B67C-4D39-9AAF-6C081AD7DABC}"/>
              </a:ext>
            </a:extLst>
          </p:cNvPr>
          <p:cNvSpPr/>
          <p:nvPr/>
        </p:nvSpPr>
        <p:spPr>
          <a:xfrm>
            <a:off x="8422704" y="3739670"/>
            <a:ext cx="864096" cy="1152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9ED905-514D-49EB-9CEA-EE6A238252D7}"/>
              </a:ext>
            </a:extLst>
          </p:cNvPr>
          <p:cNvSpPr/>
          <p:nvPr/>
        </p:nvSpPr>
        <p:spPr>
          <a:xfrm>
            <a:off x="8353028" y="3463950"/>
            <a:ext cx="1102568" cy="136815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BF0B6-A954-4813-8A45-3FF88A4861E7}"/>
              </a:ext>
            </a:extLst>
          </p:cNvPr>
          <p:cNvSpPr txBox="1"/>
          <p:nvPr/>
        </p:nvSpPr>
        <p:spPr>
          <a:xfrm>
            <a:off x="7998333" y="603614"/>
            <a:ext cx="3897522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2"/>
                </a:solidFill>
                <a:latin typeface="+mj-lt"/>
              </a:rPr>
              <a:t>Vanhemmat kirjoittivat sanatarkasti muistiin lasten vastaukset avoimiin kysymyksiin.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C01E34-42C7-4557-BE77-8B6970D8DF9F}"/>
              </a:ext>
            </a:extLst>
          </p:cNvPr>
          <p:cNvCxnSpPr>
            <a:cxnSpLocks/>
          </p:cNvCxnSpPr>
          <p:nvPr/>
        </p:nvCxnSpPr>
        <p:spPr>
          <a:xfrm flipH="1">
            <a:off x="9048328" y="1526944"/>
            <a:ext cx="648072" cy="19319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354579-3517-46CD-89BE-AFAF7416F523}"/>
              </a:ext>
            </a:extLst>
          </p:cNvPr>
          <p:cNvCxnSpPr>
            <a:cxnSpLocks/>
          </p:cNvCxnSpPr>
          <p:nvPr/>
        </p:nvCxnSpPr>
        <p:spPr>
          <a:xfrm>
            <a:off x="9696400" y="5559504"/>
            <a:ext cx="1800175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E632879-17A8-4F3A-B1C0-AF533ED81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21598" y="5399955"/>
            <a:ext cx="739729" cy="9654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3A3CF7-F589-411F-8003-0E95F12DA61A}"/>
              </a:ext>
            </a:extLst>
          </p:cNvPr>
          <p:cNvSpPr txBox="1"/>
          <p:nvPr/>
        </p:nvSpPr>
        <p:spPr>
          <a:xfrm>
            <a:off x="4161277" y="6170822"/>
            <a:ext cx="720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 i="0">
                <a:solidFill>
                  <a:srgbClr val="002957"/>
                </a:solidFill>
                <a:effectLst/>
                <a:latin typeface="Aleo" panose="020F0802020204030203" pitchFamily="34" charset="0"/>
              </a:rPr>
              <a:t>STRESSI JA VUOROVAIKUTUS LUOKASSA –TUTKIMUS (TESSI)</a:t>
            </a:r>
          </a:p>
        </p:txBody>
      </p:sp>
    </p:spTree>
    <p:extLst>
      <p:ext uri="{BB962C8B-B14F-4D97-AF65-F5344CB8AC3E}">
        <p14:creationId xmlns:p14="http://schemas.microsoft.com/office/powerpoint/2010/main" val="17259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BD4D-6577-4692-9378-E23DD186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Analyysi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0B64-F341-4498-858C-02241BC09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412776"/>
            <a:ext cx="11229363" cy="4753075"/>
          </a:xfrm>
        </p:spPr>
        <p:txBody>
          <a:bodyPr/>
          <a:lstStyle/>
          <a:p>
            <a:r>
              <a:rPr lang="fi-FI" sz="2200" b="1" dirty="0"/>
              <a:t>Ongelmalähtöisen</a:t>
            </a:r>
            <a:r>
              <a:rPr lang="fi-FI" sz="2200" dirty="0"/>
              <a:t> (</a:t>
            </a:r>
            <a:r>
              <a:rPr lang="fi-FI" sz="2200" dirty="0" err="1"/>
              <a:t>Krippendorf</a:t>
            </a:r>
            <a:r>
              <a:rPr lang="fi-FI" sz="2200" dirty="0"/>
              <a:t>, 2013) </a:t>
            </a:r>
            <a:r>
              <a:rPr lang="fi-FI" sz="2200" b="1" dirty="0"/>
              <a:t>sisällönanalyysin vaiheet:</a:t>
            </a:r>
          </a:p>
          <a:p>
            <a:pPr lvl="1"/>
            <a:r>
              <a:rPr lang="fi-FI" sz="2200" b="1" dirty="0"/>
              <a:t>1. </a:t>
            </a:r>
            <a:r>
              <a:rPr lang="fi-FI" sz="2200" dirty="0"/>
              <a:t>Aineiston tarkka lukeminen</a:t>
            </a:r>
          </a:p>
          <a:p>
            <a:pPr lvl="1"/>
            <a:r>
              <a:rPr lang="fi-FI" sz="2200" b="1" dirty="0"/>
              <a:t>2. </a:t>
            </a:r>
            <a:r>
              <a:rPr lang="fi-FI" sz="2200" dirty="0"/>
              <a:t>Suorista aineisto-otteista voitiin tulkita </a:t>
            </a:r>
            <a:r>
              <a:rPr lang="fi-FI" sz="2200" i="1" dirty="0"/>
              <a:t>analyyttisiä polkuja</a:t>
            </a:r>
            <a:r>
              <a:rPr lang="fi-FI" sz="2200" dirty="0"/>
              <a:t>, esimerkiksi yhdensuuntaisten ilmausten avulla</a:t>
            </a:r>
            <a:endParaRPr lang="fi-FI" sz="2200" i="1" dirty="0"/>
          </a:p>
          <a:p>
            <a:pPr lvl="1"/>
            <a:r>
              <a:rPr lang="fi-FI" sz="2200" b="1" dirty="0"/>
              <a:t>3. </a:t>
            </a:r>
            <a:r>
              <a:rPr lang="fi-FI" sz="2200" dirty="0"/>
              <a:t>Sama (1.–2.) toistettiin kaikkien tutkimuskysymysten kohdalla</a:t>
            </a:r>
          </a:p>
          <a:p>
            <a:pPr lvl="1"/>
            <a:r>
              <a:rPr lang="fi-FI" sz="2200" b="1" dirty="0"/>
              <a:t>4. </a:t>
            </a:r>
            <a:r>
              <a:rPr lang="fi-FI" sz="2200" dirty="0"/>
              <a:t>Teoreettinen taustakirjallisuus auttoi hahmottamaan analyyttisista poluista </a:t>
            </a:r>
            <a:r>
              <a:rPr lang="fi-FI" sz="2200" i="1" dirty="0"/>
              <a:t>merkityksiä</a:t>
            </a:r>
          </a:p>
          <a:p>
            <a:pPr lvl="1"/>
            <a:r>
              <a:rPr lang="fi-FI" sz="2200" b="1" dirty="0"/>
              <a:t>5. </a:t>
            </a:r>
            <a:r>
              <a:rPr lang="fi-FI" sz="2200" dirty="0"/>
              <a:t>Merkitysyksikköjen tulkinnan ja tutkijoiden niistä tekemien vertailujen avulla tunnistettiin </a:t>
            </a:r>
            <a:r>
              <a:rPr lang="fi-FI" sz="2200" i="1" dirty="0"/>
              <a:t>päämerkitykset</a:t>
            </a:r>
            <a:endParaRPr lang="fi-FI" sz="2200" dirty="0"/>
          </a:p>
          <a:p>
            <a:pPr lvl="1"/>
            <a:r>
              <a:rPr lang="fi-FI" sz="2200" b="1" dirty="0"/>
              <a:t>6. </a:t>
            </a:r>
            <a:r>
              <a:rPr lang="fi-FI" sz="2200" dirty="0"/>
              <a:t>Päämerkityksistä syntetisoitiin temaattiset</a:t>
            </a:r>
            <a:r>
              <a:rPr lang="fi-FI" sz="2200" i="1" dirty="0"/>
              <a:t> kategoriat t</a:t>
            </a:r>
            <a:r>
              <a:rPr lang="fi-FI" sz="2200" dirty="0"/>
              <a:t>utkimuskysymyksien 1 ja 2 kohdalla 10 kategoriaa sekä kysymyksen kolme kohdalla 6 kategoriaa.</a:t>
            </a:r>
          </a:p>
          <a:p>
            <a:pPr lvl="1"/>
            <a:endParaRPr lang="fi-FI" sz="2200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A8FDF-1686-4368-AA72-A2B669AB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50886-61F7-47D0-9222-547F56D8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7CC74-0B46-42CF-AFD4-F3D2A52A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5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0574-4F44-444E-8407-550F8C67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151877"/>
            <a:ext cx="10801200" cy="1272675"/>
          </a:xfrm>
        </p:spPr>
        <p:txBody>
          <a:bodyPr/>
          <a:lstStyle/>
          <a:p>
            <a:r>
              <a:rPr lang="fi-FI" b="0" dirty="0"/>
              <a:t>Tulokset, TK1 + TK2 – Lasten positiiviset uskomukset </a:t>
            </a:r>
            <a:r>
              <a:rPr lang="fi-FI" b="0" dirty="0" err="1"/>
              <a:t>koulume</a:t>
            </a:r>
            <a:r>
              <a:rPr lang="en-US" b="0" dirty="0" err="1"/>
              <a:t>nestyksestään</a:t>
            </a:r>
            <a:r>
              <a:rPr lang="en-US" b="0" dirty="0"/>
              <a:t> </a:t>
            </a:r>
            <a:r>
              <a:rPr lang="en-US" b="0" dirty="0" err="1"/>
              <a:t>ensimmäisen</a:t>
            </a:r>
            <a:r>
              <a:rPr lang="en-US" b="0" dirty="0"/>
              <a:t> </a:t>
            </a:r>
            <a:r>
              <a:rPr lang="en-US" b="0" dirty="0" err="1"/>
              <a:t>kouluvuoden</a:t>
            </a:r>
            <a:r>
              <a:rPr lang="en-US" b="0" dirty="0"/>
              <a:t> </a:t>
            </a:r>
            <a:r>
              <a:rPr lang="en-US" b="0" dirty="0" err="1"/>
              <a:t>lopulla</a:t>
            </a:r>
            <a:r>
              <a:rPr lang="en-US" b="0" dirty="0"/>
              <a:t>? </a:t>
            </a:r>
            <a:r>
              <a:rPr lang="en-US" b="0" dirty="0" err="1"/>
              <a:t>Erot</a:t>
            </a:r>
            <a:r>
              <a:rPr lang="en-US" b="0" dirty="0"/>
              <a:t> </a:t>
            </a:r>
            <a:r>
              <a:rPr lang="en-US" b="0" dirty="0" err="1"/>
              <a:t>tyttöjen</a:t>
            </a:r>
            <a:r>
              <a:rPr lang="en-US" b="0" dirty="0"/>
              <a:t> ja </a:t>
            </a:r>
            <a:r>
              <a:rPr lang="en-US" b="0" dirty="0" err="1"/>
              <a:t>poikein</a:t>
            </a:r>
            <a:r>
              <a:rPr lang="en-US" b="0" dirty="0"/>
              <a:t> </a:t>
            </a:r>
            <a:r>
              <a:rPr lang="en-US" b="0" dirty="0" err="1"/>
              <a:t>välillä</a:t>
            </a:r>
            <a:r>
              <a:rPr lang="en-US" b="0" dirty="0"/>
              <a:t>.</a:t>
            </a:r>
            <a:br>
              <a:rPr lang="en-US" sz="3200" dirty="0"/>
            </a:b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5677-0FFA-4B75-8145-37690CC1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04309-E7DE-412A-9AA3-9514FADA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7C775-1CF4-4DC2-A621-3B74EDB7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46A8D34-5104-4F72-B533-2CB405FB43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358829"/>
              </p:ext>
            </p:extLst>
          </p:nvPr>
        </p:nvGraphicFramePr>
        <p:xfrm>
          <a:off x="1271464" y="1880832"/>
          <a:ext cx="8640959" cy="3960436"/>
        </p:xfrm>
        <a:graphic>
          <a:graphicData uri="http://schemas.openxmlformats.org/drawingml/2006/table">
            <a:tbl>
              <a:tblPr firstRow="1" firstCol="1" bandRow="1"/>
              <a:tblGrid>
                <a:gridCol w="2969825">
                  <a:extLst>
                    <a:ext uri="{9D8B030D-6E8A-4147-A177-3AD203B41FA5}">
                      <a16:colId xmlns:a16="http://schemas.microsoft.com/office/drawing/2014/main" val="250019416"/>
                    </a:ext>
                  </a:extLst>
                </a:gridCol>
                <a:gridCol w="945506">
                  <a:extLst>
                    <a:ext uri="{9D8B030D-6E8A-4147-A177-3AD203B41FA5}">
                      <a16:colId xmlns:a16="http://schemas.microsoft.com/office/drawing/2014/main" val="3626267761"/>
                    </a:ext>
                  </a:extLst>
                </a:gridCol>
                <a:gridCol w="945506">
                  <a:extLst>
                    <a:ext uri="{9D8B030D-6E8A-4147-A177-3AD203B41FA5}">
                      <a16:colId xmlns:a16="http://schemas.microsoft.com/office/drawing/2014/main" val="1660341287"/>
                    </a:ext>
                  </a:extLst>
                </a:gridCol>
                <a:gridCol w="944555">
                  <a:extLst>
                    <a:ext uri="{9D8B030D-6E8A-4147-A177-3AD203B41FA5}">
                      <a16:colId xmlns:a16="http://schemas.microsoft.com/office/drawing/2014/main" val="2333541686"/>
                    </a:ext>
                  </a:extLst>
                </a:gridCol>
                <a:gridCol w="944555">
                  <a:extLst>
                    <a:ext uri="{9D8B030D-6E8A-4147-A177-3AD203B41FA5}">
                      <a16:colId xmlns:a16="http://schemas.microsoft.com/office/drawing/2014/main" val="818713115"/>
                    </a:ext>
                  </a:extLst>
                </a:gridCol>
                <a:gridCol w="945506">
                  <a:extLst>
                    <a:ext uri="{9D8B030D-6E8A-4147-A177-3AD203B41FA5}">
                      <a16:colId xmlns:a16="http://schemas.microsoft.com/office/drawing/2014/main" val="1626913056"/>
                    </a:ext>
                  </a:extLst>
                </a:gridCol>
                <a:gridCol w="945506">
                  <a:extLst>
                    <a:ext uri="{9D8B030D-6E8A-4147-A177-3AD203B41FA5}">
                      <a16:colId xmlns:a16="http://schemas.microsoft.com/office/drawing/2014/main" val="2151263459"/>
                    </a:ext>
                  </a:extLst>
                </a:gridCol>
              </a:tblGrid>
              <a:tr h="32560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Boys (</a:t>
                      </a:r>
                      <a:r>
                        <a:rPr lang="en-GB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270)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Girls (</a:t>
                      </a:r>
                      <a:r>
                        <a:rPr lang="en-GB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274)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(</a:t>
                      </a:r>
                      <a:r>
                        <a:rPr lang="en-GB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544)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743963"/>
                  </a:ext>
                </a:extLst>
              </a:tr>
              <a:tr h="32560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778389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Maths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011254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Literacy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300968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PE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36.3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936684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Handicraft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84983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Plays and games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021819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Coping with friends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095707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Drawing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830907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Easiness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654654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Music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623607"/>
                  </a:ext>
                </a:extLst>
              </a:tr>
              <a:tr h="378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Not able to specify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047598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723499AC-8B20-4882-8676-B142E45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69629" y="-416734"/>
            <a:ext cx="1828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D0D84F-8ED2-413C-B4C1-525D7C5E25F4}"/>
              </a:ext>
            </a:extLst>
          </p:cNvPr>
          <p:cNvSpPr txBox="1"/>
          <p:nvPr/>
        </p:nvSpPr>
        <p:spPr>
          <a:xfrm>
            <a:off x="551384" y="6021288"/>
            <a:ext cx="691276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Ilmausten kokonaismäärä N = 1.100 (pojat, n=511 tytöt, n=589)</a:t>
            </a:r>
            <a:endParaRPr lang="fi-FI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4796DF-8A8E-4112-A68E-D53C07FB7C29}"/>
              </a:ext>
            </a:extLst>
          </p:cNvPr>
          <p:cNvSpPr/>
          <p:nvPr/>
        </p:nvSpPr>
        <p:spPr>
          <a:xfrm>
            <a:off x="5179739" y="3068960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FE92F7F-AB36-4BE3-824A-99B59CB19ACB}"/>
              </a:ext>
            </a:extLst>
          </p:cNvPr>
          <p:cNvSpPr/>
          <p:nvPr/>
        </p:nvSpPr>
        <p:spPr>
          <a:xfrm>
            <a:off x="7042025" y="2745442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CF232A-3A89-42DE-B2BF-D4C1A539260B}"/>
              </a:ext>
            </a:extLst>
          </p:cNvPr>
          <p:cNvSpPr/>
          <p:nvPr/>
        </p:nvSpPr>
        <p:spPr>
          <a:xfrm>
            <a:off x="5186973" y="2456892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C1510C8-E27D-4820-9D3A-CC7C63F878F0}"/>
              </a:ext>
            </a:extLst>
          </p:cNvPr>
          <p:cNvSpPr/>
          <p:nvPr/>
        </p:nvSpPr>
        <p:spPr>
          <a:xfrm>
            <a:off x="7019193" y="3405630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FC56C-43EA-45C9-8FC4-D9A1C392B110}"/>
              </a:ext>
            </a:extLst>
          </p:cNvPr>
          <p:cNvSpPr/>
          <p:nvPr/>
        </p:nvSpPr>
        <p:spPr>
          <a:xfrm>
            <a:off x="7038409" y="4376881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4B11E80-A854-47DA-9F6D-1F933A3F2E3F}"/>
              </a:ext>
            </a:extLst>
          </p:cNvPr>
          <p:cNvSpPr/>
          <p:nvPr/>
        </p:nvSpPr>
        <p:spPr>
          <a:xfrm>
            <a:off x="5175768" y="3068960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385EDB4-EB89-40F4-AE41-53709CF305F5}"/>
              </a:ext>
            </a:extLst>
          </p:cNvPr>
          <p:cNvSpPr/>
          <p:nvPr/>
        </p:nvSpPr>
        <p:spPr>
          <a:xfrm>
            <a:off x="5186973" y="3753037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0C86703-EA69-4827-8856-677EDC60B896}"/>
              </a:ext>
            </a:extLst>
          </p:cNvPr>
          <p:cNvSpPr/>
          <p:nvPr/>
        </p:nvSpPr>
        <p:spPr>
          <a:xfrm>
            <a:off x="7038408" y="5093474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3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6CEB-E677-4D3D-8539-BDDBFADD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919" y="44576"/>
            <a:ext cx="10369103" cy="1080542"/>
          </a:xfrm>
        </p:spPr>
        <p:txBody>
          <a:bodyPr/>
          <a:lstStyle/>
          <a:p>
            <a:r>
              <a:rPr lang="fi-FI" dirty="0"/>
              <a:t>Tulokset, TK1 + TK2 – Lasten negatiiviset uskomukset koulumenestyksestään ensimmäisen kouluvuoden lopulla? Erot tyttöjen ja poikien välillä.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C2C2A1E-BE09-4622-B6AC-26D0E0BDC6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500827"/>
              </p:ext>
            </p:extLst>
          </p:nvPr>
        </p:nvGraphicFramePr>
        <p:xfrm>
          <a:off x="1127919" y="1700808"/>
          <a:ext cx="7847808" cy="4104456"/>
        </p:xfrm>
        <a:graphic>
          <a:graphicData uri="http://schemas.openxmlformats.org/drawingml/2006/table">
            <a:tbl>
              <a:tblPr firstRow="1" firstCol="1" bandRow="1"/>
              <a:tblGrid>
                <a:gridCol w="2697224">
                  <a:extLst>
                    <a:ext uri="{9D8B030D-6E8A-4147-A177-3AD203B41FA5}">
                      <a16:colId xmlns:a16="http://schemas.microsoft.com/office/drawing/2014/main" val="3208295575"/>
                    </a:ext>
                  </a:extLst>
                </a:gridCol>
                <a:gridCol w="858719">
                  <a:extLst>
                    <a:ext uri="{9D8B030D-6E8A-4147-A177-3AD203B41FA5}">
                      <a16:colId xmlns:a16="http://schemas.microsoft.com/office/drawing/2014/main" val="2645809270"/>
                    </a:ext>
                  </a:extLst>
                </a:gridCol>
                <a:gridCol w="858719">
                  <a:extLst>
                    <a:ext uri="{9D8B030D-6E8A-4147-A177-3AD203B41FA5}">
                      <a16:colId xmlns:a16="http://schemas.microsoft.com/office/drawing/2014/main" val="3733957188"/>
                    </a:ext>
                  </a:extLst>
                </a:gridCol>
                <a:gridCol w="857854">
                  <a:extLst>
                    <a:ext uri="{9D8B030D-6E8A-4147-A177-3AD203B41FA5}">
                      <a16:colId xmlns:a16="http://schemas.microsoft.com/office/drawing/2014/main" val="2101280018"/>
                    </a:ext>
                  </a:extLst>
                </a:gridCol>
                <a:gridCol w="857854">
                  <a:extLst>
                    <a:ext uri="{9D8B030D-6E8A-4147-A177-3AD203B41FA5}">
                      <a16:colId xmlns:a16="http://schemas.microsoft.com/office/drawing/2014/main" val="1612793772"/>
                    </a:ext>
                  </a:extLst>
                </a:gridCol>
                <a:gridCol w="858719">
                  <a:extLst>
                    <a:ext uri="{9D8B030D-6E8A-4147-A177-3AD203B41FA5}">
                      <a16:colId xmlns:a16="http://schemas.microsoft.com/office/drawing/2014/main" val="379180360"/>
                    </a:ext>
                  </a:extLst>
                </a:gridCol>
                <a:gridCol w="858719">
                  <a:extLst>
                    <a:ext uri="{9D8B030D-6E8A-4147-A177-3AD203B41FA5}">
                      <a16:colId xmlns:a16="http://schemas.microsoft.com/office/drawing/2014/main" val="3292410280"/>
                    </a:ext>
                  </a:extLst>
                </a:gridCol>
              </a:tblGrid>
              <a:tr h="34203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Boys (n = 270)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Girls (n = 274)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(N = 544)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136985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527636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Self-confidence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95409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Literacy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307657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Maths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6036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Hard tasks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21677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Handicraft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29494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Drawing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384156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PE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742976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Music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013315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Not able to specify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97581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No answer at all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38737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AF4AF-7F3E-46E7-973D-9E9F0ADB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C946C-F7DD-46C8-BB8A-7FD63761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EF90B-8010-4498-9937-8D154C37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8</a:t>
            </a:fld>
            <a:endParaRPr lang="fi-FI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4F02E6F-48F6-470A-A740-769FC17DC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36797" y="-132644"/>
            <a:ext cx="14928797" cy="58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9EE46-F546-4EAF-B15C-2F69BD1E44AC}"/>
              </a:ext>
            </a:extLst>
          </p:cNvPr>
          <p:cNvSpPr txBox="1"/>
          <p:nvPr/>
        </p:nvSpPr>
        <p:spPr>
          <a:xfrm>
            <a:off x="1127919" y="6093296"/>
            <a:ext cx="676828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Ilmausten kokonaismäärä N = 521 (pojat, n=264, tytöt, n=257)</a:t>
            </a:r>
            <a:endParaRPr lang="fi-FI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D8BCC5-EADA-4FB7-BCB1-0812C7E00199}"/>
              </a:ext>
            </a:extLst>
          </p:cNvPr>
          <p:cNvSpPr/>
          <p:nvPr/>
        </p:nvSpPr>
        <p:spPr>
          <a:xfrm>
            <a:off x="4664127" y="2348880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1BFC0A-BB62-4112-9E31-8465B14C72FC}"/>
              </a:ext>
            </a:extLst>
          </p:cNvPr>
          <p:cNvSpPr/>
          <p:nvPr/>
        </p:nvSpPr>
        <p:spPr>
          <a:xfrm>
            <a:off x="6347731" y="2348880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74BB5B-E8FE-4D87-9EE0-D9E5762E6D8C}"/>
              </a:ext>
            </a:extLst>
          </p:cNvPr>
          <p:cNvSpPr/>
          <p:nvPr/>
        </p:nvSpPr>
        <p:spPr>
          <a:xfrm>
            <a:off x="4664127" y="2725265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7F735-67DF-4744-99F6-AF7A0E9B20EA}"/>
              </a:ext>
            </a:extLst>
          </p:cNvPr>
          <p:cNvSpPr/>
          <p:nvPr/>
        </p:nvSpPr>
        <p:spPr>
          <a:xfrm>
            <a:off x="6377561" y="3027969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33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1A7F766-1284-46F0-878F-B588F76DE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13271F-5366-4180-8522-FFA273A9E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9816" y="1340768"/>
            <a:ext cx="7416824" cy="4825083"/>
          </a:xfrm>
        </p:spPr>
        <p:txBody>
          <a:bodyPr anchor="t">
            <a:normAutofit/>
          </a:bodyPr>
          <a:lstStyle/>
          <a:p>
            <a:r>
              <a:rPr lang="en-US" sz="2000" dirty="0"/>
              <a:t>‘Olen </a:t>
            </a:r>
            <a:r>
              <a:rPr lang="en-US" sz="2000" dirty="0" err="1"/>
              <a:t>tosi</a:t>
            </a:r>
            <a:r>
              <a:rPr lang="en-US" sz="2000" dirty="0"/>
              <a:t> </a:t>
            </a:r>
            <a:r>
              <a:rPr lang="en-US" sz="2000" dirty="0" err="1"/>
              <a:t>hyvä</a:t>
            </a:r>
            <a:r>
              <a:rPr lang="en-US" sz="2000" dirty="0"/>
              <a:t> </a:t>
            </a:r>
            <a:r>
              <a:rPr lang="en-US" sz="2000" dirty="0" err="1"/>
              <a:t>lukemaan</a:t>
            </a:r>
            <a:r>
              <a:rPr lang="en-US" sz="2000" dirty="0"/>
              <a:t> ja </a:t>
            </a:r>
            <a:r>
              <a:rPr lang="en-US" sz="2000" dirty="0" err="1"/>
              <a:t>kirjoittamaan</a:t>
            </a:r>
            <a:r>
              <a:rPr lang="en-US" sz="2000" dirty="0"/>
              <a:t>’ (</a:t>
            </a:r>
            <a:r>
              <a:rPr lang="en-US" sz="2000" dirty="0" err="1"/>
              <a:t>tyttö</a:t>
            </a:r>
            <a:r>
              <a:rPr lang="en-US" sz="2000" dirty="0"/>
              <a:t>)</a:t>
            </a:r>
          </a:p>
          <a:p>
            <a:r>
              <a:rPr lang="en-US" sz="2000" dirty="0"/>
              <a:t>‘</a:t>
            </a:r>
            <a:r>
              <a:rPr lang="en-US" sz="2000" dirty="0" err="1"/>
              <a:t>Mä</a:t>
            </a:r>
            <a:r>
              <a:rPr lang="en-US" sz="2000" dirty="0"/>
              <a:t> </a:t>
            </a:r>
            <a:r>
              <a:rPr lang="en-US" sz="2000" dirty="0" err="1"/>
              <a:t>oon</a:t>
            </a:r>
            <a:r>
              <a:rPr lang="en-US" sz="2000" dirty="0"/>
              <a:t> </a:t>
            </a:r>
            <a:r>
              <a:rPr lang="en-US" sz="2000" dirty="0" err="1"/>
              <a:t>tosi</a:t>
            </a:r>
            <a:r>
              <a:rPr lang="en-US" sz="2000" dirty="0"/>
              <a:t> </a:t>
            </a:r>
            <a:r>
              <a:rPr lang="en-US" sz="2000" dirty="0" err="1"/>
              <a:t>hvyä</a:t>
            </a:r>
            <a:r>
              <a:rPr lang="en-US" sz="2000" dirty="0"/>
              <a:t> </a:t>
            </a:r>
            <a:r>
              <a:rPr lang="en-US" sz="2000" dirty="0" err="1"/>
              <a:t>saamaan</a:t>
            </a:r>
            <a:r>
              <a:rPr lang="en-US" sz="2000" dirty="0"/>
              <a:t> </a:t>
            </a:r>
            <a:r>
              <a:rPr lang="en-US" sz="2000" dirty="0" err="1"/>
              <a:t>uusia</a:t>
            </a:r>
            <a:r>
              <a:rPr lang="en-US" sz="2000" dirty="0"/>
              <a:t> </a:t>
            </a:r>
            <a:r>
              <a:rPr lang="en-US" sz="2000" dirty="0" err="1"/>
              <a:t>kavereita</a:t>
            </a:r>
            <a:r>
              <a:rPr lang="en-US" sz="2000" dirty="0"/>
              <a:t>’ (</a:t>
            </a:r>
            <a:r>
              <a:rPr lang="en-US" sz="2000" dirty="0" err="1"/>
              <a:t>poika</a:t>
            </a:r>
            <a:r>
              <a:rPr lang="en-US" sz="2000" dirty="0"/>
              <a:t>) </a:t>
            </a:r>
          </a:p>
          <a:p>
            <a:r>
              <a:rPr lang="en-US" sz="2000" dirty="0"/>
              <a:t>‘</a:t>
            </a:r>
            <a:r>
              <a:rPr lang="en-US" sz="2000" dirty="0" err="1"/>
              <a:t>Tykkään</a:t>
            </a:r>
            <a:r>
              <a:rPr lang="en-US" sz="2000" dirty="0"/>
              <a:t> </a:t>
            </a:r>
            <a:r>
              <a:rPr lang="en-US" sz="2000" dirty="0" err="1"/>
              <a:t>kovasti</a:t>
            </a:r>
            <a:r>
              <a:rPr lang="en-US" sz="2000" dirty="0"/>
              <a:t> </a:t>
            </a:r>
            <a:r>
              <a:rPr lang="en-US" sz="2000" dirty="0" err="1"/>
              <a:t>piirtämisestä</a:t>
            </a:r>
            <a:r>
              <a:rPr lang="en-US" sz="2000" dirty="0"/>
              <a:t> ja </a:t>
            </a:r>
            <a:r>
              <a:rPr lang="en-US" sz="2000" dirty="0" err="1"/>
              <a:t>oon</a:t>
            </a:r>
            <a:r>
              <a:rPr lang="en-US" sz="2000" dirty="0"/>
              <a:t> </a:t>
            </a:r>
            <a:r>
              <a:rPr lang="en-US" sz="2000" dirty="0" err="1"/>
              <a:t>tosi</a:t>
            </a:r>
            <a:r>
              <a:rPr lang="en-US" sz="2000" dirty="0"/>
              <a:t> </a:t>
            </a:r>
            <a:r>
              <a:rPr lang="en-US" sz="2000" dirty="0" err="1"/>
              <a:t>hyvä</a:t>
            </a:r>
            <a:r>
              <a:rPr lang="en-US" sz="2000" dirty="0"/>
              <a:t> </a:t>
            </a:r>
            <a:r>
              <a:rPr lang="en-US" sz="2000" dirty="0" err="1"/>
              <a:t>siinä</a:t>
            </a:r>
            <a:r>
              <a:rPr lang="en-US" sz="2000" dirty="0"/>
              <a:t>’ (</a:t>
            </a:r>
            <a:r>
              <a:rPr lang="en-US" sz="2000" dirty="0" err="1"/>
              <a:t>tyttö</a:t>
            </a:r>
            <a:r>
              <a:rPr lang="en-US" sz="2000" dirty="0"/>
              <a:t>)</a:t>
            </a:r>
          </a:p>
          <a:p>
            <a:r>
              <a:rPr lang="en-US" sz="2000" dirty="0"/>
              <a:t>‘</a:t>
            </a:r>
            <a:r>
              <a:rPr lang="en-US" sz="2000" dirty="0" err="1"/>
              <a:t>Koulussa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ole </a:t>
            </a:r>
            <a:r>
              <a:rPr lang="en-US" sz="2000" dirty="0" err="1"/>
              <a:t>kyllä</a:t>
            </a:r>
            <a:r>
              <a:rPr lang="en-US" sz="2000" dirty="0"/>
              <a:t> </a:t>
            </a:r>
            <a:r>
              <a:rPr lang="en-US" sz="2000" dirty="0" err="1"/>
              <a:t>mitään</a:t>
            </a:r>
            <a:r>
              <a:rPr lang="en-US" sz="2000" dirty="0"/>
              <a:t>, </a:t>
            </a:r>
            <a:r>
              <a:rPr lang="en-US" sz="2000" dirty="0" err="1"/>
              <a:t>mitä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osaisi</a:t>
            </a:r>
            <a:r>
              <a:rPr lang="en-US" sz="2000" dirty="0"/>
              <a:t>… No, </a:t>
            </a:r>
            <a:r>
              <a:rPr lang="en-US" sz="2000" dirty="0" err="1"/>
              <a:t>joskus</a:t>
            </a:r>
            <a:r>
              <a:rPr lang="en-US" sz="2000" dirty="0"/>
              <a:t> on </a:t>
            </a:r>
            <a:r>
              <a:rPr lang="en-US" sz="2000" dirty="0" err="1"/>
              <a:t>vähän</a:t>
            </a:r>
            <a:r>
              <a:rPr lang="en-US" sz="2000" dirty="0"/>
              <a:t> </a:t>
            </a:r>
            <a:r>
              <a:rPr lang="en-US" sz="2000" dirty="0" err="1"/>
              <a:t>vaikeuksia</a:t>
            </a:r>
            <a:r>
              <a:rPr lang="en-US" sz="2000" dirty="0"/>
              <a:t> </a:t>
            </a:r>
            <a:r>
              <a:rPr lang="en-US" sz="2000" dirty="0" err="1"/>
              <a:t>tumppujen</a:t>
            </a:r>
            <a:r>
              <a:rPr lang="en-US" sz="2000" dirty="0"/>
              <a:t> </a:t>
            </a:r>
            <a:r>
              <a:rPr lang="en-US" sz="2000" dirty="0" err="1"/>
              <a:t>kanssa</a:t>
            </a:r>
            <a:r>
              <a:rPr lang="en-US" sz="2000" dirty="0"/>
              <a:t>..’ (</a:t>
            </a:r>
            <a:r>
              <a:rPr lang="en-US" sz="2000" dirty="0" err="1"/>
              <a:t>tyttö</a:t>
            </a:r>
            <a:r>
              <a:rPr lang="en-US" sz="2000" dirty="0"/>
              <a:t>) </a:t>
            </a:r>
          </a:p>
          <a:p>
            <a:r>
              <a:rPr lang="en-US" sz="2000" dirty="0"/>
              <a:t>‘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osaa</a:t>
            </a:r>
            <a:r>
              <a:rPr lang="en-US" sz="2000" dirty="0"/>
              <a:t> </a:t>
            </a:r>
            <a:r>
              <a:rPr lang="en-US" sz="2000" dirty="0" err="1"/>
              <a:t>vielä</a:t>
            </a:r>
            <a:r>
              <a:rPr lang="en-US" sz="2000" dirty="0"/>
              <a:t> </a:t>
            </a:r>
            <a:r>
              <a:rPr lang="en-US" sz="2000" dirty="0" err="1"/>
              <a:t>lukea</a:t>
            </a:r>
            <a:r>
              <a:rPr lang="en-US" sz="2000" dirty="0"/>
              <a:t> </a:t>
            </a:r>
            <a:r>
              <a:rPr lang="en-US" sz="2000" dirty="0" err="1"/>
              <a:t>sujuvasti</a:t>
            </a:r>
            <a:r>
              <a:rPr lang="en-US" sz="2000" dirty="0"/>
              <a:t>, </a:t>
            </a:r>
            <a:r>
              <a:rPr lang="en-US" sz="2000" dirty="0" err="1"/>
              <a:t>vaikka</a:t>
            </a:r>
            <a:r>
              <a:rPr lang="en-US" sz="2000" dirty="0"/>
              <a:t> </a:t>
            </a:r>
            <a:r>
              <a:rPr lang="en-US" sz="2000" dirty="0" err="1"/>
              <a:t>kyllä</a:t>
            </a:r>
            <a:r>
              <a:rPr lang="en-US" sz="2000" dirty="0"/>
              <a:t> </a:t>
            </a:r>
            <a:r>
              <a:rPr lang="en-US" sz="2000" dirty="0" err="1"/>
              <a:t>osaan</a:t>
            </a:r>
            <a:r>
              <a:rPr lang="en-US" sz="2000" dirty="0"/>
              <a:t> </a:t>
            </a:r>
            <a:r>
              <a:rPr lang="en-US" sz="2000" dirty="0" err="1"/>
              <a:t>lukea</a:t>
            </a:r>
            <a:r>
              <a:rPr lang="en-US" sz="2000" dirty="0"/>
              <a:t> jo </a:t>
            </a:r>
            <a:r>
              <a:rPr lang="en-US" sz="2000" dirty="0" err="1"/>
              <a:t>jotakin</a:t>
            </a:r>
            <a:r>
              <a:rPr lang="en-US" sz="2000" dirty="0"/>
              <a:t>, </a:t>
            </a:r>
            <a:r>
              <a:rPr lang="en-US" sz="2000" dirty="0" err="1"/>
              <a:t>niinku</a:t>
            </a:r>
            <a:r>
              <a:rPr lang="en-US" sz="2000" dirty="0"/>
              <a:t> </a:t>
            </a:r>
            <a:r>
              <a:rPr lang="en-US" sz="2000" dirty="0" err="1"/>
              <a:t>eilen</a:t>
            </a:r>
            <a:r>
              <a:rPr lang="en-US" sz="2000" dirty="0"/>
              <a:t>, </a:t>
            </a:r>
            <a:r>
              <a:rPr lang="en-US" sz="2000" dirty="0" err="1"/>
              <a:t>minä</a:t>
            </a:r>
            <a:r>
              <a:rPr lang="en-US" sz="2000" dirty="0"/>
              <a:t> </a:t>
            </a:r>
            <a:r>
              <a:rPr lang="en-US" sz="2000" dirty="0" err="1"/>
              <a:t>luin</a:t>
            </a:r>
            <a:r>
              <a:rPr lang="en-US" sz="2000" dirty="0"/>
              <a:t> </a:t>
            </a:r>
            <a:r>
              <a:rPr lang="en-US" sz="2000" dirty="0" err="1"/>
              <a:t>kyltin</a:t>
            </a:r>
            <a:r>
              <a:rPr lang="en-US" sz="2000" dirty="0"/>
              <a:t> </a:t>
            </a:r>
            <a:r>
              <a:rPr lang="en-US" sz="2000" dirty="0" err="1"/>
              <a:t>ihan</a:t>
            </a:r>
            <a:r>
              <a:rPr lang="en-US" sz="2000" dirty="0"/>
              <a:t> </a:t>
            </a:r>
            <a:r>
              <a:rPr lang="en-US" sz="2000" dirty="0" err="1"/>
              <a:t>oikein</a:t>
            </a:r>
            <a:r>
              <a:rPr lang="en-US" sz="2000" dirty="0"/>
              <a:t> </a:t>
            </a:r>
            <a:r>
              <a:rPr lang="en-US" sz="2000" dirty="0" err="1"/>
              <a:t>tien</a:t>
            </a:r>
            <a:r>
              <a:rPr lang="en-US" sz="2000" dirty="0"/>
              <a:t> </a:t>
            </a:r>
            <a:r>
              <a:rPr lang="en-US" sz="2000" dirty="0" err="1"/>
              <a:t>vieressä</a:t>
            </a:r>
            <a:r>
              <a:rPr lang="en-US" sz="2000" dirty="0"/>
              <a:t>’ (</a:t>
            </a:r>
            <a:r>
              <a:rPr lang="en-US" sz="2000" dirty="0" err="1"/>
              <a:t>poika</a:t>
            </a:r>
            <a:r>
              <a:rPr lang="en-US" sz="2000" dirty="0"/>
              <a:t>)</a:t>
            </a:r>
          </a:p>
          <a:p>
            <a:r>
              <a:rPr lang="en-US" sz="2000" dirty="0"/>
              <a:t>‘</a:t>
            </a:r>
            <a:r>
              <a:rPr lang="en-US" sz="2000" dirty="0" err="1"/>
              <a:t>Joskus</a:t>
            </a:r>
            <a:r>
              <a:rPr lang="en-US" sz="2000" dirty="0"/>
              <a:t> </a:t>
            </a:r>
            <a:r>
              <a:rPr lang="en-US" sz="2000" dirty="0" err="1"/>
              <a:t>minä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muista</a:t>
            </a:r>
            <a:r>
              <a:rPr lang="en-US" sz="2000" dirty="0"/>
              <a:t> </a:t>
            </a:r>
            <a:r>
              <a:rPr lang="en-US" sz="2000" dirty="0" err="1"/>
              <a:t>kirjaimia</a:t>
            </a:r>
            <a:r>
              <a:rPr lang="en-US" sz="2000" dirty="0"/>
              <a:t>. </a:t>
            </a:r>
            <a:r>
              <a:rPr lang="en-US" sz="2000" dirty="0" err="1"/>
              <a:t>Kirjoittaminen</a:t>
            </a:r>
            <a:r>
              <a:rPr lang="en-US" sz="2000" dirty="0"/>
              <a:t> on </a:t>
            </a:r>
            <a:r>
              <a:rPr lang="en-US" sz="2000" dirty="0" err="1"/>
              <a:t>niin</a:t>
            </a:r>
            <a:r>
              <a:rPr lang="en-US" sz="2000" dirty="0"/>
              <a:t> </a:t>
            </a:r>
            <a:r>
              <a:rPr lang="en-US" sz="2000" dirty="0" err="1"/>
              <a:t>vaikeaa</a:t>
            </a:r>
            <a:r>
              <a:rPr lang="en-US" sz="2000" dirty="0"/>
              <a:t>’ (</a:t>
            </a:r>
            <a:r>
              <a:rPr lang="en-US" sz="2000" dirty="0" err="1"/>
              <a:t>tyttö</a:t>
            </a:r>
            <a:r>
              <a:rPr lang="en-US" sz="2000" dirty="0"/>
              <a:t>)</a:t>
            </a:r>
          </a:p>
          <a:p>
            <a:r>
              <a:rPr lang="en-US" sz="2000" dirty="0"/>
              <a:t>‘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osaa</a:t>
            </a:r>
            <a:r>
              <a:rPr lang="en-US" sz="2000" dirty="0"/>
              <a:t> </a:t>
            </a:r>
            <a:r>
              <a:rPr lang="en-US" sz="2000" dirty="0" err="1"/>
              <a:t>kyllä</a:t>
            </a:r>
            <a:r>
              <a:rPr lang="en-US" sz="2000" dirty="0"/>
              <a:t> </a:t>
            </a:r>
            <a:r>
              <a:rPr lang="en-US" sz="2000" dirty="0" err="1"/>
              <a:t>vielä</a:t>
            </a:r>
            <a:r>
              <a:rPr lang="en-US" sz="2000" dirty="0"/>
              <a:t> </a:t>
            </a:r>
            <a:r>
              <a:rPr lang="en-US" sz="2000" dirty="0" err="1"/>
              <a:t>laskea</a:t>
            </a:r>
            <a:r>
              <a:rPr lang="en-US" sz="2000" dirty="0"/>
              <a:t> </a:t>
            </a:r>
            <a:r>
              <a:rPr lang="en-US" sz="2000" dirty="0" err="1"/>
              <a:t>matematiikassa</a:t>
            </a:r>
            <a:r>
              <a:rPr lang="en-US" sz="2000" dirty="0"/>
              <a:t> </a:t>
            </a:r>
            <a:r>
              <a:rPr lang="en-US" sz="2000" dirty="0" err="1"/>
              <a:t>vaikeita</a:t>
            </a:r>
            <a:r>
              <a:rPr lang="en-US" sz="2000" dirty="0"/>
              <a:t> </a:t>
            </a:r>
            <a:r>
              <a:rPr lang="en-US" sz="2000" dirty="0" err="1"/>
              <a:t>yhteenlaskuja</a:t>
            </a:r>
            <a:r>
              <a:rPr lang="en-US" sz="2000" dirty="0"/>
              <a:t> ja </a:t>
            </a:r>
            <a:r>
              <a:rPr lang="en-US" sz="2000" dirty="0" err="1"/>
              <a:t>vähennyksiä</a:t>
            </a:r>
            <a:r>
              <a:rPr lang="en-US" sz="2000" dirty="0"/>
              <a:t>’ (</a:t>
            </a:r>
            <a:r>
              <a:rPr lang="en-US" sz="2000" dirty="0" err="1"/>
              <a:t>poika</a:t>
            </a:r>
            <a:r>
              <a:rPr lang="en-US" sz="2000" dirty="0"/>
              <a:t>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40BDD-CE56-45B0-BF7E-3BFCFBF7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4472" y="6381328"/>
            <a:ext cx="936104" cy="2164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491AB9C-BD00-4276-8FC9-6A7477FCE077}" type="datetime1">
              <a:rPr lang="fi-FI" smtClean="0"/>
              <a:pPr>
                <a:spcAft>
                  <a:spcPts val="600"/>
                </a:spcAft>
              </a:pPr>
              <a:t>25.10.2023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2C0F3-BC54-42B4-B5EF-B083A0CE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81328"/>
            <a:ext cx="4248472" cy="2164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F1B01-588E-4871-8514-2ED66140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381551"/>
            <a:ext cx="431998" cy="215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B37A1-F64A-479A-81A9-07013AD5B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958293"/>
            <a:ext cx="3456335" cy="2021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89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_sample.potx" id="{DB6DEF07-9B6B-4F25-872D-C3435EEA0E00}" vid="{B66E0577-C2D6-46C0-89C4-B8FB6716E723}"/>
    </a:ext>
  </a:extLst>
</a:theme>
</file>

<file path=ppt/theme/theme2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JYU_Sample_Slides</Template>
  <TotalTime>1446</TotalTime>
  <Words>3783</Words>
  <Application>Microsoft Office PowerPoint</Application>
  <PresentationFormat>Widescreen</PresentationFormat>
  <Paragraphs>546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Aleo</vt:lpstr>
      <vt:lpstr>Calibri</vt:lpstr>
      <vt:lpstr>Lato</vt:lpstr>
      <vt:lpstr>Lato Black</vt:lpstr>
      <vt:lpstr>Times New Roman</vt:lpstr>
      <vt:lpstr>Wingdings</vt:lpstr>
      <vt:lpstr>JYO</vt:lpstr>
      <vt:lpstr>Perusopetuksen ensimmäisen luokan oppilaiden uskomuksia koulumenestyksestään</vt:lpstr>
      <vt:lpstr>Oppilaiden uskomukset koulumenestyksestään ja oppilaiden minäkäsitys koulutaipaleen alussa</vt:lpstr>
      <vt:lpstr>Opettajan rooli ja palaute koulun alkuvaiheessa</vt:lpstr>
      <vt:lpstr>Tutkimuskysymykset </vt:lpstr>
      <vt:lpstr>Osallistujat ja aineisto</vt:lpstr>
      <vt:lpstr>Analyysi</vt:lpstr>
      <vt:lpstr>Tulokset, TK1 + TK2 – Lasten positiiviset uskomukset koulumenestyksestään ensimmäisen kouluvuoden lopulla? Erot tyttöjen ja poikein välillä. </vt:lpstr>
      <vt:lpstr>Tulokset, TK1 + TK2 – Lasten negatiiviset uskomukset koulumenestyksestään ensimmäisen kouluvuoden lopulla? Erot tyttöjen ja poikien välillä.</vt:lpstr>
      <vt:lpstr>PowerPoint Presentation</vt:lpstr>
      <vt:lpstr>TK3: Lasten saama palaute suhteessa hyvään koulumenestykseen, erot tyttöjen ja poikien välillä. </vt:lpstr>
      <vt:lpstr>PowerPoint Presentation</vt:lpstr>
      <vt:lpstr>TK3: Lasten saama palaute suhteessa huonompaan koulumenestykseen. Erot tyttöjen ja poikien välillä. </vt:lpstr>
      <vt:lpstr>PowerPoint Presentation</vt:lpstr>
      <vt:lpstr>Pohdintaa</vt:lpstr>
      <vt:lpstr>Palautepohdintaa</vt:lpstr>
      <vt:lpstr>PowerPoint Presentation</vt:lpstr>
      <vt:lpstr>Kiitos!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JYU Title Aleo 40pt Bold max. three rows.</dc:title>
  <dc:creator>Eskelä-Haapanen, Sirpa</dc:creator>
  <cp:lastModifiedBy>Aalto, Eija</cp:lastModifiedBy>
  <cp:revision>55</cp:revision>
  <dcterms:created xsi:type="dcterms:W3CDTF">2021-09-01T10:29:45Z</dcterms:created>
  <dcterms:modified xsi:type="dcterms:W3CDTF">2023-10-25T09:28:01Z</dcterms:modified>
</cp:coreProperties>
</file>