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9" r:id="rId4"/>
    <p:sldId id="271" r:id="rId5"/>
    <p:sldId id="258" r:id="rId6"/>
    <p:sldId id="261" r:id="rId7"/>
    <p:sldId id="259" r:id="rId8"/>
    <p:sldId id="260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59" d="100"/>
          <a:sy n="59" d="100"/>
        </p:scale>
        <p:origin x="92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ksen 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si tai epäto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vf01YPH4oU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jBBc6nfzelM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E62B23A-024E-6A44-21AB-2A9E6AB8CA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Suomen sisällissota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38794591-8C5A-1EE2-3642-D2967D93FC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1918</a:t>
            </a:r>
          </a:p>
          <a:p>
            <a:r>
              <a:rPr lang="fi-FI" dirty="0">
                <a:hlinkClick r:id="rId2"/>
              </a:rPr>
              <a:t>https://www.youtube.com/watch?v=vf01YPH4oUs</a:t>
            </a:r>
            <a:r>
              <a:rPr lang="fi-FI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2377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9CFB095-C5E2-A411-8E3D-4EC72C369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Miksi sota syttyi?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AFA07AD-5761-9360-96C6-502C3529C9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i-FI" dirty="0"/>
              <a:t>Vuosi 1917 ja Venäjän sekavat olot vaikuttivat Suomeen -&gt; Työttömyys lisääntyi, elintarvikkeista oli pulaa</a:t>
            </a:r>
          </a:p>
          <a:p>
            <a:r>
              <a:rPr lang="fi-FI" dirty="0"/>
              <a:t>Kesällä 1917 perustettiin punakaarteja ja valkoisten suojeluskuntia turvaamaan maan oloja</a:t>
            </a:r>
          </a:p>
          <a:p>
            <a:r>
              <a:rPr lang="fi-FI" dirty="0"/>
              <a:t>Työväestön kohtelu huonoa niin maaseudulla kuin kaupungeissakin</a:t>
            </a:r>
          </a:p>
          <a:p>
            <a:r>
              <a:rPr lang="fi-FI" dirty="0"/>
              <a:t>Itsenäistyminen tapahtui porvarien ehdoilla – suututti punaisia</a:t>
            </a:r>
          </a:p>
          <a:p>
            <a:r>
              <a:rPr lang="fi-FI" dirty="0"/>
              <a:t>Vallankumous käynnistyy 27.1.1918 punaisten toimesta</a:t>
            </a:r>
          </a:p>
          <a:p>
            <a:r>
              <a:rPr lang="fi-FI" dirty="0">
                <a:hlinkClick r:id="rId2"/>
              </a:rPr>
              <a:t>https://www.youtube.com/watch?v=jBBc6nfzelM</a:t>
            </a:r>
            <a:r>
              <a:rPr lang="fi-FI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66134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9517879-20CA-6682-6D9C-70DC30984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857554"/>
          </a:xfrm>
        </p:spPr>
        <p:txBody>
          <a:bodyPr/>
          <a:lstStyle/>
          <a:p>
            <a:r>
              <a:rPr lang="fi-FI" dirty="0"/>
              <a:t>Tee vihkoon</a:t>
            </a:r>
          </a:p>
        </p:txBody>
      </p:sp>
      <p:graphicFrame>
        <p:nvGraphicFramePr>
          <p:cNvPr id="4" name="Sisällön paikkamerkki 3">
            <a:extLst>
              <a:ext uri="{FF2B5EF4-FFF2-40B4-BE49-F238E27FC236}">
                <a16:creationId xmlns:a16="http://schemas.microsoft.com/office/drawing/2014/main" id="{72A1AC32-53C3-37B1-FAB4-0D6F317674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5583955"/>
              </p:ext>
            </p:extLst>
          </p:nvPr>
        </p:nvGraphicFramePr>
        <p:xfrm>
          <a:off x="1110344" y="1687286"/>
          <a:ext cx="10080170" cy="46264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1469">
                  <a:extLst>
                    <a:ext uri="{9D8B030D-6E8A-4147-A177-3AD203B41FA5}">
                      <a16:colId xmlns:a16="http://schemas.microsoft.com/office/drawing/2014/main" val="1609623205"/>
                    </a:ext>
                  </a:extLst>
                </a:gridCol>
                <a:gridCol w="3657205">
                  <a:extLst>
                    <a:ext uri="{9D8B030D-6E8A-4147-A177-3AD203B41FA5}">
                      <a16:colId xmlns:a16="http://schemas.microsoft.com/office/drawing/2014/main" val="347044161"/>
                    </a:ext>
                  </a:extLst>
                </a:gridCol>
                <a:gridCol w="4091496">
                  <a:extLst>
                    <a:ext uri="{9D8B030D-6E8A-4147-A177-3AD203B41FA5}">
                      <a16:colId xmlns:a16="http://schemas.microsoft.com/office/drawing/2014/main" val="1117242099"/>
                    </a:ext>
                  </a:extLst>
                </a:gridCol>
              </a:tblGrid>
              <a:tr h="1092604">
                <a:tc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2400" dirty="0"/>
                        <a:t>PUNAISET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2400" dirty="0"/>
                        <a:t>VALKOISET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062694"/>
                  </a:ext>
                </a:extLst>
              </a:tr>
              <a:tr h="836176">
                <a:tc>
                  <a:txBody>
                    <a:bodyPr/>
                    <a:lstStyle/>
                    <a:p>
                      <a:r>
                        <a:rPr lang="fi-FI" sz="2400" dirty="0"/>
                        <a:t>Kuka liittyi?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23456"/>
                  </a:ext>
                </a:extLst>
              </a:tr>
              <a:tr h="780294">
                <a:tc>
                  <a:txBody>
                    <a:bodyPr/>
                    <a:lstStyle/>
                    <a:p>
                      <a:r>
                        <a:rPr lang="fi-FI" sz="2400" dirty="0"/>
                        <a:t>Tavoitteet?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907564"/>
                  </a:ext>
                </a:extLst>
              </a:tr>
              <a:tr h="936655">
                <a:tc>
                  <a:txBody>
                    <a:bodyPr/>
                    <a:lstStyle/>
                    <a:p>
                      <a:r>
                        <a:rPr lang="fi-FI" sz="2400" dirty="0"/>
                        <a:t>Vahvuudet?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371686"/>
                  </a:ext>
                </a:extLst>
              </a:tr>
              <a:tr h="980698">
                <a:tc>
                  <a:txBody>
                    <a:bodyPr/>
                    <a:lstStyle/>
                    <a:p>
                      <a:r>
                        <a:rPr lang="fi-FI" sz="2400" dirty="0"/>
                        <a:t>Heikkoudet?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3320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2237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B49EEC-CB86-9B71-6430-7DA34E1F0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8">
            <a:extLst>
              <a:ext uri="{FF2B5EF4-FFF2-40B4-BE49-F238E27FC236}">
                <a16:creationId xmlns:a16="http://schemas.microsoft.com/office/drawing/2014/main" id="{71D94D4C-1290-4405-A774-5C4C6C4E63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C21F738-3DFC-40C9-94B1-01A1ED0713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0" name="Rectangle 10">
              <a:extLst>
                <a:ext uri="{FF2B5EF4-FFF2-40B4-BE49-F238E27FC236}">
                  <a16:creationId xmlns:a16="http://schemas.microsoft.com/office/drawing/2014/main" id="{1EED3386-36D7-4F4D-994E-9E6BECBC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0043D61-6DBE-45FB-ADAB-FCDFF38F17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F1366DDD-2309-4EC1-9C3A-0EBF26711B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cxnSp>
        <p:nvCxnSpPr>
          <p:cNvPr id="22" name="Straight Connector 14">
            <a:extLst>
              <a:ext uri="{FF2B5EF4-FFF2-40B4-BE49-F238E27FC236}">
                <a16:creationId xmlns:a16="http://schemas.microsoft.com/office/drawing/2014/main" id="{AEB4F5DF-1284-423F-9B33-048907171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5221C7C-A8DD-4DBA-9BEB-023BCA338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85C9EAF-156B-47CE-AA86-151D41EA0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138" y="496088"/>
            <a:ext cx="11218182" cy="5883295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2B54043-E5E8-4554-B1E0-A8C5111F8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0"/>
            <a:ext cx="10972800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D891438-4F07-4D79-8898-56290D22F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21280" y="4530873"/>
            <a:ext cx="694944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Sisällön paikkamerkki 3">
            <a:extLst>
              <a:ext uri="{FF2B5EF4-FFF2-40B4-BE49-F238E27FC236}">
                <a16:creationId xmlns:a16="http://schemas.microsoft.com/office/drawing/2014/main" id="{17E735FB-8E33-3582-3844-B6DBA4DDC1A5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000084468"/>
              </p:ext>
            </p:extLst>
          </p:nvPr>
        </p:nvGraphicFramePr>
        <p:xfrm>
          <a:off x="1124136" y="393642"/>
          <a:ext cx="9679331" cy="62068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3938">
                  <a:extLst>
                    <a:ext uri="{9D8B030D-6E8A-4147-A177-3AD203B41FA5}">
                      <a16:colId xmlns:a16="http://schemas.microsoft.com/office/drawing/2014/main" val="1609623205"/>
                    </a:ext>
                  </a:extLst>
                </a:gridCol>
                <a:gridCol w="3406841">
                  <a:extLst>
                    <a:ext uri="{9D8B030D-6E8A-4147-A177-3AD203B41FA5}">
                      <a16:colId xmlns:a16="http://schemas.microsoft.com/office/drawing/2014/main" val="347044161"/>
                    </a:ext>
                  </a:extLst>
                </a:gridCol>
                <a:gridCol w="3688552">
                  <a:extLst>
                    <a:ext uri="{9D8B030D-6E8A-4147-A177-3AD203B41FA5}">
                      <a16:colId xmlns:a16="http://schemas.microsoft.com/office/drawing/2014/main" val="1117242099"/>
                    </a:ext>
                  </a:extLst>
                </a:gridCol>
              </a:tblGrid>
              <a:tr h="727431">
                <a:tc>
                  <a:txBody>
                    <a:bodyPr/>
                    <a:lstStyle/>
                    <a:p>
                      <a:endParaRPr lang="fi-FI" sz="2000"/>
                    </a:p>
                  </a:txBody>
                  <a:tcPr marL="101342" marR="101342" marT="50671" marB="50671"/>
                </a:tc>
                <a:tc>
                  <a:txBody>
                    <a:bodyPr/>
                    <a:lstStyle/>
                    <a:p>
                      <a:r>
                        <a:rPr lang="fi-FI" sz="2700"/>
                        <a:t>PUNAISET</a:t>
                      </a:r>
                    </a:p>
                  </a:txBody>
                  <a:tcPr marL="101342" marR="101342" marT="50671" marB="50671"/>
                </a:tc>
                <a:tc>
                  <a:txBody>
                    <a:bodyPr/>
                    <a:lstStyle/>
                    <a:p>
                      <a:r>
                        <a:rPr lang="fi-FI" sz="2700"/>
                        <a:t>VALKOISET</a:t>
                      </a:r>
                    </a:p>
                  </a:txBody>
                  <a:tcPr marL="101342" marR="101342" marT="50671" marB="50671"/>
                </a:tc>
                <a:extLst>
                  <a:ext uri="{0D108BD9-81ED-4DB2-BD59-A6C34878D82A}">
                    <a16:rowId xmlns:a16="http://schemas.microsoft.com/office/drawing/2014/main" val="642062694"/>
                  </a:ext>
                </a:extLst>
              </a:tr>
              <a:tr h="1112255">
                <a:tc>
                  <a:txBody>
                    <a:bodyPr/>
                    <a:lstStyle/>
                    <a:p>
                      <a:r>
                        <a:rPr lang="fi-FI" sz="2700"/>
                        <a:t>Kuka liittyi?</a:t>
                      </a:r>
                    </a:p>
                  </a:txBody>
                  <a:tcPr marL="101342" marR="101342" marT="50671" marB="50671"/>
                </a:tc>
                <a:tc>
                  <a:txBody>
                    <a:bodyPr/>
                    <a:lstStyle/>
                    <a:p>
                      <a:r>
                        <a:rPr lang="fi-FI" sz="2000" dirty="0"/>
                        <a:t>Työväki (kaupungit)</a:t>
                      </a:r>
                    </a:p>
                    <a:p>
                      <a:r>
                        <a:rPr lang="fi-FI" sz="2000" dirty="0"/>
                        <a:t>Torpparit ja tilaton väki (maaseutu)</a:t>
                      </a:r>
                    </a:p>
                    <a:p>
                      <a:endParaRPr lang="fi-FI" sz="2000" dirty="0"/>
                    </a:p>
                  </a:txBody>
                  <a:tcPr marL="101342" marR="101342" marT="50671" marB="50671"/>
                </a:tc>
                <a:tc>
                  <a:txBody>
                    <a:bodyPr/>
                    <a:lstStyle/>
                    <a:p>
                      <a:r>
                        <a:rPr lang="fi-FI" sz="2000" dirty="0"/>
                        <a:t>Virkamiehet ja varakkaat (kaupungin porvaristo)</a:t>
                      </a:r>
                    </a:p>
                    <a:p>
                      <a:r>
                        <a:rPr lang="fi-FI" sz="2000" dirty="0"/>
                        <a:t>Tilalliset ja papisto (maaseutu) </a:t>
                      </a:r>
                    </a:p>
                    <a:p>
                      <a:endParaRPr lang="fi-FI" sz="2000" dirty="0"/>
                    </a:p>
                  </a:txBody>
                  <a:tcPr marL="101342" marR="101342" marT="50671" marB="50671"/>
                </a:tc>
                <a:extLst>
                  <a:ext uri="{0D108BD9-81ED-4DB2-BD59-A6C34878D82A}">
                    <a16:rowId xmlns:a16="http://schemas.microsoft.com/office/drawing/2014/main" val="184123456"/>
                  </a:ext>
                </a:extLst>
              </a:tr>
              <a:tr h="1001486">
                <a:tc>
                  <a:txBody>
                    <a:bodyPr/>
                    <a:lstStyle/>
                    <a:p>
                      <a:r>
                        <a:rPr lang="fi-FI" sz="2700"/>
                        <a:t>Tavoitteet?</a:t>
                      </a:r>
                    </a:p>
                  </a:txBody>
                  <a:tcPr marL="101342" marR="101342" marT="50671" marB="50671"/>
                </a:tc>
                <a:tc>
                  <a:txBody>
                    <a:bodyPr/>
                    <a:lstStyle/>
                    <a:p>
                      <a:r>
                        <a:rPr lang="fi-FI" sz="2000" dirty="0"/>
                        <a:t>Oman toimeentulon parantaminen </a:t>
                      </a:r>
                    </a:p>
                    <a:p>
                      <a:r>
                        <a:rPr lang="fi-FI" sz="2000" dirty="0"/>
                        <a:t>Vallankumous ja sosialistinen Suomi</a:t>
                      </a:r>
                    </a:p>
                    <a:p>
                      <a:endParaRPr lang="fi-FI" sz="2000" dirty="0"/>
                    </a:p>
                  </a:txBody>
                  <a:tcPr marL="101342" marR="101342" marT="50671" marB="50671"/>
                </a:tc>
                <a:tc>
                  <a:txBody>
                    <a:bodyPr/>
                    <a:lstStyle/>
                    <a:p>
                      <a:r>
                        <a:rPr lang="fi-FI" sz="2000" dirty="0"/>
                        <a:t>Säilyttää itsenäisyys (Suomi) </a:t>
                      </a:r>
                    </a:p>
                    <a:p>
                      <a:r>
                        <a:rPr lang="fi-FI" sz="2000" dirty="0"/>
                        <a:t>Oman omaisuuden ja aseman säilyttäminen</a:t>
                      </a:r>
                    </a:p>
                    <a:p>
                      <a:endParaRPr lang="fi-FI" sz="2000" dirty="0"/>
                    </a:p>
                  </a:txBody>
                  <a:tcPr marL="101342" marR="101342" marT="50671" marB="50671"/>
                </a:tc>
                <a:extLst>
                  <a:ext uri="{0D108BD9-81ED-4DB2-BD59-A6C34878D82A}">
                    <a16:rowId xmlns:a16="http://schemas.microsoft.com/office/drawing/2014/main" val="4129907564"/>
                  </a:ext>
                </a:extLst>
              </a:tr>
              <a:tr h="1212969">
                <a:tc>
                  <a:txBody>
                    <a:bodyPr/>
                    <a:lstStyle/>
                    <a:p>
                      <a:r>
                        <a:rPr lang="fi-FI" sz="2700"/>
                        <a:t>Vahvuudet?</a:t>
                      </a:r>
                    </a:p>
                  </a:txBody>
                  <a:tcPr marL="101342" marR="101342" marT="50671" marB="50671"/>
                </a:tc>
                <a:tc>
                  <a:txBody>
                    <a:bodyPr/>
                    <a:lstStyle/>
                    <a:p>
                      <a:r>
                        <a:rPr lang="fi-FI" sz="2000" dirty="0"/>
                        <a:t>Usko omaan asiaan </a:t>
                      </a:r>
                    </a:p>
                    <a:p>
                      <a:r>
                        <a:rPr lang="fi-FI" sz="2000" dirty="0"/>
                        <a:t>Alussa yllätysmahdollisuus</a:t>
                      </a:r>
                    </a:p>
                    <a:p>
                      <a:endParaRPr lang="fi-FI" sz="2000" dirty="0"/>
                    </a:p>
                  </a:txBody>
                  <a:tcPr marL="101342" marR="101342" marT="50671" marB="50671"/>
                </a:tc>
                <a:tc>
                  <a:txBody>
                    <a:bodyPr/>
                    <a:lstStyle/>
                    <a:p>
                      <a:r>
                        <a:rPr lang="fi-FI" sz="2000" dirty="0"/>
                        <a:t>Jääkärit ja koulutettu sotaväki</a:t>
                      </a:r>
                    </a:p>
                    <a:p>
                      <a:r>
                        <a:rPr lang="fi-FI" sz="2000" dirty="0"/>
                        <a:t>Saksalaisten tuki</a:t>
                      </a:r>
                    </a:p>
                    <a:p>
                      <a:endParaRPr lang="fi-FI" sz="2000" dirty="0"/>
                    </a:p>
                  </a:txBody>
                  <a:tcPr marL="101342" marR="101342" marT="50671" marB="50671"/>
                </a:tc>
                <a:extLst>
                  <a:ext uri="{0D108BD9-81ED-4DB2-BD59-A6C34878D82A}">
                    <a16:rowId xmlns:a16="http://schemas.microsoft.com/office/drawing/2014/main" val="2153371686"/>
                  </a:ext>
                </a:extLst>
              </a:tr>
              <a:tr h="1099457">
                <a:tc>
                  <a:txBody>
                    <a:bodyPr/>
                    <a:lstStyle/>
                    <a:p>
                      <a:r>
                        <a:rPr lang="fi-FI" sz="2700"/>
                        <a:t>Heikkoudet?</a:t>
                      </a:r>
                    </a:p>
                  </a:txBody>
                  <a:tcPr marL="101342" marR="101342" marT="50671" marB="50671"/>
                </a:tc>
                <a:tc>
                  <a:txBody>
                    <a:bodyPr/>
                    <a:lstStyle/>
                    <a:p>
                      <a:r>
                        <a:rPr lang="fi-FI" sz="2000" dirty="0"/>
                        <a:t>Heikosti järjestäytynyt – huono johto</a:t>
                      </a:r>
                    </a:p>
                    <a:p>
                      <a:r>
                        <a:rPr lang="fi-FI" sz="2000" dirty="0"/>
                        <a:t>Sotilaskoulutuksen puute</a:t>
                      </a:r>
                    </a:p>
                    <a:p>
                      <a:endParaRPr lang="fi-FI" sz="2000" dirty="0"/>
                    </a:p>
                  </a:txBody>
                  <a:tcPr marL="101342" marR="101342" marT="50671" marB="50671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2000" dirty="0"/>
                        <a:t>Alussa järjestäytymättömyys</a:t>
                      </a:r>
                    </a:p>
                    <a:p>
                      <a:endParaRPr lang="fi-FI" sz="2000" dirty="0"/>
                    </a:p>
                  </a:txBody>
                  <a:tcPr marL="101342" marR="101342" marT="50671" marB="50671"/>
                </a:tc>
                <a:extLst>
                  <a:ext uri="{0D108BD9-81ED-4DB2-BD59-A6C34878D82A}">
                    <a16:rowId xmlns:a16="http://schemas.microsoft.com/office/drawing/2014/main" val="17223320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5192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F2372E8-8121-F059-86ED-DC13EE54C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Tee vihkoon</a:t>
            </a:r>
          </a:p>
        </p:txBody>
      </p:sp>
      <p:graphicFrame>
        <p:nvGraphicFramePr>
          <p:cNvPr id="4" name="Sisällön paikkamerkki 3">
            <a:extLst>
              <a:ext uri="{FF2B5EF4-FFF2-40B4-BE49-F238E27FC236}">
                <a16:creationId xmlns:a16="http://schemas.microsoft.com/office/drawing/2014/main" id="{C24C421E-168F-21C4-BC81-8921424D6E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6358558"/>
              </p:ext>
            </p:extLst>
          </p:nvPr>
        </p:nvGraphicFramePr>
        <p:xfrm>
          <a:off x="1295400" y="2557463"/>
          <a:ext cx="9601197" cy="3157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399">
                  <a:extLst>
                    <a:ext uri="{9D8B030D-6E8A-4147-A177-3AD203B41FA5}">
                      <a16:colId xmlns:a16="http://schemas.microsoft.com/office/drawing/2014/main" val="1379506702"/>
                    </a:ext>
                  </a:extLst>
                </a:gridCol>
                <a:gridCol w="3200399">
                  <a:extLst>
                    <a:ext uri="{9D8B030D-6E8A-4147-A177-3AD203B41FA5}">
                      <a16:colId xmlns:a16="http://schemas.microsoft.com/office/drawing/2014/main" val="1361171250"/>
                    </a:ext>
                  </a:extLst>
                </a:gridCol>
                <a:gridCol w="3200399">
                  <a:extLst>
                    <a:ext uri="{9D8B030D-6E8A-4147-A177-3AD203B41FA5}">
                      <a16:colId xmlns:a16="http://schemas.microsoft.com/office/drawing/2014/main" val="3409169800"/>
                    </a:ext>
                  </a:extLst>
                </a:gridCol>
              </a:tblGrid>
              <a:tr h="1052512">
                <a:tc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PUNAISET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VALKOISET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182770"/>
                  </a:ext>
                </a:extLst>
              </a:tr>
              <a:tr h="1052512">
                <a:tc>
                  <a:txBody>
                    <a:bodyPr/>
                    <a:lstStyle/>
                    <a:p>
                      <a:r>
                        <a:rPr lang="fi-FI" dirty="0"/>
                        <a:t>KUKA LIITTYI?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531554"/>
                  </a:ext>
                </a:extLst>
              </a:tr>
              <a:tr h="1052512">
                <a:tc>
                  <a:txBody>
                    <a:bodyPr/>
                    <a:lstStyle/>
                    <a:p>
                      <a:r>
                        <a:rPr lang="fi-FI" dirty="0"/>
                        <a:t>TAVOITE?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967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4699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F2372E8-8121-F059-86ED-DC13EE54C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Tee vihkoon</a:t>
            </a:r>
          </a:p>
        </p:txBody>
      </p:sp>
      <p:graphicFrame>
        <p:nvGraphicFramePr>
          <p:cNvPr id="4" name="Sisällön paikkamerkki 3">
            <a:extLst>
              <a:ext uri="{FF2B5EF4-FFF2-40B4-BE49-F238E27FC236}">
                <a16:creationId xmlns:a16="http://schemas.microsoft.com/office/drawing/2014/main" id="{C24C421E-168F-21C4-BC81-8921424D6E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4179818"/>
              </p:ext>
            </p:extLst>
          </p:nvPr>
        </p:nvGraphicFramePr>
        <p:xfrm>
          <a:off x="1295401" y="2557463"/>
          <a:ext cx="9482667" cy="3429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0889">
                  <a:extLst>
                    <a:ext uri="{9D8B030D-6E8A-4147-A177-3AD203B41FA5}">
                      <a16:colId xmlns:a16="http://schemas.microsoft.com/office/drawing/2014/main" val="1379506702"/>
                    </a:ext>
                  </a:extLst>
                </a:gridCol>
                <a:gridCol w="3160889">
                  <a:extLst>
                    <a:ext uri="{9D8B030D-6E8A-4147-A177-3AD203B41FA5}">
                      <a16:colId xmlns:a16="http://schemas.microsoft.com/office/drawing/2014/main" val="1361171250"/>
                    </a:ext>
                  </a:extLst>
                </a:gridCol>
                <a:gridCol w="3160889">
                  <a:extLst>
                    <a:ext uri="{9D8B030D-6E8A-4147-A177-3AD203B41FA5}">
                      <a16:colId xmlns:a16="http://schemas.microsoft.com/office/drawing/2014/main" val="3409169800"/>
                    </a:ext>
                  </a:extLst>
                </a:gridCol>
              </a:tblGrid>
              <a:tr h="1052512">
                <a:tc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PUNAISET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VALKOISET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182770"/>
                  </a:ext>
                </a:extLst>
              </a:tr>
              <a:tr h="1052512">
                <a:tc>
                  <a:txBody>
                    <a:bodyPr/>
                    <a:lstStyle/>
                    <a:p>
                      <a:r>
                        <a:rPr lang="fi-FI" dirty="0"/>
                        <a:t>KUKA LIITTYI?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Työväki (kaupungit)</a:t>
                      </a:r>
                    </a:p>
                    <a:p>
                      <a:r>
                        <a:rPr lang="fi-FI" dirty="0"/>
                        <a:t>Torpparit ja tilaton väki (maaseutu)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Virkamiehet ja varakkaat (kaupungin porvaristo)</a:t>
                      </a:r>
                    </a:p>
                    <a:p>
                      <a:r>
                        <a:rPr lang="fi-FI" dirty="0"/>
                        <a:t>Tilalliset ja papisto (maaseutu) </a:t>
                      </a:r>
                    </a:p>
                    <a:p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531554"/>
                  </a:ext>
                </a:extLst>
              </a:tr>
              <a:tr h="105251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dirty="0"/>
                        <a:t>TAVOITE?</a:t>
                      </a:r>
                    </a:p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Oman toimeentulon parantaminen </a:t>
                      </a:r>
                    </a:p>
                    <a:p>
                      <a:r>
                        <a:rPr lang="fi-FI" dirty="0"/>
                        <a:t>Vallankumous ja sosialistinen Suomi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Säilyttää itsenäisyys (Suomi) </a:t>
                      </a:r>
                    </a:p>
                    <a:p>
                      <a:r>
                        <a:rPr lang="fi-FI" dirty="0"/>
                        <a:t>Oman omaisuuden ja aseman säilyttäminen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967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3669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44958B8-57B6-4B37-8A18-D54A32EC2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5" descr="Jämsän punakaartin miehet poseeraavat valokuvausstudiossa 1918.">
            <a:extLst>
              <a:ext uri="{FF2B5EF4-FFF2-40B4-BE49-F238E27FC236}">
                <a16:creationId xmlns:a16="http://schemas.microsoft.com/office/drawing/2014/main" id="{5CCF5D6C-1747-0275-F615-CFB65E5191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19" r="1" b="13481"/>
          <a:stretch/>
        </p:blipFill>
        <p:spPr bwMode="auto">
          <a:xfrm>
            <a:off x="486138" y="488137"/>
            <a:ext cx="11227442" cy="5883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7E4A740-3A69-42A5-8AC0-3905D518F4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0"/>
            <a:ext cx="10972800" cy="5638800"/>
          </a:xfrm>
          <a:prstGeom prst="rect">
            <a:avLst/>
          </a:prstGeom>
          <a:noFill/>
          <a:ln w="15875" cap="flat">
            <a:solidFill>
              <a:schemeClr val="bg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283C010-53D7-404B-9300-DB1BAE1EAE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28956"/>
            <a:ext cx="12234672" cy="658368"/>
            <a:chOff x="-18288" y="3128956"/>
            <a:chExt cx="12234672" cy="658368"/>
          </a:xfrm>
        </p:grpSpPr>
        <p:sp useBgFill="1">
          <p:nvSpPr>
            <p:cNvPr id="14" name="Rounded Rectangle 21">
              <a:extLst>
                <a:ext uri="{FF2B5EF4-FFF2-40B4-BE49-F238E27FC236}">
                  <a16:creationId xmlns:a16="http://schemas.microsoft.com/office/drawing/2014/main" id="{DFC03671-D6D3-4BA9-AD3E-6ADE11D07C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2303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DFD51935-8C23-4BCB-987B-F5AC9E3D94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8288" y="3154680"/>
              <a:ext cx="777240" cy="606425"/>
            </a:xfrm>
            <a:prstGeom prst="rect">
              <a:avLst/>
            </a:prstGeom>
          </p:spPr>
        </p:pic>
        <p:sp useBgFill="1">
          <p:nvSpPr>
            <p:cNvPr id="16" name="Rounded Rectangle 27">
              <a:extLst>
                <a:ext uri="{FF2B5EF4-FFF2-40B4-BE49-F238E27FC236}">
                  <a16:creationId xmlns:a16="http://schemas.microsoft.com/office/drawing/2014/main" id="{72D5A197-23EF-4751-9E72-FEB79910E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14377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5DD7E4D1-EC3E-4109-9647-9E6652A92D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11439144" y="3154680"/>
              <a:ext cx="777240" cy="6064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463799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544958B8-57B6-4B37-8A18-D54A32EC2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87B6B2AC-2251-E35B-C1A5-5DFA9485B1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604" r="1" b="1"/>
          <a:stretch/>
        </p:blipFill>
        <p:spPr>
          <a:xfrm>
            <a:off x="486138" y="488137"/>
            <a:ext cx="11227442" cy="588329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7E4A740-3A69-42A5-8AC0-3905D518F4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0"/>
            <a:ext cx="10972800" cy="5638800"/>
          </a:xfrm>
          <a:prstGeom prst="rect">
            <a:avLst/>
          </a:prstGeom>
          <a:noFill/>
          <a:ln w="15875" cap="flat">
            <a:solidFill>
              <a:schemeClr val="bg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283C010-53D7-404B-9300-DB1BAE1EAE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28956"/>
            <a:ext cx="12234672" cy="658368"/>
            <a:chOff x="-18288" y="3128956"/>
            <a:chExt cx="12234672" cy="658368"/>
          </a:xfrm>
        </p:grpSpPr>
        <p:sp useBgFill="1">
          <p:nvSpPr>
            <p:cNvPr id="12" name="Rounded Rectangle 21">
              <a:extLst>
                <a:ext uri="{FF2B5EF4-FFF2-40B4-BE49-F238E27FC236}">
                  <a16:creationId xmlns:a16="http://schemas.microsoft.com/office/drawing/2014/main" id="{DFC03671-D6D3-4BA9-AD3E-6ADE11D07C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2303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FD51935-8C23-4BCB-987B-F5AC9E3D94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8288" y="3154680"/>
              <a:ext cx="777240" cy="606425"/>
            </a:xfrm>
            <a:prstGeom prst="rect">
              <a:avLst/>
            </a:prstGeom>
          </p:spPr>
        </p:pic>
        <p:sp useBgFill="1">
          <p:nvSpPr>
            <p:cNvPr id="14" name="Rounded Rectangle 27">
              <a:extLst>
                <a:ext uri="{FF2B5EF4-FFF2-40B4-BE49-F238E27FC236}">
                  <a16:creationId xmlns:a16="http://schemas.microsoft.com/office/drawing/2014/main" id="{72D5A197-23EF-4751-9E72-FEB79910E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14377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DD7E4D1-EC3E-4109-9647-9E6652A92D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11439144" y="3154680"/>
              <a:ext cx="777240" cy="6064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6731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23E3CED3-8830-45C9-8D6C-F4ECADD4F1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789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348B9DB-FE1B-9659-95A1-7D9925F0A0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10841" y="666795"/>
            <a:ext cx="8370319" cy="5524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1" name="Rectangle 1032">
            <a:extLst>
              <a:ext uri="{FF2B5EF4-FFF2-40B4-BE49-F238E27FC236}">
                <a16:creationId xmlns:a16="http://schemas.microsoft.com/office/drawing/2014/main" id="{66F2D62A-C66C-42DF-8C05-99B0B1A8B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4611" y="350556"/>
            <a:ext cx="11542779" cy="6156888"/>
          </a:xfrm>
          <a:prstGeom prst="rect">
            <a:avLst/>
          </a:prstGeom>
          <a:noFill/>
          <a:ln w="25400" cap="flat">
            <a:solidFill>
              <a:srgbClr val="7BE7F5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32130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051862-047E-98CB-1948-55044F0C8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Vahvuudet ja heikkoudet</a:t>
            </a:r>
          </a:p>
        </p:txBody>
      </p:sp>
      <p:graphicFrame>
        <p:nvGraphicFramePr>
          <p:cNvPr id="4" name="Sisällön paikkamerkki 3">
            <a:extLst>
              <a:ext uri="{FF2B5EF4-FFF2-40B4-BE49-F238E27FC236}">
                <a16:creationId xmlns:a16="http://schemas.microsoft.com/office/drawing/2014/main" id="{AB8603B0-F735-E198-5C59-8410089F97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789838"/>
              </p:ext>
            </p:extLst>
          </p:nvPr>
        </p:nvGraphicFramePr>
        <p:xfrm>
          <a:off x="1295400" y="2557462"/>
          <a:ext cx="9601197" cy="2779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399">
                  <a:extLst>
                    <a:ext uri="{9D8B030D-6E8A-4147-A177-3AD203B41FA5}">
                      <a16:colId xmlns:a16="http://schemas.microsoft.com/office/drawing/2014/main" val="2964376249"/>
                    </a:ext>
                  </a:extLst>
                </a:gridCol>
                <a:gridCol w="3200399">
                  <a:extLst>
                    <a:ext uri="{9D8B030D-6E8A-4147-A177-3AD203B41FA5}">
                      <a16:colId xmlns:a16="http://schemas.microsoft.com/office/drawing/2014/main" val="3381688061"/>
                    </a:ext>
                  </a:extLst>
                </a:gridCol>
                <a:gridCol w="3200399">
                  <a:extLst>
                    <a:ext uri="{9D8B030D-6E8A-4147-A177-3AD203B41FA5}">
                      <a16:colId xmlns:a16="http://schemas.microsoft.com/office/drawing/2014/main" val="3240425691"/>
                    </a:ext>
                  </a:extLst>
                </a:gridCol>
              </a:tblGrid>
              <a:tr h="566738">
                <a:tc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2400" dirty="0"/>
                        <a:t>PUNAISET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2400" dirty="0"/>
                        <a:t>VALKOISET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965072"/>
                  </a:ext>
                </a:extLst>
              </a:tr>
              <a:tr h="1106135">
                <a:tc>
                  <a:txBody>
                    <a:bodyPr/>
                    <a:lstStyle/>
                    <a:p>
                      <a:endParaRPr lang="fi-FI" dirty="0"/>
                    </a:p>
                    <a:p>
                      <a:r>
                        <a:rPr lang="fi-FI" sz="2400" b="1" dirty="0"/>
                        <a:t>VAHVUUDET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383899"/>
                  </a:ext>
                </a:extLst>
              </a:tr>
              <a:tr h="1106135">
                <a:tc>
                  <a:txBody>
                    <a:bodyPr/>
                    <a:lstStyle/>
                    <a:p>
                      <a:endParaRPr lang="fi-FI" dirty="0"/>
                    </a:p>
                    <a:p>
                      <a:r>
                        <a:rPr lang="fi-FI" sz="2400" b="1" dirty="0"/>
                        <a:t>HEIKKOUDET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631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54540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051862-047E-98CB-1948-55044F0C8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Vahvuudet ja heikkoudet</a:t>
            </a:r>
          </a:p>
        </p:txBody>
      </p:sp>
      <p:graphicFrame>
        <p:nvGraphicFramePr>
          <p:cNvPr id="4" name="Sisällön paikkamerkki 3">
            <a:extLst>
              <a:ext uri="{FF2B5EF4-FFF2-40B4-BE49-F238E27FC236}">
                <a16:creationId xmlns:a16="http://schemas.microsoft.com/office/drawing/2014/main" id="{AB8603B0-F735-E198-5C59-8410089F97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6486883"/>
              </p:ext>
            </p:extLst>
          </p:nvPr>
        </p:nvGraphicFramePr>
        <p:xfrm>
          <a:off x="1295400" y="2557462"/>
          <a:ext cx="9601197" cy="2779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399">
                  <a:extLst>
                    <a:ext uri="{9D8B030D-6E8A-4147-A177-3AD203B41FA5}">
                      <a16:colId xmlns:a16="http://schemas.microsoft.com/office/drawing/2014/main" val="2964376249"/>
                    </a:ext>
                  </a:extLst>
                </a:gridCol>
                <a:gridCol w="3200399">
                  <a:extLst>
                    <a:ext uri="{9D8B030D-6E8A-4147-A177-3AD203B41FA5}">
                      <a16:colId xmlns:a16="http://schemas.microsoft.com/office/drawing/2014/main" val="3381688061"/>
                    </a:ext>
                  </a:extLst>
                </a:gridCol>
                <a:gridCol w="3200399">
                  <a:extLst>
                    <a:ext uri="{9D8B030D-6E8A-4147-A177-3AD203B41FA5}">
                      <a16:colId xmlns:a16="http://schemas.microsoft.com/office/drawing/2014/main" val="3240425691"/>
                    </a:ext>
                  </a:extLst>
                </a:gridCol>
              </a:tblGrid>
              <a:tr h="566738">
                <a:tc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2400" dirty="0"/>
                        <a:t>PUNAISET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2400" dirty="0"/>
                        <a:t>VALKOISET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965072"/>
                  </a:ext>
                </a:extLst>
              </a:tr>
              <a:tr h="1106135">
                <a:tc>
                  <a:txBody>
                    <a:bodyPr/>
                    <a:lstStyle/>
                    <a:p>
                      <a:endParaRPr lang="fi-FI" dirty="0"/>
                    </a:p>
                    <a:p>
                      <a:r>
                        <a:rPr lang="fi-FI" sz="2400" b="1" dirty="0"/>
                        <a:t>VAHVUUDET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Usko omaan asiaansa </a:t>
                      </a:r>
                    </a:p>
                    <a:p>
                      <a:r>
                        <a:rPr lang="fi-FI" dirty="0"/>
                        <a:t>Alussa yllätysmahdollisuus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Jääkärit ja koulutettu sotaväki</a:t>
                      </a:r>
                    </a:p>
                    <a:p>
                      <a:r>
                        <a:rPr lang="fi-FI" dirty="0"/>
                        <a:t>Saksalaisten tuki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383899"/>
                  </a:ext>
                </a:extLst>
              </a:tr>
              <a:tr h="1106135">
                <a:tc>
                  <a:txBody>
                    <a:bodyPr/>
                    <a:lstStyle/>
                    <a:p>
                      <a:endParaRPr lang="fi-FI" dirty="0"/>
                    </a:p>
                    <a:p>
                      <a:r>
                        <a:rPr lang="fi-FI" sz="2400" b="1" dirty="0"/>
                        <a:t>HEIKKOUDET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Heikosti järjestäytynyt – huono johto</a:t>
                      </a:r>
                    </a:p>
                    <a:p>
                      <a:r>
                        <a:rPr lang="fi-FI" dirty="0"/>
                        <a:t>Sotilaskoulutuksen puute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Alussa järjestäytymättömyys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631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7565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F33CE4D-F65D-D8AB-AD7C-787214494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Sodan ratkaisut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5B4421B-4B5B-A0F1-41D5-9D1B4BE03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i-FI" sz="2800" dirty="0"/>
              <a:t>Tärkeimmät taistelut käytiin Tampereella huhtikuun lopussa </a:t>
            </a:r>
          </a:p>
          <a:p>
            <a:pPr>
              <a:buFont typeface="Wingdings" panose="05000000000000000000" pitchFamily="2" charset="2"/>
              <a:buChar char="è"/>
            </a:pPr>
            <a:r>
              <a:rPr lang="fi-FI" sz="2800" dirty="0"/>
              <a:t>Valkoiset onnistuivat lopulta valtaamaan kaupungin  </a:t>
            </a:r>
          </a:p>
          <a:p>
            <a:r>
              <a:rPr lang="fi-FI" sz="2800" dirty="0"/>
              <a:t>Etelässä saksalaiset nousivat maihin ja punakaartit oli lyöty</a:t>
            </a:r>
          </a:p>
          <a:p>
            <a:pPr>
              <a:buFont typeface="Wingdings" panose="05000000000000000000" pitchFamily="2" charset="2"/>
              <a:buChar char="è"/>
            </a:pPr>
            <a:r>
              <a:rPr lang="fi-FI" sz="2800" dirty="0"/>
              <a:t>Osa punaisista vangittiin, osa pakeni Venäjälle </a:t>
            </a:r>
          </a:p>
          <a:p>
            <a:r>
              <a:rPr lang="fi-FI" sz="2800" dirty="0"/>
              <a:t>Sodassa terrori oli yleistä ja usein siihen liittyi halu kostaa vihollisen terroriteot </a:t>
            </a:r>
          </a:p>
          <a:p>
            <a:pPr>
              <a:buFont typeface="Wingdings" panose="05000000000000000000" pitchFamily="2" charset="2"/>
              <a:buChar char="è"/>
            </a:pPr>
            <a:r>
              <a:rPr lang="fi-FI" sz="2800" dirty="0"/>
              <a:t>Etenkin sodan jälkeen valkoiset halusivat kostaa vankileireille kootuille punaisille </a:t>
            </a:r>
          </a:p>
          <a:p>
            <a:pPr marL="0" indent="0">
              <a:buNone/>
            </a:pPr>
            <a:endParaRPr lang="fi-FI" sz="2800" dirty="0"/>
          </a:p>
          <a:p>
            <a:pPr marL="0" indent="0">
              <a:buNone/>
            </a:pPr>
            <a:endParaRPr lang="fi-FI" sz="2800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506829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71D94D4C-1290-4405-A774-5C4C6C4E63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1C21F738-3DFC-40C9-94B1-01A1ED0713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EED3386-36D7-4F4D-994E-9E6BECBC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20043D61-6DBE-45FB-ADAB-FCDFF38F17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F1366DDD-2309-4EC1-9C3A-0EBF26711B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EB4F5DF-1284-423F-9B33-048907171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46" name="Rectangle 35">
            <a:extLst>
              <a:ext uri="{FF2B5EF4-FFF2-40B4-BE49-F238E27FC236}">
                <a16:creationId xmlns:a16="http://schemas.microsoft.com/office/drawing/2014/main" id="{95F11533-723E-420D-A991-D376E73935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7" name="Group 37">
            <a:extLst>
              <a:ext uri="{FF2B5EF4-FFF2-40B4-BE49-F238E27FC236}">
                <a16:creationId xmlns:a16="http://schemas.microsoft.com/office/drawing/2014/main" id="{C60393DE-86F5-4639-9D54-85E166A843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6781C5A9-B7CC-4944-80B9-8D48C77D33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48" name="Rectangle 39">
              <a:extLst>
                <a:ext uri="{FF2B5EF4-FFF2-40B4-BE49-F238E27FC236}">
                  <a16:creationId xmlns:a16="http://schemas.microsoft.com/office/drawing/2014/main" id="{179E96B4-A8EA-47EF-B2BB-92FF796E9E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A4EF7629-2B5A-4DD5-81B4-4878E93715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58963C9E-C5BF-4148-A145-6931A8AB11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graphicFrame>
        <p:nvGraphicFramePr>
          <p:cNvPr id="4" name="Sisällön paikkamerkki 3">
            <a:extLst>
              <a:ext uri="{FF2B5EF4-FFF2-40B4-BE49-F238E27FC236}">
                <a16:creationId xmlns:a16="http://schemas.microsoft.com/office/drawing/2014/main" id="{D3685877-E584-A811-1F7F-B495929A6327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4450203"/>
              </p:ext>
            </p:extLst>
          </p:nvPr>
        </p:nvGraphicFramePr>
        <p:xfrm>
          <a:off x="1295401" y="1117600"/>
          <a:ext cx="9601198" cy="4467088"/>
        </p:xfrm>
        <a:graphic>
          <a:graphicData uri="http://schemas.openxmlformats.org/drawingml/2006/table">
            <a:tbl>
              <a:tblPr firstRow="1" bandRow="1"/>
              <a:tblGrid>
                <a:gridCol w="3548679">
                  <a:extLst>
                    <a:ext uri="{9D8B030D-6E8A-4147-A177-3AD203B41FA5}">
                      <a16:colId xmlns:a16="http://schemas.microsoft.com/office/drawing/2014/main" val="3142916896"/>
                    </a:ext>
                  </a:extLst>
                </a:gridCol>
                <a:gridCol w="1612836">
                  <a:extLst>
                    <a:ext uri="{9D8B030D-6E8A-4147-A177-3AD203B41FA5}">
                      <a16:colId xmlns:a16="http://schemas.microsoft.com/office/drawing/2014/main" val="953482291"/>
                    </a:ext>
                  </a:extLst>
                </a:gridCol>
                <a:gridCol w="1685108">
                  <a:extLst>
                    <a:ext uri="{9D8B030D-6E8A-4147-A177-3AD203B41FA5}">
                      <a16:colId xmlns:a16="http://schemas.microsoft.com/office/drawing/2014/main" val="2344336710"/>
                    </a:ext>
                  </a:extLst>
                </a:gridCol>
                <a:gridCol w="1082852">
                  <a:extLst>
                    <a:ext uri="{9D8B030D-6E8A-4147-A177-3AD203B41FA5}">
                      <a16:colId xmlns:a16="http://schemas.microsoft.com/office/drawing/2014/main" val="3042771094"/>
                    </a:ext>
                  </a:extLst>
                </a:gridCol>
                <a:gridCol w="1671723">
                  <a:extLst>
                    <a:ext uri="{9D8B030D-6E8A-4147-A177-3AD203B41FA5}">
                      <a16:colId xmlns:a16="http://schemas.microsoft.com/office/drawing/2014/main" val="4154248293"/>
                    </a:ext>
                  </a:extLst>
                </a:gridCol>
              </a:tblGrid>
              <a:tr h="558386">
                <a:tc>
                  <a:txBody>
                    <a:bodyPr/>
                    <a:lstStyle/>
                    <a:p>
                      <a:pPr algn="l" fontAlgn="t"/>
                      <a:r>
                        <a:rPr lang="fi-FI" sz="1700" b="1">
                          <a:solidFill>
                            <a:srgbClr val="FFFFFF"/>
                          </a:solidFill>
                          <a:effectLst/>
                          <a:latin typeface="Source Sans Pro" panose="020B0503030403020204" pitchFamily="34" charset="0"/>
                        </a:rPr>
                        <a:t>Kuolintapa vuonna 1918</a:t>
                      </a:r>
                    </a:p>
                  </a:txBody>
                  <a:tcPr marL="30894" marR="30894" marT="30894" marB="30894">
                    <a:lnL>
                      <a:noFill/>
                    </a:lnL>
                    <a:lnR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787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1700" b="1">
                          <a:solidFill>
                            <a:srgbClr val="FFFFFF"/>
                          </a:solidFill>
                          <a:effectLst/>
                          <a:latin typeface="Source Sans Pro" panose="020B0503030403020204" pitchFamily="34" charset="0"/>
                        </a:rPr>
                        <a:t>Punaiset</a:t>
                      </a:r>
                    </a:p>
                  </a:txBody>
                  <a:tcPr marL="30894" marR="30894" marT="30894" marB="30894">
                    <a:lnL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787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1700" b="1">
                          <a:solidFill>
                            <a:srgbClr val="FFFFFF"/>
                          </a:solidFill>
                          <a:effectLst/>
                          <a:latin typeface="Source Sans Pro" panose="020B0503030403020204" pitchFamily="34" charset="0"/>
                        </a:rPr>
                        <a:t>Valkoiset</a:t>
                      </a:r>
                    </a:p>
                  </a:txBody>
                  <a:tcPr marL="30894" marR="30894" marT="30894" marB="30894">
                    <a:lnL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787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1700" b="1">
                          <a:solidFill>
                            <a:srgbClr val="FFFFFF"/>
                          </a:solidFill>
                          <a:effectLst/>
                          <a:latin typeface="Source Sans Pro" panose="020B0503030403020204" pitchFamily="34" charset="0"/>
                        </a:rPr>
                        <a:t>Muut</a:t>
                      </a:r>
                    </a:p>
                  </a:txBody>
                  <a:tcPr marL="30894" marR="30894" marT="30894" marB="30894">
                    <a:lnL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787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1700" b="1">
                          <a:solidFill>
                            <a:srgbClr val="FFFFFF"/>
                          </a:solidFill>
                          <a:effectLst/>
                          <a:latin typeface="Source Sans Pro" panose="020B0503030403020204" pitchFamily="34" charset="0"/>
                        </a:rPr>
                        <a:t>Yhteensä</a:t>
                      </a:r>
                    </a:p>
                  </a:txBody>
                  <a:tcPr marL="30894" marR="30894" marT="30894" marB="30894">
                    <a:lnL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7878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468724"/>
                  </a:ext>
                </a:extLst>
              </a:tr>
              <a:tr h="558386">
                <a:tc>
                  <a:txBody>
                    <a:bodyPr/>
                    <a:lstStyle/>
                    <a:p>
                      <a:pPr algn="l" fontAlgn="t"/>
                      <a:r>
                        <a:rPr lang="fi-FI" sz="1700" b="0">
                          <a:effectLst/>
                          <a:latin typeface="Source Sans Pro" panose="020B0503030403020204" pitchFamily="34" charset="0"/>
                        </a:rPr>
                        <a:t>Taistelussa kuolleet</a:t>
                      </a:r>
                    </a:p>
                  </a:txBody>
                  <a:tcPr marL="30894" marR="30894" marT="30894" marB="30894">
                    <a:lnL>
                      <a:noFill/>
                    </a:lnL>
                    <a:lnR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1700" b="0" dirty="0">
                          <a:effectLst/>
                          <a:latin typeface="Source Sans Pro" panose="020B0503030403020204" pitchFamily="34" charset="0"/>
                        </a:rPr>
                        <a:t>5 199</a:t>
                      </a:r>
                    </a:p>
                  </a:txBody>
                  <a:tcPr marL="30894" marR="30894" marT="30894" marB="30894">
                    <a:lnL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1700" b="0">
                          <a:effectLst/>
                          <a:latin typeface="Source Sans Pro" panose="020B0503030403020204" pitchFamily="34" charset="0"/>
                        </a:rPr>
                        <a:t>3 414</a:t>
                      </a:r>
                    </a:p>
                  </a:txBody>
                  <a:tcPr marL="30894" marR="30894" marT="30894" marB="30894">
                    <a:lnL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1700" b="0">
                          <a:effectLst/>
                          <a:latin typeface="Source Sans Pro" panose="020B0503030403020204" pitchFamily="34" charset="0"/>
                        </a:rPr>
                        <a:t>790</a:t>
                      </a:r>
                    </a:p>
                  </a:txBody>
                  <a:tcPr marL="30894" marR="30894" marT="30894" marB="30894">
                    <a:lnL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1700" b="0">
                          <a:effectLst/>
                          <a:latin typeface="Source Sans Pro" panose="020B0503030403020204" pitchFamily="34" charset="0"/>
                        </a:rPr>
                        <a:t>9 403</a:t>
                      </a:r>
                    </a:p>
                  </a:txBody>
                  <a:tcPr marL="30894" marR="30894" marT="30894" marB="30894">
                    <a:lnL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759594"/>
                  </a:ext>
                </a:extLst>
              </a:tr>
              <a:tr h="558386">
                <a:tc>
                  <a:txBody>
                    <a:bodyPr/>
                    <a:lstStyle/>
                    <a:p>
                      <a:pPr algn="l" fontAlgn="t"/>
                      <a:r>
                        <a:rPr lang="fi-FI" sz="1700" b="0">
                          <a:effectLst/>
                          <a:latin typeface="Source Sans Pro" panose="020B0503030403020204" pitchFamily="34" charset="0"/>
                        </a:rPr>
                        <a:t>Teloitettu, ammuttu, murhattu</a:t>
                      </a:r>
                    </a:p>
                  </a:txBody>
                  <a:tcPr marL="30894" marR="30894" marT="30894" marB="30894">
                    <a:lnL>
                      <a:noFill/>
                    </a:lnL>
                    <a:lnR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3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1700" b="0">
                          <a:effectLst/>
                          <a:latin typeface="Source Sans Pro" panose="020B0503030403020204" pitchFamily="34" charset="0"/>
                        </a:rPr>
                        <a:t>7 370</a:t>
                      </a:r>
                    </a:p>
                  </a:txBody>
                  <a:tcPr marL="30894" marR="30894" marT="30894" marB="30894">
                    <a:lnL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3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1700" b="0">
                          <a:effectLst/>
                          <a:latin typeface="Source Sans Pro" panose="020B0503030403020204" pitchFamily="34" charset="0"/>
                        </a:rPr>
                        <a:t>1 424</a:t>
                      </a:r>
                    </a:p>
                  </a:txBody>
                  <a:tcPr marL="30894" marR="30894" marT="30894" marB="30894">
                    <a:lnL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3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1700" b="0">
                          <a:effectLst/>
                          <a:latin typeface="Source Sans Pro" panose="020B0503030403020204" pitchFamily="34" charset="0"/>
                        </a:rPr>
                        <a:t>926</a:t>
                      </a:r>
                    </a:p>
                  </a:txBody>
                  <a:tcPr marL="30894" marR="30894" marT="30894" marB="30894">
                    <a:lnL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3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1700" b="0">
                          <a:effectLst/>
                          <a:latin typeface="Source Sans Pro" panose="020B0503030403020204" pitchFamily="34" charset="0"/>
                        </a:rPr>
                        <a:t>9 720</a:t>
                      </a:r>
                    </a:p>
                  </a:txBody>
                  <a:tcPr marL="30894" marR="30894" marT="30894" marB="30894">
                    <a:lnL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3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9970774"/>
                  </a:ext>
                </a:extLst>
              </a:tr>
              <a:tr h="558386">
                <a:tc>
                  <a:txBody>
                    <a:bodyPr/>
                    <a:lstStyle/>
                    <a:p>
                      <a:pPr algn="l" fontAlgn="t"/>
                      <a:r>
                        <a:rPr lang="fi-FI" sz="1700" b="0">
                          <a:effectLst/>
                          <a:latin typeface="Source Sans Pro" panose="020B0503030403020204" pitchFamily="34" charset="0"/>
                        </a:rPr>
                        <a:t>Kuollut vankileirillä</a:t>
                      </a:r>
                    </a:p>
                  </a:txBody>
                  <a:tcPr marL="30894" marR="30894" marT="30894" marB="30894">
                    <a:lnL>
                      <a:noFill/>
                    </a:lnL>
                    <a:lnR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1700" b="0">
                          <a:effectLst/>
                          <a:latin typeface="Source Sans Pro" panose="020B0503030403020204" pitchFamily="34" charset="0"/>
                        </a:rPr>
                        <a:t>11 652</a:t>
                      </a:r>
                    </a:p>
                  </a:txBody>
                  <a:tcPr marL="30894" marR="30894" marT="30894" marB="30894">
                    <a:lnL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1700" b="0">
                          <a:effectLst/>
                          <a:latin typeface="Source Sans Pro" panose="020B0503030403020204" pitchFamily="34" charset="0"/>
                        </a:rPr>
                        <a:t>4</a:t>
                      </a:r>
                    </a:p>
                  </a:txBody>
                  <a:tcPr marL="30894" marR="30894" marT="30894" marB="30894">
                    <a:lnL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1700" b="0">
                          <a:effectLst/>
                          <a:latin typeface="Source Sans Pro" panose="020B0503030403020204" pitchFamily="34" charset="0"/>
                        </a:rPr>
                        <a:t>1 790</a:t>
                      </a:r>
                    </a:p>
                  </a:txBody>
                  <a:tcPr marL="30894" marR="30894" marT="30894" marB="30894">
                    <a:lnL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1700" b="0">
                          <a:effectLst/>
                          <a:latin typeface="Source Sans Pro" panose="020B0503030403020204" pitchFamily="34" charset="0"/>
                        </a:rPr>
                        <a:t>13 446</a:t>
                      </a:r>
                    </a:p>
                  </a:txBody>
                  <a:tcPr marL="30894" marR="30894" marT="30894" marB="30894">
                    <a:lnL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7402652"/>
                  </a:ext>
                </a:extLst>
              </a:tr>
              <a:tr h="558386">
                <a:tc>
                  <a:txBody>
                    <a:bodyPr/>
                    <a:lstStyle/>
                    <a:p>
                      <a:pPr algn="l" fontAlgn="t"/>
                      <a:r>
                        <a:rPr lang="fi-FI" sz="1700" b="0">
                          <a:effectLst/>
                          <a:latin typeface="Source Sans Pro" panose="020B0503030403020204" pitchFamily="34" charset="0"/>
                        </a:rPr>
                        <a:t>Kuollut vankileireiltä vapauduttuaan</a:t>
                      </a:r>
                    </a:p>
                  </a:txBody>
                  <a:tcPr marL="30894" marR="30894" marT="30894" marB="30894">
                    <a:lnL>
                      <a:noFill/>
                    </a:lnL>
                    <a:lnR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3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1700" b="0">
                          <a:effectLst/>
                          <a:latin typeface="Source Sans Pro" panose="020B0503030403020204" pitchFamily="34" charset="0"/>
                        </a:rPr>
                        <a:t>607</a:t>
                      </a:r>
                    </a:p>
                  </a:txBody>
                  <a:tcPr marL="30894" marR="30894" marT="30894" marB="30894">
                    <a:lnL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3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1700" b="0">
                          <a:effectLst/>
                          <a:latin typeface="Source Sans Pro" panose="020B0503030403020204" pitchFamily="34" charset="0"/>
                        </a:rPr>
                        <a:t>-</a:t>
                      </a:r>
                    </a:p>
                  </a:txBody>
                  <a:tcPr marL="30894" marR="30894" marT="30894" marB="30894">
                    <a:lnL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3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1700" b="0">
                          <a:effectLst/>
                          <a:latin typeface="Source Sans Pro" panose="020B0503030403020204" pitchFamily="34" charset="0"/>
                        </a:rPr>
                        <a:t>6</a:t>
                      </a:r>
                    </a:p>
                  </a:txBody>
                  <a:tcPr marL="30894" marR="30894" marT="30894" marB="30894">
                    <a:lnL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3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1700" b="0">
                          <a:effectLst/>
                          <a:latin typeface="Source Sans Pro" panose="020B0503030403020204" pitchFamily="34" charset="0"/>
                        </a:rPr>
                        <a:t>613</a:t>
                      </a:r>
                    </a:p>
                  </a:txBody>
                  <a:tcPr marL="30894" marR="30894" marT="30894" marB="30894">
                    <a:lnL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3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972274"/>
                  </a:ext>
                </a:extLst>
              </a:tr>
              <a:tr h="558386">
                <a:tc>
                  <a:txBody>
                    <a:bodyPr/>
                    <a:lstStyle/>
                    <a:p>
                      <a:pPr algn="l" fontAlgn="t"/>
                      <a:r>
                        <a:rPr lang="fi-FI" sz="1700" b="0">
                          <a:effectLst/>
                          <a:latin typeface="Source Sans Pro" panose="020B0503030403020204" pitchFamily="34" charset="0"/>
                        </a:rPr>
                        <a:t>Kadonnut</a:t>
                      </a:r>
                    </a:p>
                  </a:txBody>
                  <a:tcPr marL="30894" marR="30894" marT="30894" marB="30894">
                    <a:lnL>
                      <a:noFill/>
                    </a:lnL>
                    <a:lnR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1700" b="0">
                          <a:effectLst/>
                          <a:latin typeface="Source Sans Pro" panose="020B0503030403020204" pitchFamily="34" charset="0"/>
                        </a:rPr>
                        <a:t>1 767</a:t>
                      </a:r>
                    </a:p>
                  </a:txBody>
                  <a:tcPr marL="30894" marR="30894" marT="30894" marB="30894">
                    <a:lnL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1700" b="0">
                          <a:effectLst/>
                          <a:latin typeface="Source Sans Pro" panose="020B0503030403020204" pitchFamily="34" charset="0"/>
                        </a:rPr>
                        <a:t>46</a:t>
                      </a:r>
                    </a:p>
                  </a:txBody>
                  <a:tcPr marL="30894" marR="30894" marT="30894" marB="30894">
                    <a:lnL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1700" b="0">
                          <a:effectLst/>
                          <a:latin typeface="Source Sans Pro" panose="020B0503030403020204" pitchFamily="34" charset="0"/>
                        </a:rPr>
                        <a:t>380</a:t>
                      </a:r>
                    </a:p>
                  </a:txBody>
                  <a:tcPr marL="30894" marR="30894" marT="30894" marB="30894">
                    <a:lnL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1700" b="0">
                          <a:effectLst/>
                          <a:latin typeface="Source Sans Pro" panose="020B0503030403020204" pitchFamily="34" charset="0"/>
                        </a:rPr>
                        <a:t>2 193</a:t>
                      </a:r>
                    </a:p>
                  </a:txBody>
                  <a:tcPr marL="30894" marR="30894" marT="30894" marB="30894">
                    <a:lnL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2760308"/>
                  </a:ext>
                </a:extLst>
              </a:tr>
              <a:tr h="558386">
                <a:tc>
                  <a:txBody>
                    <a:bodyPr/>
                    <a:lstStyle/>
                    <a:p>
                      <a:pPr algn="l" fontAlgn="t"/>
                      <a:r>
                        <a:rPr lang="fi-FI" sz="1700" b="0">
                          <a:effectLst/>
                          <a:latin typeface="Source Sans Pro" panose="020B0503030403020204" pitchFamily="34" charset="0"/>
                        </a:rPr>
                        <a:t>Muut kuolintavat</a:t>
                      </a:r>
                    </a:p>
                  </a:txBody>
                  <a:tcPr marL="30894" marR="30894" marT="30894" marB="30894">
                    <a:lnL>
                      <a:noFill/>
                    </a:lnL>
                    <a:lnR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3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1700" b="0">
                          <a:effectLst/>
                          <a:latin typeface="Source Sans Pro" panose="020B0503030403020204" pitchFamily="34" charset="0"/>
                        </a:rPr>
                        <a:t>443</a:t>
                      </a:r>
                    </a:p>
                  </a:txBody>
                  <a:tcPr marL="30894" marR="30894" marT="30894" marB="30894">
                    <a:lnL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3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1700" b="0">
                          <a:effectLst/>
                          <a:latin typeface="Source Sans Pro" panose="020B0503030403020204" pitchFamily="34" charset="0"/>
                        </a:rPr>
                        <a:t>291</a:t>
                      </a:r>
                    </a:p>
                  </a:txBody>
                  <a:tcPr marL="30894" marR="30894" marT="30894" marB="30894">
                    <a:lnL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3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1700" b="0">
                          <a:effectLst/>
                          <a:latin typeface="Source Sans Pro" panose="020B0503030403020204" pitchFamily="34" charset="0"/>
                        </a:rPr>
                        <a:t>531</a:t>
                      </a:r>
                    </a:p>
                  </a:txBody>
                  <a:tcPr marL="30894" marR="30894" marT="30894" marB="30894">
                    <a:lnL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3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1700" b="0">
                          <a:effectLst/>
                          <a:latin typeface="Source Sans Pro" panose="020B0503030403020204" pitchFamily="34" charset="0"/>
                        </a:rPr>
                        <a:t>1 265</a:t>
                      </a:r>
                    </a:p>
                  </a:txBody>
                  <a:tcPr marL="30894" marR="30894" marT="30894" marB="30894">
                    <a:lnL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3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7592358"/>
                  </a:ext>
                </a:extLst>
              </a:tr>
              <a:tr h="558386">
                <a:tc>
                  <a:txBody>
                    <a:bodyPr/>
                    <a:lstStyle/>
                    <a:p>
                      <a:pPr algn="l" fontAlgn="t"/>
                      <a:r>
                        <a:rPr lang="fi-FI" sz="1700" b="1">
                          <a:effectLst/>
                          <a:latin typeface="Source Sans Pro" panose="020B0503030403020204" pitchFamily="34" charset="0"/>
                        </a:rPr>
                        <a:t>Kaikki yhteensä</a:t>
                      </a:r>
                      <a:endParaRPr lang="fi-FI" sz="1700" b="0">
                        <a:effectLst/>
                        <a:latin typeface="Source Sans Pro" panose="020B0503030403020204" pitchFamily="34" charset="0"/>
                      </a:endParaRPr>
                    </a:p>
                  </a:txBody>
                  <a:tcPr marL="30894" marR="30894" marT="30894" marB="30894">
                    <a:lnL>
                      <a:noFill/>
                    </a:lnL>
                    <a:lnR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1700" b="1">
                          <a:effectLst/>
                          <a:latin typeface="Source Sans Pro" panose="020B0503030403020204" pitchFamily="34" charset="0"/>
                        </a:rPr>
                        <a:t>27 038</a:t>
                      </a:r>
                      <a:endParaRPr lang="fi-FI" sz="1700" b="0">
                        <a:effectLst/>
                        <a:latin typeface="Source Sans Pro" panose="020B0503030403020204" pitchFamily="34" charset="0"/>
                      </a:endParaRPr>
                    </a:p>
                  </a:txBody>
                  <a:tcPr marL="30894" marR="30894" marT="30894" marB="30894">
                    <a:lnL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1700" b="1">
                          <a:effectLst/>
                          <a:latin typeface="Source Sans Pro" panose="020B0503030403020204" pitchFamily="34" charset="0"/>
                        </a:rPr>
                        <a:t>5 179</a:t>
                      </a:r>
                      <a:endParaRPr lang="fi-FI" sz="1700" b="0">
                        <a:effectLst/>
                        <a:latin typeface="Source Sans Pro" panose="020B0503030403020204" pitchFamily="34" charset="0"/>
                      </a:endParaRPr>
                    </a:p>
                  </a:txBody>
                  <a:tcPr marL="30894" marR="30894" marT="30894" marB="30894">
                    <a:lnL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1700" b="1">
                          <a:effectLst/>
                          <a:latin typeface="Source Sans Pro" panose="020B0503030403020204" pitchFamily="34" charset="0"/>
                        </a:rPr>
                        <a:t>4 423</a:t>
                      </a:r>
                      <a:endParaRPr lang="fi-FI" sz="1700" b="0">
                        <a:effectLst/>
                        <a:latin typeface="Source Sans Pro" panose="020B0503030403020204" pitchFamily="34" charset="0"/>
                      </a:endParaRPr>
                    </a:p>
                  </a:txBody>
                  <a:tcPr marL="30894" marR="30894" marT="30894" marB="30894">
                    <a:lnL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1700" b="1" dirty="0">
                          <a:effectLst/>
                          <a:latin typeface="Source Sans Pro" panose="020B0503030403020204" pitchFamily="34" charset="0"/>
                        </a:rPr>
                        <a:t>36 640</a:t>
                      </a:r>
                      <a:endParaRPr lang="fi-FI" sz="1700" b="0" dirty="0">
                        <a:effectLst/>
                        <a:latin typeface="Source Sans Pro" panose="020B0503030403020204" pitchFamily="34" charset="0"/>
                      </a:endParaRPr>
                    </a:p>
                  </a:txBody>
                  <a:tcPr marL="30894" marR="30894" marT="30894" marB="30894">
                    <a:lnL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0B2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49677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49310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5604E06-DF9D-4C49-8314-4F0307BD5E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5875" cap="flat" cmpd="sng" algn="ctr">
            <a:noFill/>
            <a:prstDash val="solid"/>
          </a:ln>
          <a:effectLst/>
        </p:spPr>
        <p:style>
          <a:lnRef idx="0">
            <a:scrgbClr r="0" g="0" b="0"/>
          </a:lnRef>
          <a:fillRef idx="1003">
            <a:schemeClr val="dk1"/>
          </a:fillRef>
          <a:effectRef idx="0">
            <a:scrgbClr r="0" g="0" b="0"/>
          </a:effectRef>
          <a:fontRef idx="major"/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F166AD8-180F-4585-8444-D6E3F1B037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1795" y="643468"/>
            <a:ext cx="10905066" cy="557106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extrusionH="76200" contourW="12700">
            <a:bevelT w="19050" h="0" prst="coolSlant"/>
            <a:extrusionClr>
              <a:schemeClr val="accent3">
                <a:lumMod val="50000"/>
              </a:schemeClr>
            </a:extrusionClr>
            <a:contourClr>
              <a:schemeClr val="tx2">
                <a:lumMod val="75000"/>
                <a:lumOff val="2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419DD48-144F-4836-9C0F-7A3BFC28A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4524" y="809244"/>
            <a:ext cx="10579608" cy="5239512"/>
          </a:xfrm>
          <a:prstGeom prst="rect">
            <a:avLst/>
          </a:prstGeom>
          <a:ln w="15875"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F0F4CCD-DB19-1003-3F0F-EF0BDB6A4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1508760"/>
            <a:ext cx="2918458" cy="3840480"/>
          </a:xfrm>
        </p:spPr>
        <p:txBody>
          <a:bodyPr>
            <a:normAutofit/>
          </a:bodyPr>
          <a:lstStyle/>
          <a:p>
            <a:r>
              <a:rPr lang="fi-FI">
                <a:solidFill>
                  <a:schemeClr val="tx1"/>
                </a:solidFill>
              </a:rPr>
              <a:t>Sodan jälkeen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4379797-D651-47FF-942A-A38CFE97E5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6219" y="1508760"/>
            <a:ext cx="0" cy="384048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319E1F3-2244-AB6B-D4E5-B37F0C57C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7279" y="1508760"/>
            <a:ext cx="5989317" cy="3840480"/>
          </a:xfrm>
        </p:spPr>
        <p:txBody>
          <a:bodyPr anchor="ctr">
            <a:normAutofit/>
          </a:bodyPr>
          <a:lstStyle/>
          <a:p>
            <a:r>
              <a:rPr lang="fi-FI" sz="2000" dirty="0">
                <a:solidFill>
                  <a:schemeClr val="tx1"/>
                </a:solidFill>
              </a:rPr>
              <a:t>Sodan jälkeen Suomi oli valkoinen – voitonpäivä 16.5. </a:t>
            </a:r>
          </a:p>
          <a:p>
            <a:r>
              <a:rPr lang="fi-FI" sz="2000" dirty="0">
                <a:solidFill>
                  <a:schemeClr val="tx1"/>
                </a:solidFill>
              </a:rPr>
              <a:t>Punaiset olivat katkeria ja vailla oikeuksia</a:t>
            </a:r>
          </a:p>
          <a:p>
            <a:r>
              <a:rPr lang="fi-FI" sz="2000" dirty="0">
                <a:solidFill>
                  <a:schemeClr val="tx1"/>
                </a:solidFill>
              </a:rPr>
              <a:t>Eduskunnassa oli yksi ainoa sosiaalidemokraatti! -&gt; </a:t>
            </a:r>
            <a:r>
              <a:rPr lang="fi-FI" sz="2000" b="1" dirty="0">
                <a:solidFill>
                  <a:schemeClr val="tx1"/>
                </a:solidFill>
              </a:rPr>
              <a:t>tynkäeduskunta</a:t>
            </a:r>
          </a:p>
          <a:p>
            <a:r>
              <a:rPr lang="fi-FI" sz="2000" dirty="0">
                <a:solidFill>
                  <a:schemeClr val="tx1"/>
                </a:solidFill>
              </a:rPr>
              <a:t>Valkoiset kansanedustajat halusivat kuninkaan -&gt; eduskunta valitsi kuninkaaksi Friedrich Karlin -&gt; Saksan tappio sai Karlin luopumaan kruunusta </a:t>
            </a:r>
          </a:p>
          <a:p>
            <a:r>
              <a:rPr lang="fi-FI" sz="2000" b="1" dirty="0">
                <a:solidFill>
                  <a:schemeClr val="tx1"/>
                </a:solidFill>
              </a:rPr>
              <a:t>Suomesta tasavalta ja ensimmäiseksi presidentiksi valittiin v. 1919 K.J. </a:t>
            </a:r>
            <a:r>
              <a:rPr lang="fi-FI" sz="2000" b="1">
                <a:solidFill>
                  <a:schemeClr val="tx1"/>
                </a:solidFill>
              </a:rPr>
              <a:t>Ståhlberg</a:t>
            </a:r>
          </a:p>
        </p:txBody>
      </p:sp>
    </p:spTree>
    <p:extLst>
      <p:ext uri="{BB962C8B-B14F-4D97-AF65-F5344CB8AC3E}">
        <p14:creationId xmlns:p14="http://schemas.microsoft.com/office/powerpoint/2010/main" val="24271580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4E2AA707-5C90-24E1-ACEC-75562E8855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5157" y="351000"/>
            <a:ext cx="8281378" cy="61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2150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aninen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220</TotalTime>
  <Words>428</Words>
  <Application>Microsoft Office PowerPoint</Application>
  <PresentationFormat>Laajakuva</PresentationFormat>
  <Paragraphs>132</Paragraphs>
  <Slides>15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15</vt:i4>
      </vt:variant>
    </vt:vector>
  </HeadingPairs>
  <TitlesOfParts>
    <vt:vector size="20" baseType="lpstr">
      <vt:lpstr>Arial</vt:lpstr>
      <vt:lpstr>Garamond</vt:lpstr>
      <vt:lpstr>Source Sans Pro</vt:lpstr>
      <vt:lpstr>Wingdings</vt:lpstr>
      <vt:lpstr>Orgaaninen</vt:lpstr>
      <vt:lpstr>Suomen sisällissota</vt:lpstr>
      <vt:lpstr>Miksi sota syttyi?</vt:lpstr>
      <vt:lpstr>Tee vihkoon</vt:lpstr>
      <vt:lpstr>PowerPoint-esitys</vt:lpstr>
      <vt:lpstr>Tee vihkoon</vt:lpstr>
      <vt:lpstr>Tee vihkoon</vt:lpstr>
      <vt:lpstr>PowerPoint-esitys</vt:lpstr>
      <vt:lpstr>PowerPoint-esitys</vt:lpstr>
      <vt:lpstr>PowerPoint-esitys</vt:lpstr>
      <vt:lpstr>Vahvuudet ja heikkoudet</vt:lpstr>
      <vt:lpstr>Vahvuudet ja heikkoudet</vt:lpstr>
      <vt:lpstr>Sodan ratkaisut</vt:lpstr>
      <vt:lpstr>PowerPoint-esitys</vt:lpstr>
      <vt:lpstr>Sodan jälkeen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Suomen sisällissota</dc:title>
  <dc:creator>Helenius Niki</dc:creator>
  <cp:lastModifiedBy>Helenius Niki</cp:lastModifiedBy>
  <cp:revision>16</cp:revision>
  <dcterms:created xsi:type="dcterms:W3CDTF">2024-05-03T06:30:49Z</dcterms:created>
  <dcterms:modified xsi:type="dcterms:W3CDTF">2026-01-21T17:20:14Z</dcterms:modified>
</cp:coreProperties>
</file>