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273CD05-86F2-452F-A9BC-70E2675CDA80}" type="datetimeFigureOut">
              <a:rPr lang="fi-FI" smtClean="0"/>
              <a:t>23.1.2022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grpSp>
        <p:nvGrpSpPr>
          <p:cNvPr id="21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2" name="Rectangle 21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51898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73CD05-86F2-452F-A9BC-70E2675CDA80}" type="datetimeFigureOut">
              <a:rPr lang="fi-FI" smtClean="0"/>
              <a:t>23.1.2022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59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73CD05-86F2-452F-A9BC-70E2675CDA80}" type="datetimeFigureOut">
              <a:rPr lang="fi-FI" smtClean="0"/>
              <a:t>23.1.2022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703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73CD05-86F2-452F-A9BC-70E2675CDA80}" type="datetimeFigureOut">
              <a:rPr lang="fi-FI" smtClean="0"/>
              <a:t>23.1.2022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019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4896296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4896544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CD05-86F2-452F-A9BC-70E2675CDA80}" type="datetimeFigureOut">
              <a:rPr lang="fi-FI" smtClean="0"/>
              <a:t>23.1.2022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717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4" y="1773238"/>
            <a:ext cx="460895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4896296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8048" y="1773238"/>
            <a:ext cx="460826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4896297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CD05-86F2-452F-A9BC-70E2675CDA80}" type="datetimeFigureOut">
              <a:rPr lang="fi-FI" smtClean="0"/>
              <a:t>23.1.2022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22495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5" y="1773238"/>
            <a:ext cx="1036954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10656886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CD05-86F2-452F-A9BC-70E2675CDA80}" type="datetimeFigureOut">
              <a:rPr lang="fi-FI" smtClean="0"/>
              <a:t>23.1.2022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97579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CD05-86F2-452F-A9BC-70E2675CDA80}" type="datetimeFigureOut">
              <a:rPr lang="fi-FI" smtClean="0"/>
              <a:t>23.1.2022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3024287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900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345362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CD05-86F2-452F-A9BC-70E2675CDA80}" type="datetimeFigureOut">
              <a:rPr lang="fi-FI" smtClean="0"/>
              <a:t>23.1.2022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9427" y="1773238"/>
            <a:ext cx="3024286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428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4896544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3482" y="0"/>
            <a:ext cx="6188518" cy="666936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73CD05-86F2-452F-A9BC-70E2675CDA80}" type="datetimeFigureOut">
              <a:rPr lang="fi-FI" smtClean="0"/>
              <a:t>23.1.2022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920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674" y="0"/>
            <a:ext cx="4460326" cy="6669360"/>
          </a:xfrm>
          <a:custGeom>
            <a:avLst/>
            <a:gdLst/>
            <a:ahLst/>
            <a:cxnLst/>
            <a:rect l="l" t="t" r="r" b="b"/>
            <a:pathLst>
              <a:path w="4460326" h="6669360">
                <a:moveTo>
                  <a:pt x="1820710" y="0"/>
                </a:moveTo>
                <a:lnTo>
                  <a:pt x="4460326" y="0"/>
                </a:lnTo>
                <a:lnTo>
                  <a:pt x="4460326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424" y="6381328"/>
            <a:ext cx="798984" cy="216471"/>
          </a:xfrm>
        </p:spPr>
        <p:txBody>
          <a:bodyPr/>
          <a:lstStyle>
            <a:lvl1pPr algn="l">
              <a:defRPr/>
            </a:lvl1pPr>
          </a:lstStyle>
          <a:p>
            <a:fld id="{B273CD05-86F2-452F-A9BC-70E2675CDA80}" type="datetimeFigureOut">
              <a:rPr lang="fi-FI" smtClean="0"/>
              <a:t>23.1.2022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381328"/>
            <a:ext cx="4392488" cy="216471"/>
          </a:xfrm>
        </p:spPr>
        <p:txBody>
          <a:bodyPr/>
          <a:lstStyle>
            <a:lvl1pPr algn="l">
              <a:defRPr/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1551"/>
            <a:ext cx="431999" cy="215801"/>
          </a:xfrm>
        </p:spPr>
        <p:txBody>
          <a:bodyPr/>
          <a:lstStyle>
            <a:lvl1pPr algn="l">
              <a:defRPr/>
            </a:lvl1pPr>
          </a:lstStyle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488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273CD05-86F2-452F-A9BC-70E2675CDA80}" type="datetimeFigureOut">
              <a:rPr lang="fi-FI" smtClean="0"/>
              <a:t>23.1.2022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7" name="Rectangle 16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367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6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26" y="2420888"/>
            <a:ext cx="3456334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CD05-86F2-452F-A9BC-70E2675CDA80}" type="datetimeFigureOut">
              <a:rPr lang="fi-FI" smtClean="0"/>
              <a:t>23.1.2022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6240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6240" y="2420888"/>
            <a:ext cx="3456335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604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6769100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CD05-86F2-452F-A9BC-70E2675CDA80}" type="datetimeFigureOut">
              <a:rPr lang="fi-FI" smtClean="0"/>
              <a:t>23.1.2022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6588" y="1773237"/>
            <a:ext cx="3455987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dirty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04440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344767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CD05-86F2-452F-A9BC-70E2675CDA80}" type="datetimeFigureOut">
              <a:rPr lang="fi-FI" smtClean="0"/>
              <a:t>23.1.2022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dirty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02287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CD05-86F2-452F-A9BC-70E2675CDA80}" type="datetimeFigureOut">
              <a:rPr lang="fi-FI" smtClean="0"/>
              <a:t>23.1.2022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9425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56240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256240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6306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73CD05-86F2-452F-A9BC-70E2675CDA80}" type="datetimeFigureOut">
              <a:rPr lang="fi-FI" smtClean="0"/>
              <a:t>23.1.2022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373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2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CD05-86F2-452F-A9BC-70E2675CDA80}" type="datetimeFigureOut">
              <a:rPr lang="fi-FI" smtClean="0"/>
              <a:t>23.1.2022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86826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73CD05-86F2-452F-A9BC-70E2675CDA80}" type="datetimeFigureOut">
              <a:rPr lang="fi-FI" smtClean="0"/>
              <a:t>23.1.2022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2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6752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309320"/>
                </a:lnTo>
                <a:lnTo>
                  <a:pt x="12192000" y="6669088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0" y="0"/>
            <a:ext cx="6096000" cy="6858000"/>
          </a:xfrm>
          <a:solidFill>
            <a:schemeClr val="accent2">
              <a:alpha val="70000"/>
            </a:schemeClr>
          </a:solidFill>
        </p:spPr>
        <p:txBody>
          <a:bodyPr lIns="576000" tIns="2422800" rIns="1080000" bIns="10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4" y="1051892"/>
            <a:ext cx="4464496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73CD05-86F2-452F-A9BC-70E2675CDA80}" type="datetimeFigureOut">
              <a:rPr lang="fi-FI" smtClean="0"/>
              <a:t>23.1.2022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439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73CD05-86F2-452F-A9BC-70E2675CDA80}" type="datetimeFigureOut">
              <a:rPr lang="fi-FI" smtClean="0"/>
              <a:t>23.1.2022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50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73CD05-86F2-452F-A9BC-70E2675CDA80}" type="datetimeFigureOut">
              <a:rPr lang="fi-FI" smtClean="0"/>
              <a:t>23.1.2022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384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273CD05-86F2-452F-A9BC-70E2675CDA80}" type="datetimeFigureOut">
              <a:rPr lang="fi-FI" smtClean="0"/>
              <a:t>23.1.2022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grpSp>
        <p:nvGrpSpPr>
          <p:cNvPr id="23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4" name="Rectangle 23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575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73CD05-86F2-452F-A9BC-70E2675CDA80}" type="datetimeFigureOut">
              <a:rPr lang="fi-FI" smtClean="0"/>
              <a:t>23.1.2022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1" name="Rectangle 10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12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46625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CD05-86F2-452F-A9BC-70E2675CDA80}" type="datetimeFigureOut">
              <a:rPr lang="fi-FI" smtClean="0"/>
              <a:t>23.1.2022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922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CD05-86F2-452F-A9BC-70E2675CDA80}" type="datetimeFigureOut">
              <a:rPr lang="fi-FI" smtClean="0"/>
              <a:t>23.1.2022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424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273CD05-86F2-452F-A9BC-70E2675CDA80}" type="datetimeFigureOut">
              <a:rPr lang="fi-FI" smtClean="0"/>
              <a:t>23.1.2022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34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ra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273CD05-86F2-452F-A9BC-70E2675CDA80}" type="datetimeFigureOut">
              <a:rPr lang="fi-FI" smtClean="0"/>
              <a:t>23.1.2022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897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273CD05-86F2-452F-A9BC-70E2675CDA80}" type="datetimeFigureOut">
              <a:rPr lang="fi-FI" smtClean="0"/>
              <a:t>23.1.2022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687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o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273CD05-86F2-452F-A9BC-70E2675CDA80}" type="datetimeFigureOut">
              <a:rPr lang="fi-FI" smtClean="0"/>
              <a:t>23.1.2022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tx2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045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273CD05-86F2-452F-A9BC-70E2675CDA80}" type="datetimeFigureOut">
              <a:rPr lang="fi-FI" smtClean="0"/>
              <a:t>23.1.2022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tx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grpSp>
        <p:nvGrpSpPr>
          <p:cNvPr id="17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8" name="Rectangle 17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858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9"/>
            <a:ext cx="11229363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CD05-86F2-452F-A9BC-70E2675CDA80}" type="datetimeFigureOut">
              <a:rPr lang="fi-FI" smtClean="0"/>
              <a:t>23.1.2022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667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CD05-86F2-452F-A9BC-70E2675CDA80}" type="datetimeFigureOut">
              <a:rPr lang="fi-FI" smtClean="0"/>
              <a:t>23.1.2022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1773238"/>
            <a:ext cx="10657135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48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73CD05-86F2-452F-A9BC-70E2675CDA80}" type="datetimeFigureOut">
              <a:rPr lang="fi-FI" smtClean="0"/>
              <a:t>23.1.2022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69241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73CD05-86F2-452F-A9BC-70E2675CDA80}" type="datetimeFigureOut">
              <a:rPr lang="fi-FI" smtClean="0"/>
              <a:t>23.1.2022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367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73CD05-86F2-452F-A9BC-70E2675CDA80}" type="datetimeFigureOut">
              <a:rPr lang="fi-FI" smtClean="0"/>
              <a:t>23.1.2022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100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638" y="1773239"/>
            <a:ext cx="11233150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B273CD05-86F2-452F-A9BC-70E2675CDA80}" type="datetimeFigureOut">
              <a:rPr lang="fi-FI" smtClean="0"/>
              <a:t>23.1.2022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5" name="Rectangle 14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14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sp>
        <p:nvSpPr>
          <p:cNvPr id="11" name="(c)" hidden="1"/>
          <p:cNvSpPr txBox="1"/>
          <p:nvPr/>
        </p:nvSpPr>
        <p:spPr>
          <a:xfrm>
            <a:off x="12031551" y="6877509"/>
            <a:ext cx="15709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jyo</a:t>
            </a:r>
            <a:endParaRPr lang="en-GB" sz="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37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Lato" panose="020F0502020204030203" pitchFamily="34" charset="0"/>
        <a:buChar char="–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0DE767-209A-41B1-A3A1-315D474F9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/>
          <a:lstStyle/>
          <a:p>
            <a:r>
              <a:rPr lang="en-US" dirty="0" err="1"/>
              <a:t>Kandiryhmä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25.1.2022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Arviointikriteerit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E1BC8A3-8955-4CCF-8DA9-1430932B1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436690"/>
            <a:ext cx="4319587" cy="1212270"/>
          </a:xfrm>
        </p:spPr>
        <p:txBody>
          <a:bodyPr/>
          <a:lstStyle/>
          <a:p>
            <a:r>
              <a:rPr lang="en-US" dirty="0"/>
              <a:t>Mari Kääpä</a:t>
            </a:r>
          </a:p>
          <a:p>
            <a:r>
              <a:rPr lang="en-US" dirty="0"/>
              <a:t>040- 805 4881</a:t>
            </a:r>
          </a:p>
          <a:p>
            <a:r>
              <a:rPr lang="en-US" dirty="0"/>
              <a:t>mari.p.kaapa@jyu.fi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Kuva 4" descr="Kuva, joka sisältää kohteen sieni, ulko, kasvi, puu&#10;&#10;Kuvaus luotu automaattisesti">
            <a:extLst>
              <a:ext uri="{FF2B5EF4-FFF2-40B4-BE49-F238E27FC236}">
                <a16:creationId xmlns:a16="http://schemas.microsoft.com/office/drawing/2014/main" id="{34BDCD46-CBC3-4A92-B7FB-FC1B5E7E1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99902" y="1319466"/>
            <a:ext cx="5648960" cy="421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1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805C0F-23E8-4703-95F1-1F449907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Missä mennään?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D9A79D-C5FD-4F4B-9130-C65977AAF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2133599"/>
            <a:ext cx="4896544" cy="4032251"/>
          </a:xfrm>
        </p:spPr>
        <p:txBody>
          <a:bodyPr anchor="t">
            <a:normAutofit/>
          </a:bodyPr>
          <a:lstStyle/>
          <a:p>
            <a:r>
              <a:rPr lang="fi-FI" sz="2400" dirty="0"/>
              <a:t>Kerro lyhyesti, miten tutkimus on edennyt sitten viime tapaamisemme. </a:t>
            </a:r>
          </a:p>
          <a:p>
            <a:r>
              <a:rPr lang="fi-FI" sz="2400" dirty="0"/>
              <a:t>Mitä on hommana seuraavaksi?</a:t>
            </a:r>
          </a:p>
        </p:txBody>
      </p:sp>
      <p:pic>
        <p:nvPicPr>
          <p:cNvPr id="6" name="Sisällön paikkamerkki 5" descr="Kuva, joka sisältää kohteen lumi, ulko, puu, taivas&#10;&#10;Kuvaus luotu automaattisesti">
            <a:extLst>
              <a:ext uri="{FF2B5EF4-FFF2-40B4-BE49-F238E27FC236}">
                <a16:creationId xmlns:a16="http://schemas.microsoft.com/office/drawing/2014/main" id="{4AA4D6F6-D803-422B-A863-A8FC0888EC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6" r="-2" b="1116"/>
          <a:stretch/>
        </p:blipFill>
        <p:spPr>
          <a:xfrm>
            <a:off x="6003482" y="10"/>
            <a:ext cx="6188518" cy="6669350"/>
          </a:xfrm>
          <a:noFill/>
        </p:spPr>
      </p:pic>
    </p:spTree>
    <p:extLst>
      <p:ext uri="{BB962C8B-B14F-4D97-AF65-F5344CB8AC3E}">
        <p14:creationId xmlns:p14="http://schemas.microsoft.com/office/powerpoint/2010/main" val="89247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84A498-FD9E-4C53-9C81-F602367CC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Arviointikriteerit jaettu 5 pääosioon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E33D5B-64F8-4A65-B854-E0DAC3A54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18" y="1792289"/>
            <a:ext cx="11229363" cy="439261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A. Teoreettis-käsitteellinen tausta sekä tutkimustehtävä ja –kysymykset</a:t>
            </a:r>
          </a:p>
          <a:p>
            <a:pPr marL="0" indent="0">
              <a:buNone/>
            </a:pPr>
            <a:r>
              <a:rPr lang="fi-FI" sz="2800" dirty="0"/>
              <a:t>B. Aineisto, analyysimenetelmät ja eettisten kysymysten tarkastelu </a:t>
            </a:r>
          </a:p>
          <a:p>
            <a:pPr marL="0" indent="0">
              <a:buNone/>
            </a:pPr>
            <a:r>
              <a:rPr lang="fi-FI" sz="2800" dirty="0"/>
              <a:t>C. Tulosten esittäminen</a:t>
            </a:r>
          </a:p>
          <a:p>
            <a:pPr marL="0" indent="0">
              <a:buNone/>
            </a:pPr>
            <a:r>
              <a:rPr lang="fi-FI" sz="2800" dirty="0"/>
              <a:t>D. Tulosten tulkinta, johtopäätökset ja tutkimuksen luotettavuus</a:t>
            </a:r>
          </a:p>
          <a:p>
            <a:pPr marL="0" indent="0">
              <a:buNone/>
            </a:pPr>
            <a:r>
              <a:rPr lang="fi-FI" sz="2800" dirty="0"/>
              <a:t>E. Tieteellinen kirjoittaminen</a:t>
            </a:r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r>
              <a:rPr lang="fi-FI" sz="2800" dirty="0"/>
              <a:t>Nämä pääosiot on vielä jaettu alaosioihin, joille on laadittu arviointikriteerit numeroille 1, 3 ja 5.</a:t>
            </a:r>
          </a:p>
        </p:txBody>
      </p:sp>
    </p:spTree>
    <p:extLst>
      <p:ext uri="{BB962C8B-B14F-4D97-AF65-F5344CB8AC3E}">
        <p14:creationId xmlns:p14="http://schemas.microsoft.com/office/powerpoint/2010/main" val="382293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17076F7-51A0-413C-B7A3-D8394BB14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751" y="214606"/>
            <a:ext cx="10369103" cy="1080542"/>
          </a:xfrm>
        </p:spPr>
        <p:txBody>
          <a:bodyPr anchor="t">
            <a:normAutofit/>
          </a:bodyPr>
          <a:lstStyle/>
          <a:p>
            <a:r>
              <a:rPr lang="en-US" dirty="0"/>
              <a:t>A. Teoreettis-käsitteellinen tausta sekä </a:t>
            </a:r>
            <a:br>
              <a:rPr lang="en-US" dirty="0"/>
            </a:br>
            <a:r>
              <a:rPr lang="en-US" dirty="0"/>
              <a:t>tutkimustehtävä ja -kysymykset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9C6EF51-FE21-4CEB-B97B-1311DFDB7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1920"/>
            <a:ext cx="12192000" cy="52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3AF05EBE-5523-4D47-B013-8706DC96B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3" y="3821430"/>
            <a:ext cx="11999476" cy="272160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D3AF58A-B4FD-4571-8E77-2C5406BC3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551" y="142900"/>
            <a:ext cx="10369103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B. Aineisto, analyysimenetelmät ja eettisten kysymysten tarkastelu</a:t>
            </a:r>
          </a:p>
        </p:txBody>
      </p:sp>
      <p:pic>
        <p:nvPicPr>
          <p:cNvPr id="9" name="Kuva 8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64DCA28F-4591-471D-9681-89137A736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2143"/>
            <a:ext cx="12095738" cy="236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2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9FF1CC-F128-4BBE-88CF-4CD720902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C. Tulosten esittäminen</a:t>
            </a:r>
          </a:p>
        </p:txBody>
      </p:sp>
      <p:pic>
        <p:nvPicPr>
          <p:cNvPr id="5" name="Sisällön paikkamerkki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CE9B824-3433-4EAB-BDB9-A8D613AA6C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" y="2052320"/>
            <a:ext cx="12047794" cy="3220719"/>
          </a:xfrm>
        </p:spPr>
      </p:pic>
    </p:spTree>
    <p:extLst>
      <p:ext uri="{BB962C8B-B14F-4D97-AF65-F5344CB8AC3E}">
        <p14:creationId xmlns:p14="http://schemas.microsoft.com/office/powerpoint/2010/main" val="391832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3EE0FB3F-B040-44BB-91B0-4F563EF7E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" y="1727200"/>
            <a:ext cx="11927839" cy="1857376"/>
          </a:xfrm>
          <a:prstGeom prst="rect">
            <a:avLst/>
          </a:prstGeom>
        </p:spPr>
      </p:pic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AECA205-B1D3-4991-8CCA-94FB6BDC0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" y="3660774"/>
            <a:ext cx="11927839" cy="2506345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5354788-D97F-4A69-9B8B-FC1436607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746" y="266700"/>
            <a:ext cx="10369103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D. Tulosten tulkinta, johtopäätökset ja tutkimuksen luotettavuus</a:t>
            </a:r>
          </a:p>
        </p:txBody>
      </p:sp>
    </p:spTree>
    <p:extLst>
      <p:ext uri="{BB962C8B-B14F-4D97-AF65-F5344CB8AC3E}">
        <p14:creationId xmlns:p14="http://schemas.microsoft.com/office/powerpoint/2010/main" val="305120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B0EF9D-0A38-4F4B-832A-778007506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57200"/>
            <a:ext cx="10369103" cy="1080542"/>
          </a:xfrm>
        </p:spPr>
        <p:txBody>
          <a:bodyPr/>
          <a:lstStyle/>
          <a:p>
            <a:r>
              <a:rPr lang="fi-FI" dirty="0"/>
              <a:t>E. Tieteellinen kirjoittaminen</a:t>
            </a:r>
          </a:p>
        </p:txBody>
      </p:sp>
      <p:pic>
        <p:nvPicPr>
          <p:cNvPr id="5" name="Sisällön paikkamerkki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40833B4-413A-49CF-8B3D-46A23BA1C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68" y="2295525"/>
            <a:ext cx="11988020" cy="3086100"/>
          </a:xfrm>
        </p:spPr>
      </p:pic>
    </p:spTree>
    <p:extLst>
      <p:ext uri="{BB962C8B-B14F-4D97-AF65-F5344CB8AC3E}">
        <p14:creationId xmlns:p14="http://schemas.microsoft.com/office/powerpoint/2010/main" val="238842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25F7C2-B335-4C24-A61C-70CAC09DB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Kevättä kohden…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F4967B-E249-4B6A-8C96-CA46FA4775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1888" y="1665413"/>
            <a:ext cx="4821237" cy="4392612"/>
          </a:xfrm>
        </p:spPr>
        <p:txBody>
          <a:bodyPr/>
          <a:lstStyle/>
          <a:p>
            <a:pPr marL="0" indent="0">
              <a:buNone/>
            </a:pPr>
            <a:r>
              <a:rPr lang="fi-FI" sz="2400" dirty="0"/>
              <a:t>Seuraava tapaaminen 22.2. (OPK136)</a:t>
            </a:r>
          </a:p>
          <a:p>
            <a:pPr marL="0" indent="0">
              <a:buNone/>
            </a:pPr>
            <a:r>
              <a:rPr lang="fi-FI" sz="2400" dirty="0"/>
              <a:t>+ tarvittaessa ohjaustapaamisia Zoomissa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ITSENÄISTÄ TYÖSKENTELYÄ, nyt on sen raadannan aika! </a:t>
            </a:r>
          </a:p>
          <a:p>
            <a:pPr marL="0" indent="0">
              <a:buNone/>
            </a:pPr>
            <a:r>
              <a:rPr lang="fi-FI" sz="2400" dirty="0"/>
              <a:t>	TSEMPPIÄ PUURTAMISEEN!</a:t>
            </a:r>
          </a:p>
        </p:txBody>
      </p:sp>
      <p:pic>
        <p:nvPicPr>
          <p:cNvPr id="6" name="Sisällön paikkamerkki 5" descr="Kuva, joka sisältää kohteen metalli&#10;&#10;Kuvaus luotu automaattisesti">
            <a:extLst>
              <a:ext uri="{FF2B5EF4-FFF2-40B4-BE49-F238E27FC236}">
                <a16:creationId xmlns:a16="http://schemas.microsoft.com/office/drawing/2014/main" id="{7B29CB6B-BE0C-42BB-84EE-26CC319391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29887" y="1895281"/>
            <a:ext cx="4890293" cy="3652437"/>
          </a:xfrm>
        </p:spPr>
      </p:pic>
    </p:spTree>
    <p:extLst>
      <p:ext uri="{BB962C8B-B14F-4D97-AF65-F5344CB8AC3E}">
        <p14:creationId xmlns:p14="http://schemas.microsoft.com/office/powerpoint/2010/main" val="10874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jyo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o" id="{F81D2DF1-862A-45CA-BF9A-2BE83EFD0923}" vid="{3A2E4FA6-D77B-4FF8-9815-6E5EF911CB3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JYU Theme</Template>
  <TotalTime>3093</TotalTime>
  <Words>159</Words>
  <Application>Microsoft Office PowerPoint</Application>
  <PresentationFormat>Laajakuva</PresentationFormat>
  <Paragraphs>26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Aleo</vt:lpstr>
      <vt:lpstr>Lato</vt:lpstr>
      <vt:lpstr>Lato Black</vt:lpstr>
      <vt:lpstr>Wingdings</vt:lpstr>
      <vt:lpstr>jyo</vt:lpstr>
      <vt:lpstr>Kandiryhmä  25.1.2022  Arviointikriteerit</vt:lpstr>
      <vt:lpstr>Missä mennään?</vt:lpstr>
      <vt:lpstr>Arviointikriteerit jaettu 5 pääosioon</vt:lpstr>
      <vt:lpstr>A. Teoreettis-käsitteellinen tausta sekä  tutkimustehtävä ja -kysymykset</vt:lpstr>
      <vt:lpstr>B. Aineisto, analyysimenetelmät ja eettisten kysymysten tarkastelu</vt:lpstr>
      <vt:lpstr>C. Tulosten esittäminen</vt:lpstr>
      <vt:lpstr>D. Tulosten tulkinta, johtopäätökset ja tutkimuksen luotettavuus</vt:lpstr>
      <vt:lpstr>E. Tieteellinen kirjoittaminen</vt:lpstr>
      <vt:lpstr>Kevättä kohden…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Kandiryhmä  25.1.2022  Arviointikriteerit</dc:title>
  <dc:creator>Kääpä, Mari</dc:creator>
  <cp:lastModifiedBy>Kääpä, Mari</cp:lastModifiedBy>
  <cp:revision>8</cp:revision>
  <dcterms:created xsi:type="dcterms:W3CDTF">2022-01-23T10:17:21Z</dcterms:created>
  <dcterms:modified xsi:type="dcterms:W3CDTF">2022-01-25T13:51:00Z</dcterms:modified>
</cp:coreProperties>
</file>