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6" r:id="rId1"/>
  </p:sldMasterIdLst>
  <p:notesMasterIdLst>
    <p:notesMasterId r:id="rId10"/>
  </p:notesMasterIdLst>
  <p:sldIdLst>
    <p:sldId id="256" r:id="rId2"/>
    <p:sldId id="258" r:id="rId3"/>
    <p:sldId id="264" r:id="rId4"/>
    <p:sldId id="259" r:id="rId5"/>
    <p:sldId id="260" r:id="rId6"/>
    <p:sldId id="261" r:id="rId7"/>
    <p:sldId id="262" r:id="rId8"/>
    <p:sldId id="263" r:id="rId9"/>
  </p:sldIdLst>
  <p:sldSz cx="24384000" cy="13716000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5C07F1-4DDE-F099-E32F-14912E1BD4E2}" name="Mika Kortelainen" initials="MK" userId="Mika Kortelaine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1" d="100"/>
          <a:sy n="31" d="100"/>
        </p:scale>
        <p:origin x="8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8645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41617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40283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62467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91091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34267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34538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chemeClr val="dk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  <a:defRPr sz="9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4454" y="11772077"/>
            <a:ext cx="1804218" cy="993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Image Half Full">
  <p:cSld name="18_Image Half Full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1621943" y="3160738"/>
            <a:ext cx="10942861" cy="839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>
            <a:spLocks noGrp="1"/>
          </p:cNvSpPr>
          <p:nvPr>
            <p:ph type="pic" idx="2"/>
          </p:nvPr>
        </p:nvSpPr>
        <p:spPr>
          <a:xfrm>
            <a:off x="13460186" y="0"/>
            <a:ext cx="10923814" cy="137160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title"/>
          </p:nvPr>
        </p:nvSpPr>
        <p:spPr>
          <a:xfrm>
            <a:off x="1621944" y="730251"/>
            <a:ext cx="10997318" cy="213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Half Full">
  <p:cSld name="4_Image Half Full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1649187" y="730250"/>
            <a:ext cx="21463873" cy="162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6"/>
          <p:cNvSpPr/>
          <p:nvPr/>
        </p:nvSpPr>
        <p:spPr>
          <a:xfrm>
            <a:off x="8404703" y="4080086"/>
            <a:ext cx="3941487" cy="69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24"/>
              <a:buFont typeface="Arial"/>
              <a:buNone/>
            </a:pPr>
            <a:endParaRPr sz="3024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1676400" y="3061052"/>
            <a:ext cx="10069463" cy="833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13041150" y="3061052"/>
            <a:ext cx="10069463" cy="833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>
            <a:spLocks noGrp="1"/>
          </p:cNvSpPr>
          <p:nvPr>
            <p:ph type="pic" idx="2"/>
          </p:nvPr>
        </p:nvSpPr>
        <p:spPr>
          <a:xfrm>
            <a:off x="1" y="0"/>
            <a:ext cx="10923814" cy="137160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11381015" y="3536295"/>
            <a:ext cx="11732048" cy="869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"/>
          </p:nvPr>
        </p:nvSpPr>
        <p:spPr>
          <a:xfrm>
            <a:off x="82686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>
            <a:spLocks noGrp="1"/>
          </p:cNvSpPr>
          <p:nvPr>
            <p:ph type="pic" idx="2"/>
          </p:nvPr>
        </p:nvSpPr>
        <p:spPr>
          <a:xfrm>
            <a:off x="82731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8"/>
          <p:cNvSpPr txBox="1">
            <a:spLocks noGrp="1"/>
          </p:cNvSpPr>
          <p:nvPr>
            <p:ph type="body" idx="3"/>
          </p:nvPr>
        </p:nvSpPr>
        <p:spPr>
          <a:xfrm>
            <a:off x="6652041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>
            <a:spLocks noGrp="1"/>
          </p:cNvSpPr>
          <p:nvPr>
            <p:ph type="pic" idx="4"/>
          </p:nvPr>
        </p:nvSpPr>
        <p:spPr>
          <a:xfrm>
            <a:off x="665249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"/>
          <p:cNvSpPr txBox="1">
            <a:spLocks noGrp="1"/>
          </p:cNvSpPr>
          <p:nvPr>
            <p:ph type="body" idx="5"/>
          </p:nvPr>
        </p:nvSpPr>
        <p:spPr>
          <a:xfrm>
            <a:off x="1251172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>
            <a:spLocks noGrp="1"/>
          </p:cNvSpPr>
          <p:nvPr>
            <p:ph type="pic" idx="6"/>
          </p:nvPr>
        </p:nvSpPr>
        <p:spPr>
          <a:xfrm>
            <a:off x="1251217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8"/>
          <p:cNvSpPr txBox="1">
            <a:spLocks noGrp="1"/>
          </p:cNvSpPr>
          <p:nvPr>
            <p:ph type="body" idx="7"/>
          </p:nvPr>
        </p:nvSpPr>
        <p:spPr>
          <a:xfrm>
            <a:off x="18390370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>
            <a:spLocks noGrp="1"/>
          </p:cNvSpPr>
          <p:nvPr>
            <p:ph type="pic" idx="8"/>
          </p:nvPr>
        </p:nvSpPr>
        <p:spPr>
          <a:xfrm>
            <a:off x="1839082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8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ftr" idx="11"/>
          </p:nvPr>
        </p:nvSpPr>
        <p:spPr>
          <a:xfrm>
            <a:off x="820615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1"/>
          </p:nvPr>
        </p:nvSpPr>
        <p:spPr>
          <a:xfrm>
            <a:off x="772971" y="44378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body" idx="2"/>
          </p:nvPr>
        </p:nvSpPr>
        <p:spPr>
          <a:xfrm>
            <a:off x="12595591" y="44632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body" idx="3"/>
          </p:nvPr>
        </p:nvSpPr>
        <p:spPr>
          <a:xfrm>
            <a:off x="772920" y="3184914"/>
            <a:ext cx="1096060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body" idx="4"/>
          </p:nvPr>
        </p:nvSpPr>
        <p:spPr>
          <a:xfrm>
            <a:off x="12590711" y="3221626"/>
            <a:ext cx="1102031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7" name="Google Shape;77;p9"/>
          <p:cNvCxnSpPr/>
          <p:nvPr/>
        </p:nvCxnSpPr>
        <p:spPr>
          <a:xfrm>
            <a:off x="76858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9"/>
          <p:cNvCxnSpPr/>
          <p:nvPr/>
        </p:nvCxnSpPr>
        <p:spPr>
          <a:xfrm>
            <a:off x="1259120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9" name="Google Shape;79;p9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ftr" idx="11"/>
          </p:nvPr>
        </p:nvSpPr>
        <p:spPr>
          <a:xfrm>
            <a:off x="832756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199" cy="81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fi-FI" dirty="0"/>
              <a:t>20. Väestönmuutokset ja muuttoliikkeet</a:t>
            </a:r>
            <a:br>
              <a:rPr lang="fi-FI" dirty="0"/>
            </a:br>
            <a:r>
              <a:rPr lang="fi-FI" dirty="0"/>
              <a:t>– aikamme megatrendit</a:t>
            </a:r>
            <a:br>
              <a:rPr lang="fi-FI" dirty="0"/>
            </a:br>
            <a:br>
              <a:rPr lang="fi-FI" dirty="0"/>
            </a:br>
            <a:r>
              <a:rPr lang="fi-FI" dirty="0"/>
              <a:t>Tietoisku: Pakolaisuus EU:ssa</a:t>
            </a:r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fi-FI"/>
              <a:t>3</a:t>
            </a:r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fi-FI" dirty="0"/>
              <a:t>Forum Yhteiskuntaoppi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2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20</a:t>
            </a:r>
            <a:endParaRPr dirty="0"/>
          </a:p>
        </p:txBody>
      </p:sp>
      <p:sp>
        <p:nvSpPr>
          <p:cNvPr id="14" name="Google Shape;110;p12">
            <a:extLst>
              <a:ext uri="{FF2B5EF4-FFF2-40B4-BE49-F238E27FC236}">
                <a16:creationId xmlns:a16="http://schemas.microsoft.com/office/drawing/2014/main" id="{41B51F41-ED81-E6B6-0969-AC3977C5D5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Pakolaisuuden käsitteet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7" name="Google Shape;107;p12">
            <a:extLst>
              <a:ext uri="{FF2B5EF4-FFF2-40B4-BE49-F238E27FC236}">
                <a16:creationId xmlns:a16="http://schemas.microsoft.com/office/drawing/2014/main" id="{A6043C50-04BA-FEFC-3871-F739F9F2DF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b="1" dirty="0"/>
              <a:t>Siirtolainen</a:t>
            </a:r>
            <a:r>
              <a:rPr lang="fi-FI" dirty="0"/>
              <a:t> = työn, opiskelun tai ihmissuhteiden vuoksi maasta toiseen muuttava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b="1" dirty="0"/>
              <a:t>Maahanmuuttaja/maastamuuttaja</a:t>
            </a:r>
            <a:r>
              <a:rPr lang="fi-FI" dirty="0"/>
              <a:t> = yleiskäsite maasta toiseen muuttaville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b="1" dirty="0"/>
              <a:t>Pakolainen</a:t>
            </a:r>
            <a:r>
              <a:rPr lang="fi-FI" dirty="0"/>
              <a:t> = henkensä, terveytensä tai vapautensa pelastamiseksi kotimaastaan pakeneva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b="1" dirty="0"/>
              <a:t>Maan sisäinen pakolainen</a:t>
            </a:r>
            <a:r>
              <a:rPr lang="fi-FI" dirty="0"/>
              <a:t> = henkensä, terveytensä tai vapautensa pelastamiseksi kotipaikastaan kotimaansa sisällä pakeneva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3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20</a:t>
            </a:r>
            <a:endParaRPr dirty="0"/>
          </a:p>
        </p:txBody>
      </p:sp>
      <p:sp>
        <p:nvSpPr>
          <p:cNvPr id="14" name="Google Shape;110;p12">
            <a:extLst>
              <a:ext uri="{FF2B5EF4-FFF2-40B4-BE49-F238E27FC236}">
                <a16:creationId xmlns:a16="http://schemas.microsoft.com/office/drawing/2014/main" id="{41B51F41-ED81-E6B6-0969-AC3977C5D5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Pakolaisuuden käsitteet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7" name="Google Shape;107;p12">
            <a:extLst>
              <a:ext uri="{FF2B5EF4-FFF2-40B4-BE49-F238E27FC236}">
                <a16:creationId xmlns:a16="http://schemas.microsoft.com/office/drawing/2014/main" id="{A6043C50-04BA-FEFC-3871-F739F9F2DF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b="1" dirty="0"/>
              <a:t>Kiintiöpakolainen</a:t>
            </a:r>
            <a:r>
              <a:rPr lang="fi-FI" dirty="0"/>
              <a:t> = pakolainen, jolle YK:n pakolaisjärjestö UNHCR on myöntänyt virallisen pakolaisstatuksen (saavat oleskeluluvan automaattisesti, turvapaikkaa ei tarvitse hakea)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b="1" dirty="0"/>
              <a:t>Turvapaikanhakija</a:t>
            </a:r>
            <a:r>
              <a:rPr lang="fi-FI" dirty="0"/>
              <a:t> = toisesta maasta turvaa ja oleskeluoikeutta hakeva (maahanmuuttovirasto arvioi suojelun tarpeen; hakija palautetaan kotimaahan, jos turvapaikkaa ei myönnetä)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Huom.! Kaikki turvapaikanhakijat ovat pakolaisia, mutta kaikki pakolaiset eivät ole turvapaikanhakijoita.</a:t>
            </a:r>
          </a:p>
        </p:txBody>
      </p:sp>
    </p:spTree>
    <p:extLst>
      <p:ext uri="{BB962C8B-B14F-4D97-AF65-F5344CB8AC3E}">
        <p14:creationId xmlns:p14="http://schemas.microsoft.com/office/powerpoint/2010/main" val="385904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4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20</a:t>
            </a:r>
            <a:endParaRPr dirty="0"/>
          </a:p>
        </p:txBody>
      </p:sp>
      <p:sp>
        <p:nvSpPr>
          <p:cNvPr id="14" name="Google Shape;110;p12">
            <a:extLst>
              <a:ext uri="{FF2B5EF4-FFF2-40B4-BE49-F238E27FC236}">
                <a16:creationId xmlns:a16="http://schemas.microsoft.com/office/drawing/2014/main" id="{41B51F41-ED81-E6B6-0969-AC3977C5D5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sz="8000" dirty="0"/>
              <a:t>Pakolaisuutta sääteleviä sopimuksia ja asetuksia</a:t>
            </a:r>
            <a:endParaRPr lang="fi-FI" sz="8000" dirty="0">
              <a:solidFill>
                <a:srgbClr val="FF0000"/>
              </a:solidFill>
            </a:endParaRPr>
          </a:p>
        </p:txBody>
      </p:sp>
      <p:sp>
        <p:nvSpPr>
          <p:cNvPr id="17" name="Google Shape;107;p12">
            <a:extLst>
              <a:ext uri="{FF2B5EF4-FFF2-40B4-BE49-F238E27FC236}">
                <a16:creationId xmlns:a16="http://schemas.microsoft.com/office/drawing/2014/main" id="{A6043C50-04BA-FEFC-3871-F739F9F2DF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fi-FI" b="1" dirty="0"/>
              <a:t>Geneven sopimus 1951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Geneven sopimus tehtiin toisen maailmansodan jälkeen eurooppalaisten pakolaisten auttamiseksi, ja se laajennettiin myöhemmin maailmanlaajuiseksi.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Pakolaisuus vaatii sopimuksen mukaan sen, että kansalaisoikeudet ja poliittiset oikeudet ovat vaarassa, joten köyhyys ei riitä syyksi. 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Ongelmana on vainon yksiselitteisen määritelmän puuttuminen.</a:t>
            </a:r>
          </a:p>
        </p:txBody>
      </p:sp>
    </p:spTree>
    <p:extLst>
      <p:ext uri="{BB962C8B-B14F-4D97-AF65-F5344CB8AC3E}">
        <p14:creationId xmlns:p14="http://schemas.microsoft.com/office/powerpoint/2010/main" val="28309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5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20</a:t>
            </a:r>
            <a:endParaRPr dirty="0"/>
          </a:p>
        </p:txBody>
      </p:sp>
      <p:sp>
        <p:nvSpPr>
          <p:cNvPr id="14" name="Google Shape;110;p12">
            <a:extLst>
              <a:ext uri="{FF2B5EF4-FFF2-40B4-BE49-F238E27FC236}">
                <a16:creationId xmlns:a16="http://schemas.microsoft.com/office/drawing/2014/main" id="{41B51F41-ED81-E6B6-0969-AC3977C5D5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sz="8000" dirty="0"/>
              <a:t>Pakolaisuutta sääteleviä sopimuksia ja asetuksia</a:t>
            </a:r>
            <a:endParaRPr lang="fi-FI" sz="8000" dirty="0">
              <a:solidFill>
                <a:srgbClr val="FF0000"/>
              </a:solidFill>
            </a:endParaRPr>
          </a:p>
        </p:txBody>
      </p:sp>
      <p:sp>
        <p:nvSpPr>
          <p:cNvPr id="17" name="Google Shape;107;p12">
            <a:extLst>
              <a:ext uri="{FF2B5EF4-FFF2-40B4-BE49-F238E27FC236}">
                <a16:creationId xmlns:a16="http://schemas.microsoft.com/office/drawing/2014/main" id="{A6043C50-04BA-FEFC-3871-F739F9F2DF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fi-FI" b="1" dirty="0"/>
              <a:t>Euroopan ihmisoikeussopimus 1950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Sekä Geneven sopimukseen että Euroopan ihmisoikeussopimukseen sisältyy palautuskielto. 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Ihmistä ei siis saa palauttaa kotimaahansa, jos häntä uhkaa siellä ihmisarvoa loukkaava kohtelu (kuolemanrangaistus, kidutus tai vaino).</a:t>
            </a:r>
          </a:p>
          <a:p>
            <a:pPr marL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endParaRPr lang="fi-FI" dirty="0"/>
          </a:p>
          <a:p>
            <a:pPr marL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fi-FI" b="1" dirty="0"/>
              <a:t>Dublinin asetus 1990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Dublinin asetuksen mukaan vastuu turvapaikkahakemuksen käsittelystä kuuluu sille EU-valtiolle, johon EU:n ulkopuolelta tuleva henkilö on ensimmäisenä jättänyt turvapaikkahakemuksen. Asetusta ollaan uudistamassa vuonna 2022.</a:t>
            </a:r>
          </a:p>
        </p:txBody>
      </p:sp>
    </p:spTree>
    <p:extLst>
      <p:ext uri="{BB962C8B-B14F-4D97-AF65-F5344CB8AC3E}">
        <p14:creationId xmlns:p14="http://schemas.microsoft.com/office/powerpoint/2010/main" val="97612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6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20</a:t>
            </a:r>
            <a:endParaRPr dirty="0"/>
          </a:p>
        </p:txBody>
      </p:sp>
      <p:sp>
        <p:nvSpPr>
          <p:cNvPr id="14" name="Google Shape;110;p12">
            <a:extLst>
              <a:ext uri="{FF2B5EF4-FFF2-40B4-BE49-F238E27FC236}">
                <a16:creationId xmlns:a16="http://schemas.microsoft.com/office/drawing/2014/main" id="{41B51F41-ED81-E6B6-0969-AC3977C5D5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sz="8000" dirty="0"/>
              <a:t>EU:n periaatteita</a:t>
            </a:r>
            <a:endParaRPr lang="fi-FI" sz="8000" dirty="0">
              <a:solidFill>
                <a:srgbClr val="FF0000"/>
              </a:solidFill>
            </a:endParaRPr>
          </a:p>
        </p:txBody>
      </p:sp>
      <p:sp>
        <p:nvSpPr>
          <p:cNvPr id="17" name="Google Shape;107;p12">
            <a:extLst>
              <a:ext uri="{FF2B5EF4-FFF2-40B4-BE49-F238E27FC236}">
                <a16:creationId xmlns:a16="http://schemas.microsoft.com/office/drawing/2014/main" id="{A6043C50-04BA-FEFC-3871-F739F9F2DF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b="1" dirty="0"/>
              <a:t>Vapaa liikkuvuus </a:t>
            </a:r>
            <a:r>
              <a:rPr lang="fi-FI" dirty="0"/>
              <a:t>on EU:n keskeinen arvo. Schengen-alueella voi liikkua ja matkustaa vapaasti. Koronapandemian aikana vapaata liikkuvuutta rajoitettiin ja sisärajatarkastukset otettiin uudelleen käyttöön.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Turvapaikanhakija, joka ei täytä Geneven sopimuksen ehtoja, voi saada turvapaikan toissijaisen suojelun periaatteen nojalla.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b="1" dirty="0"/>
              <a:t>Turkin pakolaissopimus 2016</a:t>
            </a:r>
            <a:r>
              <a:rPr lang="fi-FI" dirty="0"/>
              <a:t>: Turkki lupasi olla päästämättä pakolaisia alueiltaan Kreikkaan, mistä vastineeksi EU maksaa Turkille suuria rahallisia korvauksia. 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Ihmisoikeusjärjestöt ovat kritisoineet sopimusta, sillä olot Turkin pakolaisleireillä ovat usein epäinhimilliset.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b="1" dirty="0"/>
              <a:t>EU:n sisäiset siirrot</a:t>
            </a:r>
            <a:r>
              <a:rPr lang="fi-FI" dirty="0"/>
              <a:t>: Pakolaisia voidaan siirtää EU:n sisällä maasta toiseen. Tämän pitäisi avustaa pakolaisia vastaanottavia EU:n ulkorajavaltioita, kuten Kreikkaa, Italiaa ja Puolaa.</a:t>
            </a:r>
          </a:p>
        </p:txBody>
      </p:sp>
    </p:spTree>
    <p:extLst>
      <p:ext uri="{BB962C8B-B14F-4D97-AF65-F5344CB8AC3E}">
        <p14:creationId xmlns:p14="http://schemas.microsoft.com/office/powerpoint/2010/main" val="282477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20</a:t>
            </a:r>
            <a:endParaRPr dirty="0"/>
          </a:p>
        </p:txBody>
      </p:sp>
      <p:sp>
        <p:nvSpPr>
          <p:cNvPr id="14" name="Google Shape;110;p12">
            <a:extLst>
              <a:ext uri="{FF2B5EF4-FFF2-40B4-BE49-F238E27FC236}">
                <a16:creationId xmlns:a16="http://schemas.microsoft.com/office/drawing/2014/main" id="{41B51F41-ED81-E6B6-0969-AC3977C5D5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sz="8000" dirty="0"/>
              <a:t>EU:n pakolaiskriisi</a:t>
            </a:r>
            <a:endParaRPr lang="fi-FI" sz="8000" dirty="0">
              <a:solidFill>
                <a:srgbClr val="FF0000"/>
              </a:solidFill>
            </a:endParaRPr>
          </a:p>
        </p:txBody>
      </p:sp>
      <p:sp>
        <p:nvSpPr>
          <p:cNvPr id="17" name="Google Shape;107;p12">
            <a:extLst>
              <a:ext uri="{FF2B5EF4-FFF2-40B4-BE49-F238E27FC236}">
                <a16:creationId xmlns:a16="http://schemas.microsoft.com/office/drawing/2014/main" id="{A6043C50-04BA-FEFC-3871-F739F9F2DF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Vuonna 2015 Eurooppaan saapui yli miljoona pakolaista. Kriisi aiheutti eripuraa EU:ssa.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Eniten pakolaisia vastaanottaneet Italia ja Kreikka vaativat muita </a:t>
            </a:r>
            <a:br>
              <a:rPr lang="fi-FI" dirty="0"/>
            </a:br>
            <a:r>
              <a:rPr lang="fi-FI" dirty="0"/>
              <a:t>EU-maita kantamaan vastuunsa.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Taakanjakosopimuksella pyrittiin jakamaan vastuuta pakolaisten vastaanottamisesta tasaisemmin EU-maiden kesken.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Itä-Euroopan maat vastustivat taakanjakosopimusta.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Monet maat rakensivat rajoilleen aitoja rajoittaakseen pakolaisten liikkumista.</a:t>
            </a:r>
          </a:p>
        </p:txBody>
      </p:sp>
    </p:spTree>
    <p:extLst>
      <p:ext uri="{BB962C8B-B14F-4D97-AF65-F5344CB8AC3E}">
        <p14:creationId xmlns:p14="http://schemas.microsoft.com/office/powerpoint/2010/main" val="301207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8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20</a:t>
            </a:r>
            <a:endParaRPr dirty="0"/>
          </a:p>
        </p:txBody>
      </p:sp>
      <p:sp>
        <p:nvSpPr>
          <p:cNvPr id="14" name="Google Shape;110;p12">
            <a:extLst>
              <a:ext uri="{FF2B5EF4-FFF2-40B4-BE49-F238E27FC236}">
                <a16:creationId xmlns:a16="http://schemas.microsoft.com/office/drawing/2014/main" id="{41B51F41-ED81-E6B6-0969-AC3977C5D5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sz="8000" dirty="0"/>
              <a:t>EU:n pakolaiskriisi</a:t>
            </a:r>
            <a:endParaRPr lang="fi-FI" sz="8000" dirty="0">
              <a:solidFill>
                <a:srgbClr val="FF0000"/>
              </a:solidFill>
            </a:endParaRPr>
          </a:p>
        </p:txBody>
      </p:sp>
      <p:sp>
        <p:nvSpPr>
          <p:cNvPr id="17" name="Google Shape;107;p12">
            <a:extLst>
              <a:ext uri="{FF2B5EF4-FFF2-40B4-BE49-F238E27FC236}">
                <a16:creationId xmlns:a16="http://schemas.microsoft.com/office/drawing/2014/main" id="{A6043C50-04BA-FEFC-3871-F739F9F2DF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Tilanne kärjistyi ja aiheutti humanitäärisen kriisin vuonna 2021, kun Valko-Venäjä toimitti EU-rajalle tuhansia pakolaisia. Tämä oli Valko-Venäjän kosto EU:n määräämistä talouspakotteista.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Ukrainan sodan 2022 seurauksena EU-alueelle tuli miljoonia ukrainalaispakolaisia.</a:t>
            </a:r>
          </a:p>
          <a:p>
            <a:pPr marL="857250" lvl="0" indent="-857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dirty="0"/>
              <a:t>EU sopi, että ukrainalaispakolaiset saavat EU:n alueella tilapäistä suojelua ja oleskeluluvan jopa kolmeksi vuodeksi ilman turvapaikkaprosessia.</a:t>
            </a:r>
          </a:p>
        </p:txBody>
      </p:sp>
    </p:spTree>
    <p:extLst>
      <p:ext uri="{BB962C8B-B14F-4D97-AF65-F5344CB8AC3E}">
        <p14:creationId xmlns:p14="http://schemas.microsoft.com/office/powerpoint/2010/main" val="349925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527</Words>
  <Application>Microsoft Office PowerPoint</Application>
  <PresentationFormat>Mukautettu</PresentationFormat>
  <Paragraphs>54</Paragraphs>
  <Slides>8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Office-teema</vt:lpstr>
      <vt:lpstr>20. Väestönmuutokset ja muuttoliikkeet – aikamme megatrendit  Tietoisku: Pakolaisuus EU:ssa</vt:lpstr>
      <vt:lpstr>Pakolaisuuden käsitteet</vt:lpstr>
      <vt:lpstr>Pakolaisuuden käsitteet</vt:lpstr>
      <vt:lpstr>Pakolaisuutta sääteleviä sopimuksia ja asetuksia</vt:lpstr>
      <vt:lpstr>Pakolaisuutta sääteleviä sopimuksia ja asetuksia</vt:lpstr>
      <vt:lpstr>EU:n periaatteita</vt:lpstr>
      <vt:lpstr>EU:n pakolaiskriisi</vt:lpstr>
      <vt:lpstr>EU:n pakolaiskriisi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Forum YH3 Luku 19 Tietoisku</dc:title>
  <dc:creator>Mika Kortelainen</dc:creator>
  <cp:lastModifiedBy>Kaartinen Minna</cp:lastModifiedBy>
  <cp:revision>5</cp:revision>
  <dcterms:modified xsi:type="dcterms:W3CDTF">2023-10-06T07:41:23Z</dcterms:modified>
</cp:coreProperties>
</file>