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7" d="100"/>
          <a:sy n="57" d="100"/>
        </p:scale>
        <p:origin x="2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opetussuunnitelma/ko2/pvo/otl/arviointi-uusi-2020/k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smtClean="0"/>
              <a:t>OPETUSSUUNNITELMA,  </a:t>
            </a:r>
            <a:br>
              <a:rPr lang="fi-FI" dirty="0" smtClean="0"/>
            </a:br>
            <a:r>
              <a:rPr lang="fi-FI" dirty="0" smtClean="0"/>
              <a:t>ARVIOINTI UUDISTUU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 smtClean="0"/>
          </a:p>
          <a:p>
            <a:pPr algn="ctr"/>
            <a:r>
              <a:rPr lang="fi-FI" dirty="0" smtClean="0"/>
              <a:t>1.8.2020 alkaen voimassa luku 6 Oppilaan oppimisen ja osaamisen arviointi.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4561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Arvioinnin vuosikello</a:t>
            </a:r>
            <a:endParaRPr lang="fi-FI" dirty="0"/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5" y="1497979"/>
            <a:ext cx="6879217" cy="4570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20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Arvioinnin tehtävät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Ohjata ja kannustaa opiskelua sekä kehittää oppilaiden itsearvioinnin taitoja (formatiivinen arviointi)</a:t>
            </a:r>
          </a:p>
          <a:p>
            <a:r>
              <a:rPr lang="fi-FI" dirty="0" smtClean="0"/>
              <a:t>Määrittää, missä määrin oppilas on saavuttanut oppiaineille asetetut tavoitteet (summatiivinen arviointi)</a:t>
            </a:r>
          </a:p>
          <a:p>
            <a:endParaRPr lang="fi-FI" dirty="0"/>
          </a:p>
          <a:p>
            <a:r>
              <a:rPr lang="fi-FI" dirty="0" smtClean="0"/>
              <a:t>Kouluissa oltava yhtenäiset arvioinnin periaatteet ja käytänteet, jotka ilmenevät arviointikulttuurista.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8489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Arvioinnista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64060" y="1538869"/>
            <a:ext cx="9140552" cy="3579541"/>
          </a:xfrm>
        </p:spPr>
        <p:txBody>
          <a:bodyPr>
            <a:noAutofit/>
          </a:bodyPr>
          <a:lstStyle/>
          <a:p>
            <a:r>
              <a:rPr lang="fi-FI" sz="1600" dirty="0" smtClean="0"/>
              <a:t>Oppilaille ja selvitettävä oppiaineiden tavoitteet ja arvioinnin periaatteet ikäkauden mukaisesti </a:t>
            </a:r>
          </a:p>
          <a:p>
            <a:pPr marL="0" indent="0">
              <a:buNone/>
            </a:pPr>
            <a:r>
              <a:rPr lang="fi-FI" sz="1600" dirty="0"/>
              <a:t> </a:t>
            </a:r>
            <a:r>
              <a:rPr lang="fi-FI" sz="1600" dirty="0" smtClean="0"/>
              <a:t>    -   mitä </a:t>
            </a:r>
            <a:r>
              <a:rPr lang="fi-FI" sz="1600" dirty="0"/>
              <a:t>on tarkoitus oppia ja miten suoriutumista arvioidaan</a:t>
            </a:r>
            <a:r>
              <a:rPr lang="fi-FI" sz="1600" dirty="0" smtClean="0"/>
              <a:t>.</a:t>
            </a:r>
          </a:p>
          <a:p>
            <a:r>
              <a:rPr lang="fi-FI" sz="1600" dirty="0" smtClean="0"/>
              <a:t>Huoltajalle annetaan lukuvuoden aikana tietoa oppilaan edistymisestä, työskentelystä ja käyttäytymisestä.</a:t>
            </a:r>
          </a:p>
          <a:p>
            <a:pPr marL="0" indent="0">
              <a:buNone/>
            </a:pPr>
            <a:endParaRPr lang="fi-FI" sz="1600" dirty="0" smtClean="0"/>
          </a:p>
          <a:p>
            <a:r>
              <a:rPr lang="fi-FI" sz="1600" dirty="0" smtClean="0"/>
              <a:t>Formatiivinen arviointi </a:t>
            </a:r>
            <a:r>
              <a:rPr lang="fi-FI" sz="1600" u="sng" dirty="0" smtClean="0"/>
              <a:t>ei edellytä </a:t>
            </a:r>
            <a:r>
              <a:rPr lang="fi-FI" sz="1600" dirty="0" smtClean="0"/>
              <a:t>dokumentointia</a:t>
            </a:r>
          </a:p>
          <a:p>
            <a:r>
              <a:rPr lang="fi-FI" sz="1600" dirty="0" smtClean="0"/>
              <a:t>Opettajan tulee dokumentoida arvioinnit niistä näytöistä, jotka vaikuttavat oppilaan summatiiviseen arviointiin.</a:t>
            </a:r>
          </a:p>
          <a:p>
            <a:pPr marL="0" indent="0">
              <a:buNone/>
            </a:pPr>
            <a:endParaRPr lang="fi-FI" sz="1600" dirty="0" smtClean="0"/>
          </a:p>
          <a:p>
            <a:r>
              <a:rPr lang="fi-FI" sz="1600" dirty="0" smtClean="0"/>
              <a:t>Arviointi perustuu opetussuunnitelmassa asetettuihin tavoitteisiin.</a:t>
            </a:r>
          </a:p>
          <a:p>
            <a:r>
              <a:rPr lang="fi-FI" sz="1600" dirty="0" smtClean="0"/>
              <a:t>Oppilaiden suorituksia ei verrata toisiinsa</a:t>
            </a:r>
          </a:p>
          <a:p>
            <a:r>
              <a:rPr lang="fi-FI" sz="1600" dirty="0" smtClean="0"/>
              <a:t>Arviointi ei kohdistu oppilaan persoonaan, temperamenttiin tai muihin </a:t>
            </a:r>
            <a:r>
              <a:rPr lang="fi-FI" sz="1600" dirty="0" err="1" smtClean="0"/>
              <a:t>henk.koht</a:t>
            </a:r>
            <a:r>
              <a:rPr lang="fi-FI" sz="1600" dirty="0" smtClean="0"/>
              <a:t>. ominaisuuksiin.</a:t>
            </a:r>
          </a:p>
          <a:p>
            <a:endParaRPr lang="fi-FI" sz="1600" dirty="0" smtClean="0"/>
          </a:p>
          <a:p>
            <a:pPr marL="0" indent="0">
              <a:buNone/>
            </a:pPr>
            <a:r>
              <a:rPr lang="fi-FI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3350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Arviointi edellyttää yhteistyötä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92924" y="1837113"/>
            <a:ext cx="8911687" cy="4074109"/>
          </a:xfrm>
        </p:spPr>
        <p:txBody>
          <a:bodyPr>
            <a:normAutofit/>
          </a:bodyPr>
          <a:lstStyle/>
          <a:p>
            <a:r>
              <a:rPr lang="fi-FI" dirty="0" smtClean="0"/>
              <a:t>Opettajien välillä </a:t>
            </a:r>
          </a:p>
          <a:p>
            <a:pPr marL="0" indent="0">
              <a:buNone/>
            </a:pPr>
            <a:r>
              <a:rPr lang="fi-FI" dirty="0"/>
              <a:t>– </a:t>
            </a:r>
            <a:r>
              <a:rPr lang="fi-FI" dirty="0" smtClean="0"/>
              <a:t>  arvioinnin </a:t>
            </a:r>
            <a:r>
              <a:rPr lang="fi-FI" dirty="0"/>
              <a:t>johdonmukaisuus</a:t>
            </a:r>
          </a:p>
          <a:p>
            <a:pPr>
              <a:buFontTx/>
              <a:buChar char="-"/>
            </a:pPr>
            <a:r>
              <a:rPr lang="fi-FI" dirty="0"/>
              <a:t>Jos oppilasta samassa aineessa opettaa useampi, arviointi tehdään </a:t>
            </a:r>
            <a:r>
              <a:rPr lang="fi-FI" dirty="0" smtClean="0"/>
              <a:t>yhdessä</a:t>
            </a:r>
          </a:p>
          <a:p>
            <a:r>
              <a:rPr lang="fi-FI" dirty="0" smtClean="0"/>
              <a:t>Kotien kanssa</a:t>
            </a:r>
          </a:p>
          <a:p>
            <a:pPr>
              <a:buFontTx/>
              <a:buChar char="-"/>
            </a:pPr>
            <a:r>
              <a:rPr lang="fi-FI" dirty="0"/>
              <a:t>Tarkoituksena selkiyttää huoltajille arvioinnin periaatteita ja käytänteitä</a:t>
            </a:r>
          </a:p>
          <a:p>
            <a:pPr>
              <a:buFontTx/>
              <a:buChar char="-"/>
            </a:pPr>
            <a:r>
              <a:rPr lang="fi-FI" dirty="0"/>
              <a:t>Arviointitiedon </a:t>
            </a:r>
            <a:r>
              <a:rPr lang="fi-FI" dirty="0" smtClean="0"/>
              <a:t>antaminen</a:t>
            </a:r>
          </a:p>
          <a:p>
            <a:r>
              <a:rPr lang="fi-FI" dirty="0"/>
              <a:t>O</a:t>
            </a:r>
            <a:r>
              <a:rPr lang="fi-FI" dirty="0" smtClean="0"/>
              <a:t>ppilaiden kanssa</a:t>
            </a:r>
          </a:p>
          <a:p>
            <a:pPr marL="0" indent="0">
              <a:buNone/>
            </a:pPr>
            <a:r>
              <a:rPr lang="fi-FI" dirty="0" smtClean="0"/>
              <a:t>- vuorovaikutus, osallisuuden mahdollistaminen, kannustaminen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94007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0617"/>
          </a:xfrm>
        </p:spPr>
        <p:txBody>
          <a:bodyPr/>
          <a:lstStyle/>
          <a:p>
            <a:r>
              <a:rPr lang="fi-FI" dirty="0" smtClean="0"/>
              <a:t>Arviointi on monipuolista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92925" y="1618211"/>
            <a:ext cx="8478779" cy="1457498"/>
          </a:xfrm>
        </p:spPr>
        <p:txBody>
          <a:bodyPr/>
          <a:lstStyle/>
          <a:p>
            <a:r>
              <a:rPr lang="fi-FI" dirty="0" smtClean="0"/>
              <a:t>Tarjottava mahdollisuus osoittaa oppimista ja osaamista eri tavoin</a:t>
            </a:r>
          </a:p>
          <a:p>
            <a:r>
              <a:rPr lang="fi-FI" dirty="0" smtClean="0"/>
              <a:t>Vain yhden arviointimenetelmän avulla ei voida arvioida kaikkia oppiaineelle asetettuja tavoitteita</a:t>
            </a:r>
            <a:endParaRPr lang="fi-FI" dirty="0"/>
          </a:p>
        </p:txBody>
      </p:sp>
      <p:sp>
        <p:nvSpPr>
          <p:cNvPr id="4" name="Otsikko 1"/>
          <p:cNvSpPr txBox="1">
            <a:spLocks/>
          </p:cNvSpPr>
          <p:nvPr/>
        </p:nvSpPr>
        <p:spPr>
          <a:xfrm>
            <a:off x="2712074" y="3075709"/>
            <a:ext cx="8911687" cy="83061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i-FI" dirty="0" smtClean="0"/>
              <a:t>Työskentelyn arviointi</a:t>
            </a:r>
            <a:endParaRPr lang="fi-FI" dirty="0"/>
          </a:p>
        </p:txBody>
      </p:sp>
      <p:sp>
        <p:nvSpPr>
          <p:cNvPr id="7" name="Sisällön paikkamerkki 2"/>
          <p:cNvSpPr txBox="1">
            <a:spLocks/>
          </p:cNvSpPr>
          <p:nvPr/>
        </p:nvSpPr>
        <p:spPr>
          <a:xfrm>
            <a:off x="2592924" y="3654830"/>
            <a:ext cx="8478779" cy="1457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i-FI" dirty="0" smtClean="0"/>
          </a:p>
        </p:txBody>
      </p:sp>
      <p:sp>
        <p:nvSpPr>
          <p:cNvPr id="6" name="Sisällön paikkamerkki 2"/>
          <p:cNvSpPr txBox="1">
            <a:spLocks/>
          </p:cNvSpPr>
          <p:nvPr/>
        </p:nvSpPr>
        <p:spPr>
          <a:xfrm>
            <a:off x="2609916" y="3967942"/>
            <a:ext cx="8478779" cy="1457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/>
              <a:t>Osa oppiaineen arviointia</a:t>
            </a:r>
          </a:p>
          <a:p>
            <a:r>
              <a:rPr lang="fi-FI" dirty="0" smtClean="0"/>
              <a:t>Perustuu oppiaineiden tavoitteiden sisältämiin työskentelytaitojen tavoitteisiin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4075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Väliarviointi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Luokilla 1.-3. arviointikeskustelu ( loka-tammikuussa)</a:t>
            </a:r>
          </a:p>
          <a:p>
            <a:pPr>
              <a:buFontTx/>
              <a:buChar char="-"/>
            </a:pPr>
            <a:r>
              <a:rPr lang="fi-FI" dirty="0"/>
              <a:t>Formatiivista arviointia</a:t>
            </a:r>
          </a:p>
          <a:p>
            <a:pPr>
              <a:buFontTx/>
              <a:buChar char="-"/>
            </a:pPr>
            <a:r>
              <a:rPr lang="fi-FI" dirty="0"/>
              <a:t>Kirjaus </a:t>
            </a:r>
            <a:r>
              <a:rPr lang="fi-FI" dirty="0" err="1"/>
              <a:t>wilmaan</a:t>
            </a:r>
            <a:r>
              <a:rPr lang="fi-FI" dirty="0"/>
              <a:t> 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/>
              <a:t>Luokilla 4. -6. välitodistus</a:t>
            </a:r>
            <a:r>
              <a:rPr lang="fi-FI" dirty="0" smtClean="0"/>
              <a:t>, (paperinen, joulukuussa) </a:t>
            </a:r>
          </a:p>
          <a:p>
            <a:pPr marL="0" indent="0">
              <a:buNone/>
            </a:pPr>
            <a:r>
              <a:rPr lang="fi-FI" dirty="0" smtClean="0"/>
              <a:t>-     numeroarviointi</a:t>
            </a:r>
            <a:endParaRPr lang="fi-FI" dirty="0"/>
          </a:p>
          <a:p>
            <a:pPr>
              <a:buFontTx/>
              <a:buChar char="-"/>
            </a:pPr>
            <a:r>
              <a:rPr lang="fi-FI" dirty="0" smtClean="0"/>
              <a:t>Käyttäytyminen myös numeroin</a:t>
            </a:r>
          </a:p>
          <a:p>
            <a:pPr>
              <a:buFontTx/>
              <a:buChar char="-"/>
            </a:pPr>
            <a:r>
              <a:rPr lang="fi-FI" dirty="0" smtClean="0"/>
              <a:t>Valinnaiset 5.-6.lk. ( 1 </a:t>
            </a:r>
            <a:r>
              <a:rPr lang="fi-FI" dirty="0" err="1" smtClean="0"/>
              <a:t>vvt</a:t>
            </a:r>
            <a:r>
              <a:rPr lang="fi-FI" dirty="0" smtClean="0"/>
              <a:t>, hyväksytty – hylätty)</a:t>
            </a:r>
          </a:p>
          <a:p>
            <a:pPr>
              <a:buFontTx/>
              <a:buChar char="-"/>
            </a:pPr>
            <a:r>
              <a:rPr lang="fi-FI" dirty="0" smtClean="0"/>
              <a:t>Täydentävä kuvaileva sanallinen arviointi mahdollista liitteellä, vain HOJKS oppilaat tai ne, joiden äidinkieli muu kuin suomi.</a:t>
            </a:r>
          </a:p>
          <a:p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>
              <a:buFontTx/>
              <a:buChar char="-"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21209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Lukuvuosiarviointi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92925" y="1550020"/>
            <a:ext cx="8911686" cy="4761570"/>
          </a:xfrm>
        </p:spPr>
        <p:txBody>
          <a:bodyPr>
            <a:normAutofit lnSpcReduction="10000"/>
          </a:bodyPr>
          <a:lstStyle/>
          <a:p>
            <a:r>
              <a:rPr lang="fi-FI" b="1" dirty="0" smtClean="0"/>
              <a:t>Luokilla 1.-2.</a:t>
            </a:r>
          </a:p>
          <a:p>
            <a:pPr>
              <a:buFontTx/>
              <a:buChar char="-"/>
            </a:pPr>
            <a:r>
              <a:rPr lang="fi-FI" dirty="0"/>
              <a:t>Sanallinen ( Asteikko ennallaan)</a:t>
            </a:r>
          </a:p>
          <a:p>
            <a:pPr>
              <a:buFontTx/>
              <a:buChar char="-"/>
            </a:pPr>
            <a:r>
              <a:rPr lang="fi-FI" dirty="0"/>
              <a:t>Merkitään myös hyväksytty/ hylätty</a:t>
            </a:r>
          </a:p>
          <a:p>
            <a:pPr>
              <a:buFontTx/>
              <a:buChar char="-"/>
            </a:pPr>
            <a:r>
              <a:rPr lang="fi-FI" dirty="0"/>
              <a:t>Käyttäytymisen arviointi sanallinen, annetaan liitteellä</a:t>
            </a:r>
          </a:p>
          <a:p>
            <a:pPr>
              <a:buFontTx/>
              <a:buChar char="-"/>
            </a:pPr>
            <a:r>
              <a:rPr lang="fi-FI" dirty="0"/>
              <a:t>Käyttäytymisen asteikko ennallaan, tavoitteita ja kriteerejä </a:t>
            </a:r>
            <a:r>
              <a:rPr lang="fi-FI" dirty="0" smtClean="0"/>
              <a:t>selkeytetty</a:t>
            </a:r>
          </a:p>
          <a:p>
            <a:pPr>
              <a:buFontTx/>
              <a:buChar char="-"/>
            </a:pPr>
            <a:r>
              <a:rPr lang="fi-FI" dirty="0"/>
              <a:t>Voidaan antaa täydentävää, kuvailevaa sanallista arviointia liitteellä HOJKS / S2 </a:t>
            </a:r>
            <a:r>
              <a:rPr lang="fi-FI" dirty="0" smtClean="0"/>
              <a:t>- oppilaille</a:t>
            </a:r>
          </a:p>
          <a:p>
            <a:r>
              <a:rPr lang="fi-FI" b="1" dirty="0" smtClean="0"/>
              <a:t>Luokilla 3.-6.</a:t>
            </a:r>
          </a:p>
          <a:p>
            <a:pPr>
              <a:buFontTx/>
              <a:buChar char="-"/>
            </a:pPr>
            <a:r>
              <a:rPr lang="fi-FI" dirty="0" smtClean="0"/>
              <a:t>Numeroarviointi</a:t>
            </a:r>
          </a:p>
          <a:p>
            <a:pPr>
              <a:buFontTx/>
              <a:buChar char="-"/>
            </a:pPr>
            <a:r>
              <a:rPr lang="fi-FI" dirty="0" smtClean="0"/>
              <a:t>Valinnaiset 5.-6. lk.  1 </a:t>
            </a:r>
            <a:r>
              <a:rPr lang="fi-FI" dirty="0" err="1" smtClean="0"/>
              <a:t>vvt</a:t>
            </a:r>
            <a:r>
              <a:rPr lang="fi-FI" dirty="0" smtClean="0"/>
              <a:t>, hyväksytty – hylätty</a:t>
            </a:r>
          </a:p>
          <a:p>
            <a:pPr>
              <a:buFontTx/>
              <a:buChar char="-"/>
            </a:pPr>
            <a:r>
              <a:rPr lang="fi-FI" dirty="0" smtClean="0"/>
              <a:t>Käyttäytyminen numeroin, tavoitteita ja kriteerejä selkeytetty</a:t>
            </a:r>
          </a:p>
          <a:p>
            <a:pPr>
              <a:buFontTx/>
              <a:buChar char="-"/>
            </a:pPr>
            <a:r>
              <a:rPr lang="fi-FI" dirty="0" smtClean="0"/>
              <a:t>Voidaan antaa täydentävää, kuvailevaa sanallista arviointia liitteellä HOJKS / S2 -oppilaille</a:t>
            </a:r>
          </a:p>
          <a:p>
            <a:pPr>
              <a:buFontTx/>
              <a:buChar char="-"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2020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Käyttäytymisen 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Tavoitteita ja kriteerejä selkeytetty</a:t>
            </a:r>
          </a:p>
          <a:p>
            <a:pPr marL="0" indent="0">
              <a:buNone/>
            </a:pPr>
            <a:r>
              <a:rPr lang="fi-FI" dirty="0" smtClean="0"/>
              <a:t>Sanallinen arviointi 1.-2. luokat</a:t>
            </a:r>
          </a:p>
          <a:p>
            <a:pPr marL="0" indent="0">
              <a:buNone/>
            </a:pPr>
            <a:r>
              <a:rPr lang="fi-FI" dirty="0" smtClean="0"/>
              <a:t>Numeroarviointi luokat 3.- 9.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Linkissä tavoitteet ja kriteerit </a:t>
            </a:r>
          </a:p>
          <a:p>
            <a:pPr marL="0" indent="0">
              <a:buNone/>
            </a:pPr>
            <a:r>
              <a:rPr lang="fi-FI" dirty="0" smtClean="0">
                <a:hlinkClick r:id="rId2"/>
              </a:rPr>
              <a:t>https</a:t>
            </a:r>
            <a:r>
              <a:rPr lang="fi-FI" dirty="0">
                <a:hlinkClick r:id="rId2"/>
              </a:rPr>
              <a:t>://peda.net/opetussuunnitelma/ko2/pvo/otl/arviointi-uusi-2020/ka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0966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769792"/>
          </a:xfrm>
        </p:spPr>
        <p:txBody>
          <a:bodyPr/>
          <a:lstStyle/>
          <a:p>
            <a:r>
              <a:rPr lang="fi-FI" dirty="0" smtClean="0"/>
              <a:t>Vuosiluokalta seuraavalle siirtyminen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>
          <a:xfrm>
            <a:off x="1616928" y="1739592"/>
            <a:ext cx="5431840" cy="466120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i-FI" sz="2500" b="1" dirty="0" smtClean="0"/>
              <a:t>Oppilas </a:t>
            </a:r>
            <a:r>
              <a:rPr lang="fi-FI" sz="2500" b="1" dirty="0"/>
              <a:t>siirtyy seuraavalle vuosiluokalle</a:t>
            </a:r>
          </a:p>
          <a:p>
            <a:r>
              <a:rPr lang="fi-FI" sz="2500" dirty="0"/>
              <a:t>jos hän on saanut vuosiluokan oppimäärään sisältyvissä oppiaineissa vähintään välttäviä tietoja ja taitoja osoittavan numeron tai vastaavan sanallisen arvion.</a:t>
            </a:r>
          </a:p>
          <a:p>
            <a:pPr marL="0" indent="0">
              <a:buNone/>
            </a:pPr>
            <a:r>
              <a:rPr lang="fi-FI" sz="2500" b="1" dirty="0"/>
              <a:t>Oppilas voi siirtyä seuraavalle vuosiluokalle</a:t>
            </a:r>
          </a:p>
          <a:p>
            <a:r>
              <a:rPr lang="fi-FI" sz="2500" dirty="0"/>
              <a:t>vaikka hänen vuosiluokan suorituksensa jossakin oppiaineessa olisi hylätty, jos arvioidaan, että hän kykenee selviytymään seuraavan vuosiluokan opinnoista hyväksytysti.</a:t>
            </a:r>
          </a:p>
          <a:p>
            <a:pPr marL="0" indent="0">
              <a:buNone/>
            </a:pPr>
            <a:r>
              <a:rPr lang="fi-FI" sz="2500" b="1" dirty="0"/>
              <a:t>Oppilas voidaan jättää vuosiluokalle</a:t>
            </a:r>
          </a:p>
          <a:p>
            <a:r>
              <a:rPr lang="fi-FI" sz="2500" dirty="0"/>
              <a:t>jos hänen lukuvuotta koskeva suorituksensa yhdessä tai useammassa vuosiluokan oppimäärään kuuluvassa oppiaineessa on tukitoimista huolimatta hylätty. </a:t>
            </a:r>
          </a:p>
          <a:p>
            <a:pPr marL="0" indent="0">
              <a:buNone/>
            </a:pPr>
            <a:r>
              <a:rPr lang="fi-FI" sz="2500" b="1" dirty="0"/>
              <a:t>Oppilas voidaan jättää vuosiluokalle</a:t>
            </a:r>
          </a:p>
          <a:p>
            <a:r>
              <a:rPr lang="fi-FI" sz="2500" dirty="0"/>
              <a:t>vaikka hänellä ei ole hylättyjä suorituksia, jos se katsotaan hänen yleisen koulumenestyksensä vuoksi tarkoituksenmukaiseksi. Oppilaalle ja hänen huoltajalleen tulee tällöin varata mahdollisuus tulla kuulluksi ennen päätöksen tekemistä.</a:t>
            </a:r>
          </a:p>
          <a:p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>
          <a:xfrm>
            <a:off x="7460166" y="1739592"/>
            <a:ext cx="4312074" cy="418170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i-FI" sz="2000" b="1" dirty="0" smtClean="0"/>
              <a:t>Mikäli </a:t>
            </a:r>
            <a:r>
              <a:rPr lang="fi-FI" sz="2000" b="1" dirty="0"/>
              <a:t>oppilaan koko vuosiluokan suoritus jossakin oppiaineessa on vaarassa tulla hylätyksi</a:t>
            </a:r>
            <a:r>
              <a:rPr lang="fi-FI" sz="2000" dirty="0" smtClean="0"/>
              <a:t> </a:t>
            </a:r>
          </a:p>
          <a:p>
            <a:pPr>
              <a:buFontTx/>
              <a:buChar char="-"/>
            </a:pPr>
            <a:r>
              <a:rPr lang="fi-FI" sz="2000" dirty="0" smtClean="0"/>
              <a:t>asiasta keskusteltava </a:t>
            </a:r>
            <a:r>
              <a:rPr lang="fi-FI" sz="2000" dirty="0"/>
              <a:t>hyvissä ajoin lukuvuoden aikana huoltajan ja oppilaan kanssa </a:t>
            </a:r>
            <a:endParaRPr lang="fi-FI" sz="2000" dirty="0" smtClean="0"/>
          </a:p>
          <a:p>
            <a:pPr>
              <a:buFontTx/>
              <a:buChar char="-"/>
            </a:pPr>
            <a:r>
              <a:rPr lang="fi-FI" sz="2000" dirty="0" smtClean="0"/>
              <a:t>sovittava </a:t>
            </a:r>
            <a:r>
              <a:rPr lang="fi-FI" sz="2000" dirty="0"/>
              <a:t>toimenpiteistä oppimisen tukemiseksi. Keskustelu sekä sovitut toimenpiteet kirjataan</a:t>
            </a:r>
            <a:r>
              <a:rPr lang="fi-FI" sz="2000" dirty="0" smtClean="0"/>
              <a:t>.</a:t>
            </a:r>
          </a:p>
          <a:p>
            <a:pPr>
              <a:buFontTx/>
              <a:buChar char="-"/>
            </a:pPr>
            <a:r>
              <a:rPr lang="fi-FI" sz="2000" dirty="0" smtClean="0"/>
              <a:t>Toimenpiteitä </a:t>
            </a:r>
            <a:r>
              <a:rPr lang="fi-FI" sz="2000" dirty="0"/>
              <a:t>tulee seurata säännöllisesti. </a:t>
            </a:r>
            <a:endParaRPr lang="fi-FI" sz="2000" dirty="0" smtClean="0"/>
          </a:p>
          <a:p>
            <a:pPr marL="0" indent="0">
              <a:buNone/>
            </a:pPr>
            <a:r>
              <a:rPr lang="fi-FI" sz="2000" i="1" dirty="0" smtClean="0"/>
              <a:t>Ennen luokalle jättämistä oppilaalle tulee varata mahdollisuus opetukseen osallistumatta osoittaa saavuttaneensa asianomaisessa oppiaineessa hyväksyttävät tiedot ja taidot erillisessä näytössä</a:t>
            </a:r>
            <a:r>
              <a:rPr lang="fi-FI" sz="2000" i="1" dirty="0"/>
              <a:t>.</a:t>
            </a:r>
          </a:p>
          <a:p>
            <a:pPr>
              <a:buFontTx/>
              <a:buChar char="-"/>
            </a:pPr>
            <a:r>
              <a:rPr lang="fi-FI" sz="2000" dirty="0" smtClean="0"/>
              <a:t>Erillisiä </a:t>
            </a:r>
            <a:r>
              <a:rPr lang="fi-FI" sz="2000" dirty="0"/>
              <a:t>näyttöjä voidaan järjestää lukuvuoden aikana tai kesäkuussa lukuvuoden koulutyön päätyttyä. </a:t>
            </a:r>
            <a:endParaRPr lang="fi-FI" sz="2000" dirty="0" smtClean="0"/>
          </a:p>
          <a:p>
            <a:pPr>
              <a:buFontTx/>
              <a:buChar char="-"/>
            </a:pPr>
            <a:r>
              <a:rPr lang="fi-FI" sz="2000" dirty="0" smtClean="0"/>
              <a:t>Näyttöjä </a:t>
            </a:r>
            <a:r>
              <a:rPr lang="fi-FI" sz="2000" dirty="0"/>
              <a:t>voi olla yksi tai useampia. </a:t>
            </a:r>
            <a:r>
              <a:rPr lang="fi-FI" sz="2000" dirty="0" smtClean="0"/>
              <a:t>Määrä </a:t>
            </a:r>
            <a:r>
              <a:rPr lang="fi-FI" sz="2000" dirty="0"/>
              <a:t>ratkaistaan tapauskohtaisesti riippuen siitä, miten laajoista osa-alueista oppilaan on osoitettava </a:t>
            </a:r>
            <a:r>
              <a:rPr lang="fi-FI" sz="2000" dirty="0" smtClean="0"/>
              <a:t>osaamisensa.</a:t>
            </a:r>
          </a:p>
          <a:p>
            <a:pPr>
              <a:buFontTx/>
              <a:buChar char="-"/>
            </a:pPr>
            <a:r>
              <a:rPr lang="fi-FI" sz="2000" dirty="0" smtClean="0"/>
              <a:t>Erillinen </a:t>
            </a:r>
            <a:r>
              <a:rPr lang="fi-FI" sz="2000" dirty="0"/>
              <a:t>näyttö voi sisältää monipuolisesti erilaisia suullisia, kirjallisia ja muita suorituksia, joilla oppilas parhaiten kykenee osoittamaan osaamisensa.</a:t>
            </a:r>
          </a:p>
          <a:p>
            <a:r>
              <a:rPr lang="fi-FI" sz="2000" dirty="0"/>
              <a:t>Jos suoritusmahdollisuus annetaan lukuvuoden koulutyön päätyttyä, vuosiluokalle jättämisestä voidaan koulutyön päättyessä tehdä lukuvuositodistukseen ehdollinen päätös. Päätöksessä mainitaan ne vuosiluokan oppimäärän osa-alueet, joiden hyväksytty suorittaminen erillisessä näytössä on vuosiluokalta siirtymisen edellytys.</a:t>
            </a:r>
          </a:p>
          <a:p>
            <a:endParaRPr lang="fi-FI" dirty="0"/>
          </a:p>
        </p:txBody>
      </p:sp>
      <p:cxnSp>
        <p:nvCxnSpPr>
          <p:cNvPr id="8" name="Suora yhdysviiva 7"/>
          <p:cNvCxnSpPr/>
          <p:nvPr/>
        </p:nvCxnSpPr>
        <p:spPr>
          <a:xfrm flipH="1">
            <a:off x="7181385" y="1628078"/>
            <a:ext cx="22303" cy="43155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9110906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115</TotalTime>
  <Words>632</Words>
  <Application>Microsoft Office PowerPoint</Application>
  <PresentationFormat>Laajakuva</PresentationFormat>
  <Paragraphs>86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Kuiskaus</vt:lpstr>
      <vt:lpstr>OPETUSSUUNNITELMA,   ARVIOINTI UUDISTUU</vt:lpstr>
      <vt:lpstr>Arvioinnin tehtävät</vt:lpstr>
      <vt:lpstr>Arvioinnista</vt:lpstr>
      <vt:lpstr>Arviointi edellyttää yhteistyötä</vt:lpstr>
      <vt:lpstr>Arviointi on monipuolista</vt:lpstr>
      <vt:lpstr>Väliarviointi</vt:lpstr>
      <vt:lpstr>Lukuvuosiarviointi</vt:lpstr>
      <vt:lpstr>Käyttäytymisen arviointi</vt:lpstr>
      <vt:lpstr>Vuosiluokalta seuraavalle siirtyminen</vt:lpstr>
      <vt:lpstr>Arvioinnin vuosikello</vt:lpstr>
    </vt:vector>
  </TitlesOfParts>
  <Company>Pieksämäen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OPETUSSUUNNITELMA,   ARVIOINTI UUDISTUU</dc:title>
  <dc:creator>Korhonen Saila</dc:creator>
  <cp:lastModifiedBy>Ulla Kohvakka</cp:lastModifiedBy>
  <cp:revision>9</cp:revision>
  <dcterms:created xsi:type="dcterms:W3CDTF">2020-06-17T07:30:27Z</dcterms:created>
  <dcterms:modified xsi:type="dcterms:W3CDTF">2020-09-09T11:24:35Z</dcterms:modified>
</cp:coreProperties>
</file>