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8"/>
  </p:notesMasterIdLst>
  <p:handoutMasterIdLst>
    <p:handoutMasterId r:id="rId19"/>
  </p:handoutMasterIdLst>
  <p:sldIdLst>
    <p:sldId id="394" r:id="rId2"/>
    <p:sldId id="520" r:id="rId3"/>
    <p:sldId id="530" r:id="rId4"/>
    <p:sldId id="576" r:id="rId5"/>
    <p:sldId id="577" r:id="rId6"/>
    <p:sldId id="550" r:id="rId7"/>
    <p:sldId id="578" r:id="rId8"/>
    <p:sldId id="579" r:id="rId9"/>
    <p:sldId id="580" r:id="rId10"/>
    <p:sldId id="581" r:id="rId11"/>
    <p:sldId id="551" r:id="rId12"/>
    <p:sldId id="582" r:id="rId13"/>
    <p:sldId id="583" r:id="rId14"/>
    <p:sldId id="571" r:id="rId15"/>
    <p:sldId id="584" r:id="rId16"/>
    <p:sldId id="585" r:id="rId17"/>
  </p:sldIdLst>
  <p:sldSz cx="9144000" cy="6858000" type="screen4x3"/>
  <p:notesSz cx="6669088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C82"/>
    <a:srgbClr val="3D7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6" autoAdjust="0"/>
    <p:restoredTop sz="94671" autoAdjust="0"/>
  </p:normalViewPr>
  <p:slideViewPr>
    <p:cSldViewPr>
      <p:cViewPr>
        <p:scale>
          <a:sx n="99" d="100"/>
          <a:sy n="99" d="100"/>
        </p:scale>
        <p:origin x="-125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3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607" y="0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3E88BFF-DE9F-49CC-AF8F-4E7B1F5031FB}" type="datetimeFigureOut">
              <a:rPr lang="fi-FI"/>
              <a:pPr>
                <a:defRPr/>
              </a:pPr>
              <a:t>27.8.2014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607" y="9428583"/>
            <a:ext cx="2889938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7E052C-D38C-44D4-9A04-1240B1A689D8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4809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CFD1C8-CE59-43C8-B0E9-B08DCA29BBC5}" type="datetimeFigureOut">
              <a:rPr lang="en-US"/>
              <a:pPr>
                <a:defRPr/>
              </a:pPr>
              <a:t>8/27/2014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9F53A2-0A22-412B-9DCB-FA91098E19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304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9F53A2-0A22-412B-9DCB-FA91098E199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42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 cstate="print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chemeClr val="bg1"/>
                </a:solidFill>
                <a:latin typeface="+mj-lt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EB30-BA03-40E1-83C0-8FAE9E48FC4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390AE-D2F1-41C0-B623-89B870E7E00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E716BE1-A2B6-4A87-8B67-84EEA1B551C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5AF7B-3E7E-40D0-AFB2-858CFAFA66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A826A-B663-44F3-9D0F-5CA72360B46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D9B3B-BD98-43A3-B38A-8FA3EAD0738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EA24-2569-4666-B66D-7549AF34913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75925-1516-45DF-BFFA-07DD9CCF1E6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9DF0D-A97C-4DD8-B7BA-8C13053FAF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e-Oppi Ltd - a pioneer in e-learning 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281FDE-0535-4997-A11F-B8065C141CA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oppi.fi/tuk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oppi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valkeakoski/tyry" TargetMode="External"/><Relationship Id="rId2" Type="http://schemas.openxmlformats.org/officeDocument/2006/relationships/hyperlink" Target="https://peda.net/valkeakoski/naakan-koul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275"/>
          <p:cNvSpPr>
            <a:spLocks noGrp="1"/>
          </p:cNvSpPr>
          <p:nvPr>
            <p:ph type="ctrTitle"/>
          </p:nvPr>
        </p:nvSpPr>
        <p:spPr>
          <a:xfrm>
            <a:off x="467544" y="2106171"/>
            <a:ext cx="8229600" cy="1538853"/>
          </a:xfrm>
        </p:spPr>
        <p:txBody>
          <a:bodyPr lIns="91425" tIns="91425" rIns="91425" bIns="91425" anchor="b">
            <a:spAutoFit/>
          </a:bodyPr>
          <a:lstStyle/>
          <a:p>
            <a:r>
              <a:rPr lang="en-US" dirty="0" smtClean="0"/>
              <a:t>e-</a:t>
            </a:r>
            <a:r>
              <a:rPr lang="en-US" dirty="0" err="1" smtClean="0"/>
              <a:t>Opin</a:t>
            </a:r>
            <a:r>
              <a:rPr lang="en-US" dirty="0" smtClean="0"/>
              <a:t> </a:t>
            </a:r>
            <a:r>
              <a:rPr lang="en-US" dirty="0" err="1" smtClean="0"/>
              <a:t>materiaalit</a:t>
            </a:r>
            <a:r>
              <a:rPr lang="en-US" dirty="0" smtClean="0"/>
              <a:t> </a:t>
            </a:r>
            <a:r>
              <a:rPr lang="en-US" dirty="0" err="1" smtClean="0"/>
              <a:t>Peda.netissä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>
          <a:xfrm>
            <a:off x="4572000" y="3861048"/>
            <a:ext cx="3744416" cy="151216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err="1" smtClean="0"/>
              <a:t>Simo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Veistola</a:t>
            </a:r>
            <a:endParaRPr lang="en-US" sz="1800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smtClean="0"/>
              <a:t>FT, MBA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i="1" dirty="0" err="1" smtClean="0"/>
              <a:t>toimitusjohtaja</a:t>
            </a:r>
            <a:endParaRPr lang="en-US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156364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Vaihe</a:t>
            </a:r>
            <a:r>
              <a:rPr lang="en-US" dirty="0"/>
              <a:t> 2. </a:t>
            </a:r>
            <a:r>
              <a:rPr lang="en-US" dirty="0" err="1"/>
              <a:t>Oppilas</a:t>
            </a:r>
            <a:r>
              <a:rPr lang="en-US" dirty="0"/>
              <a:t> </a:t>
            </a:r>
            <a:r>
              <a:rPr lang="en-US" dirty="0" err="1"/>
              <a:t>osallistujaksi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395536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Nyt oppilas voi lukea kirjaa ja tehdä tehtäviä</a:t>
            </a:r>
          </a:p>
          <a:p>
            <a:pPr lvl="0"/>
            <a:r>
              <a:rPr lang="fi-FI" sz="2400" b="1" dirty="0" smtClean="0"/>
              <a:t>O</a:t>
            </a:r>
            <a:r>
              <a:rPr lang="fi-FI" sz="2400" b="1" dirty="0" smtClean="0"/>
              <a:t>pettaja näkee oppilaan vastaukset</a:t>
            </a:r>
          </a:p>
          <a:p>
            <a:pPr marL="914400" lvl="2" indent="0">
              <a:buNone/>
            </a:pPr>
            <a:endParaRPr lang="fi-FI" sz="20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557463"/>
            <a:ext cx="77247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61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Vaihe</a:t>
            </a:r>
            <a:r>
              <a:rPr lang="en-US" dirty="0" smtClean="0"/>
              <a:t> 3. </a:t>
            </a:r>
            <a:r>
              <a:rPr lang="en-US" dirty="0" err="1" smtClean="0"/>
              <a:t>Opettaja</a:t>
            </a:r>
            <a:r>
              <a:rPr lang="en-US" dirty="0" smtClean="0"/>
              <a:t> </a:t>
            </a:r>
            <a:r>
              <a:rPr lang="en-US" dirty="0" err="1" smtClean="0"/>
              <a:t>muokka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kirjaa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fi-FI" sz="2200" b="1" dirty="0" smtClean="0"/>
          </a:p>
          <a:p>
            <a:pPr lvl="1"/>
            <a:endParaRPr lang="fi-FI" sz="2200" b="1" dirty="0" smtClean="0"/>
          </a:p>
          <a:p>
            <a:pPr marL="457200" lvl="1" indent="0">
              <a:buNone/>
            </a:pPr>
            <a:endParaRPr lang="fi-FI" sz="8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7531224" cy="1973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56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Vaihe</a:t>
            </a:r>
            <a:r>
              <a:rPr lang="en-US" dirty="0" smtClean="0"/>
              <a:t> 3. </a:t>
            </a:r>
            <a:r>
              <a:rPr lang="en-US" dirty="0" err="1" smtClean="0"/>
              <a:t>Opettaja</a:t>
            </a:r>
            <a:r>
              <a:rPr lang="en-US" dirty="0" smtClean="0"/>
              <a:t> </a:t>
            </a:r>
            <a:r>
              <a:rPr lang="en-US" dirty="0" err="1" smtClean="0"/>
              <a:t>muokka</a:t>
            </a:r>
            <a:r>
              <a:rPr lang="en-US" dirty="0" err="1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kirjaa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i-FI" sz="2200" b="1" dirty="0" smtClean="0"/>
              <a:t>lisää tehtäviä, muokkaa niitä</a:t>
            </a:r>
          </a:p>
          <a:p>
            <a:pPr lvl="1"/>
            <a:r>
              <a:rPr lang="fi-FI" sz="2200" b="1" dirty="0" smtClean="0"/>
              <a:t>tuo omaa materiaaliaan</a:t>
            </a:r>
          </a:p>
          <a:p>
            <a:pPr lvl="1"/>
            <a:r>
              <a:rPr lang="fi-FI" sz="2200" b="1" dirty="0" smtClean="0"/>
              <a:t>Muuttaa järjestystä jne.</a:t>
            </a:r>
          </a:p>
          <a:p>
            <a:pPr lvl="1"/>
            <a:r>
              <a:rPr lang="fi-FI" sz="2200" b="1" dirty="0" smtClean="0"/>
              <a:t>Mihin teet muutokset? </a:t>
            </a:r>
            <a:r>
              <a:rPr lang="fi-FI" sz="2200" b="1" dirty="0" err="1" smtClean="0"/>
              <a:t>Master-kirja</a:t>
            </a:r>
            <a:r>
              <a:rPr lang="fi-FI" sz="2200" b="1" dirty="0" smtClean="0"/>
              <a:t> vai miten?</a:t>
            </a:r>
          </a:p>
        </p:txBody>
      </p:sp>
    </p:spTree>
    <p:extLst>
      <p:ext uri="{BB962C8B-B14F-4D97-AF65-F5344CB8AC3E}">
        <p14:creationId xmlns:p14="http://schemas.microsoft.com/office/powerpoint/2010/main" val="66434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Vaihe</a:t>
            </a:r>
            <a:r>
              <a:rPr lang="en-US" sz="3600" dirty="0" smtClean="0"/>
              <a:t> 4. </a:t>
            </a:r>
            <a:r>
              <a:rPr lang="en-US" sz="3600" dirty="0" err="1" smtClean="0"/>
              <a:t>Digiajan</a:t>
            </a:r>
            <a:r>
              <a:rPr lang="en-US" sz="3600" dirty="0" smtClean="0"/>
              <a:t> </a:t>
            </a:r>
            <a:r>
              <a:rPr lang="en-US" sz="3600" dirty="0" err="1" smtClean="0"/>
              <a:t>opettaja</a:t>
            </a:r>
            <a:endParaRPr lang="en-US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i-FI" sz="2200" b="1" dirty="0"/>
              <a:t>H</a:t>
            </a:r>
            <a:r>
              <a:rPr lang="fi-FI" sz="2200" b="1" dirty="0" smtClean="0"/>
              <a:t>allinnoi itse e-materiaalia</a:t>
            </a:r>
          </a:p>
          <a:p>
            <a:pPr lvl="1"/>
            <a:r>
              <a:rPr lang="fi-FI" sz="2200" b="1" dirty="0" smtClean="0"/>
              <a:t>Sopeuttaa materiaalia eri oppijoille</a:t>
            </a:r>
          </a:p>
          <a:p>
            <a:pPr lvl="1"/>
            <a:r>
              <a:rPr lang="fi-FI" sz="2200" b="1" dirty="0" smtClean="0"/>
              <a:t>Vapauttaa aikaansa ”perusopetuksesta” oppilaiden kohtaamiseen, eriyttämiseen..</a:t>
            </a:r>
          </a:p>
          <a:p>
            <a:pPr lvl="1"/>
            <a:r>
              <a:rPr lang="fi-FI" sz="2200" b="1" dirty="0" smtClean="0"/>
              <a:t>Huomaa että e-materiaali helpottaa opettamista, parantaa oppimistuloksia</a:t>
            </a:r>
          </a:p>
          <a:p>
            <a:pPr lvl="1"/>
            <a:r>
              <a:rPr lang="fi-FI" sz="2200" b="1" dirty="0" smtClean="0"/>
              <a:t>Huomaa, että tunneilla ei läheskään aina koneita tarvita.</a:t>
            </a:r>
          </a:p>
          <a:p>
            <a:pPr lvl="1"/>
            <a:endParaRPr lang="fi-FI" sz="2200" b="1" dirty="0" smtClean="0"/>
          </a:p>
          <a:p>
            <a:pPr lvl="1"/>
            <a:endParaRPr lang="fi-FI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03501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Tänään</a:t>
            </a:r>
            <a:endParaRPr lang="en-US" sz="5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600" b="1" dirty="0" err="1" smtClean="0"/>
              <a:t>Peda.netin</a:t>
            </a:r>
            <a:r>
              <a:rPr lang="fi-FI" sz="3600" b="1" dirty="0" smtClean="0"/>
              <a:t> piirteitä</a:t>
            </a:r>
          </a:p>
          <a:p>
            <a:r>
              <a:rPr lang="fi-FI" sz="3600" b="1" dirty="0" smtClean="0"/>
              <a:t>Opemappi</a:t>
            </a:r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8823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Peda.net</a:t>
            </a:r>
            <a:endParaRPr lang="en-US" sz="5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600" b="1" dirty="0" smtClean="0"/>
              <a:t>Sivuhierarkia</a:t>
            </a:r>
          </a:p>
          <a:p>
            <a:r>
              <a:rPr lang="fi-FI" sz="3600" b="1" dirty="0" smtClean="0"/>
              <a:t>Moduulit</a:t>
            </a:r>
          </a:p>
          <a:p>
            <a:r>
              <a:rPr lang="fi-FI" sz="3600" b="1" dirty="0" smtClean="0"/>
              <a:t>Julkisuus</a:t>
            </a:r>
            <a:endParaRPr lang="fi-FI" sz="3600" b="1" dirty="0" smtClean="0"/>
          </a:p>
          <a:p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21682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E-</a:t>
            </a:r>
            <a:r>
              <a:rPr lang="en-US" sz="5400" dirty="0" err="1" smtClean="0"/>
              <a:t>Oppi</a:t>
            </a:r>
            <a:endParaRPr lang="en-US" sz="5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600" b="1" dirty="0" smtClean="0"/>
              <a:t>Opemappi</a:t>
            </a:r>
          </a:p>
          <a:p>
            <a:r>
              <a:rPr lang="fi-FI" sz="3600" b="1" dirty="0"/>
              <a:t>Tuki: </a:t>
            </a:r>
            <a:r>
              <a:rPr lang="fi-FI" sz="3600" b="1" dirty="0" err="1">
                <a:hlinkClick r:id="rId2"/>
              </a:rPr>
              <a:t>http://www.e-oppi.fi/tuki</a:t>
            </a:r>
            <a:r>
              <a:rPr lang="fi-FI" sz="3600" b="1" dirty="0" smtClean="0">
                <a:hlinkClick r:id="rId2"/>
              </a:rPr>
              <a:t>/</a:t>
            </a:r>
            <a:endParaRPr lang="fi-FI" sz="3600" b="1" dirty="0" smtClean="0"/>
          </a:p>
          <a:p>
            <a:r>
              <a:rPr lang="fi-FI" sz="3600" b="1" dirty="0" smtClean="0"/>
              <a:t>Asiakaspalvelumestari Johannes:</a:t>
            </a:r>
          </a:p>
          <a:p>
            <a:pPr lvl="1"/>
            <a:r>
              <a:rPr lang="fi-FI" sz="3400" b="1" dirty="0" smtClean="0"/>
              <a:t> </a:t>
            </a:r>
            <a:r>
              <a:rPr lang="fi-FI" sz="3400" dirty="0"/>
              <a:t>044 700 </a:t>
            </a:r>
            <a:r>
              <a:rPr lang="fi-FI" sz="3400" dirty="0" smtClean="0"/>
              <a:t>8031</a:t>
            </a:r>
          </a:p>
          <a:p>
            <a:pPr lvl="1"/>
            <a:r>
              <a:rPr lang="fi-FI" sz="3400" b="1" dirty="0"/>
              <a:t> </a:t>
            </a:r>
            <a:r>
              <a:rPr lang="fi-FI" sz="3400" b="1" dirty="0" err="1" smtClean="0"/>
              <a:t>johannes.pernaa@e-oppi.fi</a:t>
            </a:r>
            <a:endParaRPr lang="fi-FI" sz="3400" b="1" dirty="0" smtClean="0"/>
          </a:p>
          <a:p>
            <a:endParaRPr lang="fi-FI" sz="3600" b="1" dirty="0" smtClean="0"/>
          </a:p>
          <a:p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2652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Mikä</a:t>
            </a:r>
            <a:r>
              <a:rPr lang="en-US" dirty="0" smtClean="0"/>
              <a:t> e-</a:t>
            </a:r>
            <a:r>
              <a:rPr lang="en-US" dirty="0" err="1" smtClean="0"/>
              <a:t>Oppi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Kustannusosakeyhtiö</a:t>
            </a:r>
          </a:p>
          <a:p>
            <a:pPr lvl="0"/>
            <a:r>
              <a:rPr lang="fi-FI" sz="2400" b="1" dirty="0" smtClean="0"/>
              <a:t>Sähköisiä materiaaleja peruskouluun, lukioon ja korkeakouluihin</a:t>
            </a:r>
          </a:p>
          <a:p>
            <a:pPr lvl="0"/>
            <a:r>
              <a:rPr lang="fi-FI" sz="2400" b="1" dirty="0" smtClean="0"/>
              <a:t>Mm. </a:t>
            </a:r>
            <a:r>
              <a:rPr lang="fi-FI" sz="2400" b="1" dirty="0" err="1" smtClean="0"/>
              <a:t>Peda.net-ympäristöön</a:t>
            </a:r>
            <a:r>
              <a:rPr lang="fi-FI" sz="2400" b="1" dirty="0" smtClean="0"/>
              <a:t>.</a:t>
            </a:r>
          </a:p>
          <a:p>
            <a:pPr lvl="0"/>
            <a:r>
              <a:rPr lang="fi-FI" sz="2400" b="1" dirty="0" smtClean="0"/>
              <a:t>Yli 150 oppikirjailijaa</a:t>
            </a:r>
          </a:p>
          <a:p>
            <a:pPr lvl="0"/>
            <a:r>
              <a:rPr lang="fi-FI" sz="2400" b="1" dirty="0" err="1" smtClean="0">
                <a:hlinkClick r:id="rId2"/>
              </a:rPr>
              <a:t>www.e-oppi.fi</a:t>
            </a:r>
            <a:endParaRPr lang="fi-FI" sz="2400" b="1" dirty="0" smtClean="0"/>
          </a:p>
          <a:p>
            <a:pPr lvl="0"/>
            <a:endParaRPr lang="fi-FI" sz="2400" b="1" dirty="0" smtClean="0"/>
          </a:p>
          <a:p>
            <a:pPr lvl="0"/>
            <a:endParaRPr lang="fi-FI" sz="2400" b="1" dirty="0" smtClean="0"/>
          </a:p>
          <a:p>
            <a:pPr marL="914400" lvl="2" indent="0">
              <a:buNone/>
            </a:pPr>
            <a:endParaRPr lang="fi-FI" sz="14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71294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Miksi</a:t>
            </a:r>
            <a:r>
              <a:rPr lang="en-US" sz="3600" dirty="0" smtClean="0"/>
              <a:t> e-</a:t>
            </a:r>
            <a:r>
              <a:rPr lang="en-US" sz="3600" dirty="0" err="1" smtClean="0"/>
              <a:t>materiaaleja</a:t>
            </a:r>
            <a:r>
              <a:rPr lang="en-US" sz="3600" dirty="0" smtClean="0"/>
              <a:t> </a:t>
            </a:r>
            <a:r>
              <a:rPr lang="en-US" sz="3600" dirty="0" err="1" smtClean="0"/>
              <a:t>Peda.netissä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Sähköinen materiaali helpottaa opettamista ja oppimista kun sähköinen maailma on saatu haltuun.</a:t>
            </a:r>
          </a:p>
          <a:p>
            <a:pPr lvl="0"/>
            <a:r>
              <a:rPr lang="fi-FI" sz="2400" b="1" dirty="0" smtClean="0"/>
              <a:t>Oppilas voi tehdä tehtäviä kirjastossa, kotona, missä vaan..</a:t>
            </a:r>
          </a:p>
          <a:p>
            <a:pPr lvl="0"/>
            <a:r>
              <a:rPr lang="fi-FI" sz="2400" b="1" dirty="0" smtClean="0"/>
              <a:t>Sähköinen materiaali tukee oppimista monin tavoin:</a:t>
            </a:r>
          </a:p>
          <a:p>
            <a:pPr lvl="1"/>
            <a:r>
              <a:rPr lang="fi-FI" sz="2200" b="1" dirty="0" smtClean="0"/>
              <a:t>Mediarikkaus</a:t>
            </a:r>
          </a:p>
          <a:p>
            <a:pPr lvl="1"/>
            <a:r>
              <a:rPr lang="fi-FI" sz="2200" b="1" dirty="0" smtClean="0"/>
              <a:t>Linkit</a:t>
            </a:r>
          </a:p>
          <a:p>
            <a:pPr lvl="1"/>
            <a:r>
              <a:rPr lang="fi-FI" sz="2200" b="1" dirty="0" smtClean="0"/>
              <a:t>Tehtävät jotka </a:t>
            </a:r>
            <a:r>
              <a:rPr lang="fi-FI" sz="2200" b="1" dirty="0" err="1" smtClean="0"/>
              <a:t>Peda.net</a:t>
            </a:r>
            <a:r>
              <a:rPr lang="fi-FI" sz="2200" b="1" dirty="0" smtClean="0"/>
              <a:t> tarkastaa</a:t>
            </a:r>
          </a:p>
          <a:p>
            <a:pPr lvl="1"/>
            <a:r>
              <a:rPr lang="fi-FI" sz="2200" b="1" dirty="0" err="1" smtClean="0"/>
              <a:t>Jne</a:t>
            </a:r>
            <a:r>
              <a:rPr lang="fi-FI" sz="2200" b="1" dirty="0" smtClean="0"/>
              <a:t> </a:t>
            </a:r>
            <a:endParaRPr lang="fi-FI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01766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Koulun</a:t>
            </a:r>
            <a:r>
              <a:rPr lang="en-US" sz="2800" dirty="0" smtClean="0"/>
              <a:t> </a:t>
            </a:r>
            <a:r>
              <a:rPr lang="en-US" sz="2800" dirty="0" err="1" smtClean="0"/>
              <a:t>siirtyminen</a:t>
            </a:r>
            <a:r>
              <a:rPr lang="en-US" sz="2800" dirty="0" smtClean="0"/>
              <a:t> </a:t>
            </a:r>
            <a:r>
              <a:rPr lang="en-US" sz="2800" dirty="0" err="1" smtClean="0"/>
              <a:t>uuteen</a:t>
            </a:r>
            <a:r>
              <a:rPr lang="en-US" sz="2800" dirty="0" smtClean="0"/>
              <a:t> </a:t>
            </a:r>
            <a:r>
              <a:rPr lang="en-US" sz="2800" dirty="0" err="1" smtClean="0"/>
              <a:t>tietotekniseen</a:t>
            </a:r>
            <a:r>
              <a:rPr lang="en-US" sz="2800" dirty="0" smtClean="0"/>
              <a:t> </a:t>
            </a:r>
            <a:r>
              <a:rPr lang="en-US" sz="2800" dirty="0" err="1" smtClean="0"/>
              <a:t>aikaan</a:t>
            </a:r>
            <a:endParaRPr lang="en-US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3200" b="1" dirty="0" smtClean="0"/>
              <a:t>Oppilaiden </a:t>
            </a:r>
            <a:r>
              <a:rPr lang="fi-FI" sz="3200" b="1" dirty="0" err="1" smtClean="0"/>
              <a:t>tvt-taidot</a:t>
            </a:r>
            <a:endParaRPr lang="fi-FI" sz="3200" b="1" dirty="0" smtClean="0"/>
          </a:p>
          <a:p>
            <a:pPr lvl="0"/>
            <a:r>
              <a:rPr lang="fi-FI" sz="3200" b="1" dirty="0" smtClean="0"/>
              <a:t>Oppimiskäsitys</a:t>
            </a:r>
          </a:p>
          <a:p>
            <a:pPr lvl="0"/>
            <a:r>
              <a:rPr lang="fi-FI" sz="3200" b="1" dirty="0" smtClean="0"/>
              <a:t>Rahan säästyminen laitehankintoihin</a:t>
            </a:r>
          </a:p>
          <a:p>
            <a:pPr lvl="0"/>
            <a:endParaRPr lang="fi-FI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63664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Koulun</a:t>
            </a:r>
            <a:r>
              <a:rPr lang="en-US" sz="2800" dirty="0" smtClean="0"/>
              <a:t> </a:t>
            </a:r>
            <a:r>
              <a:rPr lang="en-US" sz="2800" dirty="0" err="1" smtClean="0"/>
              <a:t>siirtyminen</a:t>
            </a:r>
            <a:r>
              <a:rPr lang="en-US" sz="2800" dirty="0" smtClean="0"/>
              <a:t> </a:t>
            </a:r>
            <a:r>
              <a:rPr lang="en-US" sz="2800" dirty="0" err="1" smtClean="0"/>
              <a:t>uuteen</a:t>
            </a:r>
            <a:r>
              <a:rPr lang="en-US" sz="2800" dirty="0" smtClean="0"/>
              <a:t> </a:t>
            </a:r>
            <a:r>
              <a:rPr lang="en-US" sz="2800" dirty="0" err="1" smtClean="0"/>
              <a:t>tietotekniseen</a:t>
            </a:r>
            <a:r>
              <a:rPr lang="en-US" sz="2800" dirty="0" smtClean="0"/>
              <a:t> </a:t>
            </a:r>
            <a:r>
              <a:rPr lang="en-US" sz="2800" dirty="0" err="1" smtClean="0"/>
              <a:t>aikaan</a:t>
            </a:r>
            <a:endParaRPr lang="en-US" sz="3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3200" b="1" dirty="0" smtClean="0"/>
              <a:t>Oppilaiden </a:t>
            </a:r>
            <a:r>
              <a:rPr lang="fi-FI" sz="3200" b="1" dirty="0" err="1" smtClean="0"/>
              <a:t>tvt-taidot</a:t>
            </a:r>
            <a:endParaRPr lang="fi-FI" b="1" dirty="0" smtClean="0"/>
          </a:p>
          <a:p>
            <a:pPr lvl="0"/>
            <a:r>
              <a:rPr lang="fi-FI" sz="3200" b="1" dirty="0" smtClean="0"/>
              <a:t>Oppimiskäsitys</a:t>
            </a:r>
          </a:p>
          <a:p>
            <a:pPr lvl="0"/>
            <a:r>
              <a:rPr lang="fi-FI" sz="3200" b="1" dirty="0" smtClean="0"/>
              <a:t>Rahan säästyminen laitehankintoihin</a:t>
            </a:r>
          </a:p>
          <a:p>
            <a:pPr lvl="0"/>
            <a:endParaRPr lang="fi-FI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119229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opettaja</a:t>
            </a:r>
            <a:r>
              <a:rPr lang="en-US" dirty="0" smtClean="0"/>
              <a:t>? </a:t>
            </a:r>
            <a:r>
              <a:rPr lang="en-US" dirty="0" err="1" smtClean="0"/>
              <a:t>Vaihe</a:t>
            </a:r>
            <a:r>
              <a:rPr lang="en-US" dirty="0" smtClean="0"/>
              <a:t> 1. 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Vaihe 1: </a:t>
            </a:r>
            <a:r>
              <a:rPr lang="fi-FI" sz="2400" b="1" dirty="0" err="1" smtClean="0"/>
              <a:t>e-Opin</a:t>
            </a:r>
            <a:r>
              <a:rPr lang="fi-FI" sz="2400" b="1" dirty="0" smtClean="0"/>
              <a:t> materiaali opettajan käytettävissä</a:t>
            </a:r>
          </a:p>
          <a:p>
            <a:pPr lvl="0"/>
            <a:r>
              <a:rPr lang="fi-FI" sz="2400" b="1" dirty="0" smtClean="0"/>
              <a:t>Käytetään oppitunnilla</a:t>
            </a:r>
          </a:p>
          <a:p>
            <a:pPr lvl="1"/>
            <a:r>
              <a:rPr lang="fi-FI" sz="2400" b="1" dirty="0"/>
              <a:t>Osoite, käyttäjätunnus ja salasana</a:t>
            </a:r>
          </a:p>
          <a:p>
            <a:pPr lvl="2"/>
            <a:r>
              <a:rPr lang="fi-FI" sz="2000" b="1" dirty="0" err="1">
                <a:hlinkClick r:id="rId2"/>
              </a:rPr>
              <a:t>https://peda.net/valkeakoski/naakan-koulu</a:t>
            </a:r>
            <a:endParaRPr lang="fi-FI" sz="2000" b="1" dirty="0"/>
          </a:p>
          <a:p>
            <a:pPr lvl="2"/>
            <a:r>
              <a:rPr lang="fi-FI" sz="2000" b="1" dirty="0" err="1">
                <a:hlinkClick r:id="rId3"/>
              </a:rPr>
              <a:t>https://peda.net/valkeakoski/tyry</a:t>
            </a:r>
            <a:endParaRPr lang="fi-FI" sz="2000" b="1" dirty="0"/>
          </a:p>
          <a:p>
            <a:pPr lvl="0"/>
            <a:endParaRPr lang="fi-FI" sz="2400" b="1" dirty="0" smtClean="0"/>
          </a:p>
          <a:p>
            <a:pPr lvl="1"/>
            <a:r>
              <a:rPr lang="fi-FI" sz="2400" b="1" dirty="0" smtClean="0"/>
              <a:t>Kirjat oppiaineen ja opettajan sivulla</a:t>
            </a:r>
          </a:p>
          <a:p>
            <a:pPr lvl="2"/>
            <a:endParaRPr lang="fi-FI" sz="2000" b="1" dirty="0" smtClean="0"/>
          </a:p>
          <a:p>
            <a:pPr lvl="2"/>
            <a:endParaRPr lang="fi-FI" sz="20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77785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Miten</a:t>
            </a:r>
            <a:r>
              <a:rPr lang="en-US" dirty="0" smtClean="0"/>
              <a:t> </a:t>
            </a:r>
            <a:r>
              <a:rPr lang="en-US" dirty="0" err="1" smtClean="0"/>
              <a:t>opettaja</a:t>
            </a:r>
            <a:r>
              <a:rPr lang="en-US" dirty="0" smtClean="0"/>
              <a:t>? </a:t>
            </a:r>
            <a:r>
              <a:rPr lang="en-US" dirty="0" err="1" smtClean="0"/>
              <a:t>Vaihe</a:t>
            </a:r>
            <a:r>
              <a:rPr lang="en-US" dirty="0" smtClean="0"/>
              <a:t> 2. 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543202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Vaihe 2: oppilaat otetaan kirjan osallistujiksi.</a:t>
            </a:r>
          </a:p>
          <a:p>
            <a:pPr lvl="0"/>
            <a:endParaRPr lang="fi-FI" sz="2000" b="1" dirty="0" smtClean="0"/>
          </a:p>
          <a:p>
            <a:pPr lvl="2"/>
            <a:endParaRPr lang="fi-FI" sz="20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10497"/>
            <a:ext cx="44386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16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Vaihe</a:t>
            </a:r>
            <a:r>
              <a:rPr lang="en-US" dirty="0" smtClean="0"/>
              <a:t> 2. </a:t>
            </a:r>
            <a:r>
              <a:rPr lang="en-US" dirty="0" err="1" smtClean="0"/>
              <a:t>Oppilas</a:t>
            </a:r>
            <a:r>
              <a:rPr lang="en-US" dirty="0" smtClean="0"/>
              <a:t> </a:t>
            </a:r>
            <a:r>
              <a:rPr lang="en-US" dirty="0" err="1" smtClean="0"/>
              <a:t>osallistujaksi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395536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Oppilas klikkaa kirjaa ja Lähettää liittymispyynnön.</a:t>
            </a:r>
          </a:p>
          <a:p>
            <a:pPr lvl="0"/>
            <a:endParaRPr lang="fi-FI" sz="2000" b="1" dirty="0" smtClean="0"/>
          </a:p>
          <a:p>
            <a:pPr lvl="2"/>
            <a:endParaRPr lang="fi-FI" sz="20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10497"/>
            <a:ext cx="44386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37511"/>
            <a:ext cx="6626324" cy="3395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862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Vaihe</a:t>
            </a:r>
            <a:r>
              <a:rPr lang="en-US" dirty="0"/>
              <a:t> 2. </a:t>
            </a:r>
            <a:r>
              <a:rPr lang="en-US" dirty="0" err="1"/>
              <a:t>Oppilas</a:t>
            </a:r>
            <a:r>
              <a:rPr lang="en-US" dirty="0"/>
              <a:t> </a:t>
            </a:r>
            <a:r>
              <a:rPr lang="en-US" dirty="0" err="1"/>
              <a:t>osallistujaksi</a:t>
            </a:r>
            <a:endParaRPr lang="en-US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e-Oppi Ltd - a pioneer in e-learning </a:t>
            </a:r>
            <a:endParaRPr lang="fi-FI" dirty="0"/>
          </a:p>
        </p:txBody>
      </p:sp>
      <p:sp>
        <p:nvSpPr>
          <p:cNvPr id="7" name="Sisällön paikkamerkki 2"/>
          <p:cNvSpPr txBox="1">
            <a:spLocks/>
          </p:cNvSpPr>
          <p:nvPr/>
        </p:nvSpPr>
        <p:spPr bwMode="auto">
          <a:xfrm>
            <a:off x="395536" y="1484784"/>
            <a:ext cx="8229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z="2400" b="1" dirty="0" smtClean="0"/>
              <a:t>Opettaja hyväksyy liittymispyynnön.</a:t>
            </a:r>
          </a:p>
          <a:p>
            <a:pPr lvl="0"/>
            <a:endParaRPr lang="fi-FI" sz="2000" b="1" dirty="0" smtClean="0"/>
          </a:p>
          <a:p>
            <a:pPr lvl="2"/>
            <a:endParaRPr lang="fi-FI" sz="2000" b="1" dirty="0"/>
          </a:p>
          <a:p>
            <a:pPr lvl="2"/>
            <a:endParaRPr lang="fi-FI" sz="1400" b="1" dirty="0" smtClean="0"/>
          </a:p>
          <a:p>
            <a:pPr lvl="2"/>
            <a:endParaRPr lang="fi-FI" sz="1800" b="1" dirty="0" smtClean="0"/>
          </a:p>
          <a:p>
            <a:pPr lvl="0"/>
            <a:endParaRPr lang="fi-FI" sz="24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762875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592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53202</TotalTime>
  <Words>378</Words>
  <Application>Microsoft Office PowerPoint</Application>
  <PresentationFormat>Näytössä katseltava diaesitys (4:3)</PresentationFormat>
  <Paragraphs>109</Paragraphs>
  <Slides>16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Mukautettu suunnittelumalli</vt:lpstr>
      <vt:lpstr>e-Opin materiaalit Peda.netissä </vt:lpstr>
      <vt:lpstr>Mikä e-Oppi?</vt:lpstr>
      <vt:lpstr>Miksi e-materiaaleja Peda.netissä?</vt:lpstr>
      <vt:lpstr>Koulun siirtyminen uuteen tietotekniseen aikaan</vt:lpstr>
      <vt:lpstr>Koulun siirtyminen uuteen tietotekniseen aikaan</vt:lpstr>
      <vt:lpstr>Miten opettaja? Vaihe 1. </vt:lpstr>
      <vt:lpstr>Miten opettaja? Vaihe 2. </vt:lpstr>
      <vt:lpstr>Vaihe 2. Oppilas osallistujaksi</vt:lpstr>
      <vt:lpstr>Vaihe 2. Oppilas osallistujaksi</vt:lpstr>
      <vt:lpstr>Vaihe 2. Oppilas osallistujaksi</vt:lpstr>
      <vt:lpstr>Vaihe 3. Opettaja muokkaa kirjaa</vt:lpstr>
      <vt:lpstr>Vaihe 3. Opettaja muokkaa kirjaa</vt:lpstr>
      <vt:lpstr>Vaihe 4. Digiajan opettaja</vt:lpstr>
      <vt:lpstr>Tänään</vt:lpstr>
      <vt:lpstr>Peda.net</vt:lpstr>
      <vt:lpstr>E-Oppi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Käyttäjä</cp:lastModifiedBy>
  <cp:revision>361</cp:revision>
  <cp:lastPrinted>2013-10-04T02:38:06Z</cp:lastPrinted>
  <dcterms:created xsi:type="dcterms:W3CDTF">2012-01-24T08:27:26Z</dcterms:created>
  <dcterms:modified xsi:type="dcterms:W3CDTF">2014-08-27T02:47:31Z</dcterms:modified>
</cp:coreProperties>
</file>