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3FA97-E2F9-4366-825C-0C96B1AF8BDD}" type="datetimeFigureOut">
              <a:rPr lang="fi-FI" smtClean="0"/>
              <a:pPr/>
              <a:t>3.11.2015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CC6D4-F2AD-40DE-86A2-BFCF171654CD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83827-E0AD-47F3-BEE8-14BD31DABC4F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0AD60-BFE5-4FFB-AC66-E09DC382CC71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E02B-62F4-4FD0-862F-88664E896543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9B71-0F5C-4C12-824D-D6D5351CFBB8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2ED2C-8114-461B-8D9F-AF40549A7E0E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6B78-17CE-462D-BA19-7708DC581115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CEF4-327A-4F98-9CC2-F695A8D8D88F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CD7B-A4B3-4252-93FF-2151B6355252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F99F-B1E8-418C-9AA9-BBED65527C5D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6B18-6644-4F8A-993B-2F08ABF7EDD5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717-8F5D-4C17-BC9D-FDD85F0AB4A3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9DA81-1D24-4A0F-902B-286C6815C467}" type="datetime1">
              <a:rPr lang="fi-FI" smtClean="0"/>
              <a:pPr/>
              <a:t>3.11.2015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B6C86-170C-466D-BB6B-29F072A7FDCE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HYVINVOINTI JA SOSIAALIPOLITIIKKA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Toni Uusimäki </a:t>
            </a:r>
            <a:r>
              <a:rPr lang="fi-FI" dirty="0" smtClean="0"/>
              <a:t>2015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1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on hyvinvointivaltio?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Käsite peräisin </a:t>
            </a:r>
            <a:r>
              <a:rPr lang="fi-FI" dirty="0" err="1" smtClean="0"/>
              <a:t>Isosta-Britannista</a:t>
            </a:r>
            <a:r>
              <a:rPr lang="fi-FI" dirty="0" smtClean="0"/>
              <a:t> II </a:t>
            </a:r>
            <a:r>
              <a:rPr lang="fi-FI" dirty="0" err="1" smtClean="0"/>
              <a:t>ms:n</a:t>
            </a:r>
            <a:r>
              <a:rPr lang="fi-FI" dirty="0" smtClean="0"/>
              <a:t> jälkeen, sisällöllisesti kyse myös ruotsalaisesta kansankotiajattelusta 1930-luvulta</a:t>
            </a:r>
          </a:p>
          <a:p>
            <a:r>
              <a:rPr lang="fi-FI" dirty="0" smtClean="0"/>
              <a:t>Suomalainen hyvinvointivaltio 1950-luvulta lähtien: valtiovallan toimin taataan sosiaalinen turvallisuus ja hyvinvointi kaikille kansalaisille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Hyvinvointivaltion peruspiirteet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Maksuttomat tai käyttäjilleen edulliset palvelut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Etuudet (esim. eläkkeet tai työttömyysturva)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Naisten laaja osallistuminen työelämään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 </a:t>
            </a:r>
            <a:r>
              <a:rPr lang="fi-FI" dirty="0" smtClean="0"/>
              <a:t>Pienet tuloerot </a:t>
            </a:r>
          </a:p>
          <a:p>
            <a:pPr marL="514350" indent="-514350"/>
            <a:r>
              <a:rPr lang="fi-FI" dirty="0" smtClean="0"/>
              <a:t>Hyvinvointivaltion toimija on </a:t>
            </a:r>
            <a:r>
              <a:rPr lang="fi-FI" u="sng" dirty="0" smtClean="0"/>
              <a:t>julkinen lohko</a:t>
            </a:r>
            <a:r>
              <a:rPr lang="fi-FI" dirty="0" smtClean="0"/>
              <a:t>: valtio, kunnat, kuntayhtymät ja sosiaaliturvarahastot (tärkein Kansaneläkelaitos)</a:t>
            </a:r>
          </a:p>
          <a:p>
            <a:pPr marL="514350" indent="-514350"/>
            <a:r>
              <a:rPr lang="fi-FI" dirty="0" smtClean="0"/>
              <a:t>Työmarkkinoiden </a:t>
            </a:r>
            <a:r>
              <a:rPr lang="fi-FI" u="sng" dirty="0" smtClean="0"/>
              <a:t>kolmikantaratkaisut</a:t>
            </a:r>
            <a:r>
              <a:rPr lang="fi-FI" dirty="0" smtClean="0"/>
              <a:t> </a:t>
            </a:r>
            <a:r>
              <a:rPr lang="fi-FI" dirty="0" smtClean="0">
                <a:sym typeface="Wingdings" pitchFamily="2" charset="2"/>
              </a:rPr>
              <a:t> osa sosiaalipoliittisesta lainsäädännöstä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3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Käsitteen määrittely ja 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Hyvinvointivaltio laajasti käsitettynä: kaikki, mikä kuuluu julkisten menojen piiriin</a:t>
            </a:r>
          </a:p>
          <a:p>
            <a:r>
              <a:rPr lang="fi-FI" dirty="0" smtClean="0"/>
              <a:t>Suppea määritelmä: hyvinvointivaltio kattaa </a:t>
            </a:r>
            <a:r>
              <a:rPr lang="fi-FI" dirty="0" err="1" smtClean="0"/>
              <a:t>sosaalipolitiikan</a:t>
            </a:r>
            <a:endParaRPr lang="fi-FI" dirty="0"/>
          </a:p>
          <a:p>
            <a:r>
              <a:rPr lang="fi-FI" dirty="0" smtClean="0"/>
              <a:t>Sosiaaliset ongelmat seurausta yhteiskunnallisesta kehityksestä </a:t>
            </a:r>
            <a:r>
              <a:rPr lang="fi-FI" dirty="0" smtClean="0">
                <a:sym typeface="Wingdings" pitchFamily="2" charset="2"/>
              </a:rPr>
              <a:t> ratkaistava yhdessä</a:t>
            </a:r>
          </a:p>
          <a:p>
            <a:r>
              <a:rPr lang="fi-FI" dirty="0" smtClean="0">
                <a:sym typeface="Wingdings" pitchFamily="2" charset="2"/>
              </a:rPr>
              <a:t>Keskeinen tavoite: kansalaisille </a:t>
            </a:r>
            <a:r>
              <a:rPr lang="fi-FI" u="sng" dirty="0" smtClean="0">
                <a:sym typeface="Wingdings" pitchFamily="2" charset="2"/>
              </a:rPr>
              <a:t>kohtuullinen toimeentulo</a:t>
            </a:r>
            <a:r>
              <a:rPr lang="fi-FI" dirty="0" smtClean="0">
                <a:sym typeface="Wingdings" pitchFamily="2" charset="2"/>
              </a:rPr>
              <a:t> eri elämäntilanteissa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4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Sosiaalipolitikka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Sosiaalipolitiikka = valtiollinen toiminta, jolla tuotetaan ja turvataan kansalaisten hyvinvointi ja sen tasainen jakautuminen kaikille</a:t>
            </a:r>
          </a:p>
          <a:p>
            <a:r>
              <a:rPr lang="fi-FI" dirty="0" smtClean="0"/>
              <a:t>Tavoitteet:</a:t>
            </a:r>
          </a:p>
          <a:p>
            <a:pPr marL="514350" indent="-514350">
              <a:buFont typeface="+mj-lt"/>
              <a:buAutoNum type="arabicPeriod"/>
            </a:pPr>
            <a:r>
              <a:rPr lang="fi-FI" u="sng" dirty="0" smtClean="0"/>
              <a:t>Poliittiset</a:t>
            </a:r>
            <a:r>
              <a:rPr lang="fi-FI" dirty="0" smtClean="0"/>
              <a:t>: yhteiskunnan yhtenäisyyden kehittäminen</a:t>
            </a:r>
          </a:p>
          <a:p>
            <a:pPr marL="514350" indent="-514350">
              <a:buFont typeface="+mj-lt"/>
              <a:buAutoNum type="arabicPeriod"/>
            </a:pPr>
            <a:r>
              <a:rPr lang="fi-FI" u="sng" dirty="0" smtClean="0"/>
              <a:t>Taloudelliset:</a:t>
            </a:r>
            <a:r>
              <a:rPr lang="fi-FI" dirty="0" smtClean="0"/>
              <a:t> kotimaan ja EU:n talouden toiminnan tukeminen</a:t>
            </a:r>
          </a:p>
          <a:p>
            <a:pPr marL="514350" indent="-514350">
              <a:buFont typeface="+mj-lt"/>
              <a:buAutoNum type="arabicPeriod"/>
            </a:pPr>
            <a:r>
              <a:rPr lang="fi-FI" u="sng" dirty="0" smtClean="0"/>
              <a:t>Eettiset</a:t>
            </a:r>
            <a:r>
              <a:rPr lang="fi-FI" dirty="0" smtClean="0"/>
              <a:t>: kärsimyksen poistaminen, oikeudenmukaisuus, tasa-arvo, hyvinvoinnin turvaaminen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/>
          <p:nvPr/>
        </p:nvSpPr>
        <p:spPr>
          <a:xfrm>
            <a:off x="2643174" y="142852"/>
            <a:ext cx="3876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SOSIAALITURVAJÄRJESTELMÄ (ks. 141)</a:t>
            </a:r>
            <a:endParaRPr lang="fi-FI" b="1" dirty="0"/>
          </a:p>
        </p:txBody>
      </p:sp>
      <p:sp>
        <p:nvSpPr>
          <p:cNvPr id="3" name="Ellipsi 2"/>
          <p:cNvSpPr/>
          <p:nvPr/>
        </p:nvSpPr>
        <p:spPr>
          <a:xfrm>
            <a:off x="3286116" y="1357298"/>
            <a:ext cx="2428892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SOSIAALI-</a:t>
            </a:r>
          </a:p>
          <a:p>
            <a:pPr algn="ctr"/>
            <a:r>
              <a:rPr lang="fi-FI" dirty="0" smtClean="0"/>
              <a:t>POLITIIKKA</a:t>
            </a:r>
            <a:endParaRPr lang="fi-FI" dirty="0"/>
          </a:p>
        </p:txBody>
      </p:sp>
      <p:sp>
        <p:nvSpPr>
          <p:cNvPr id="9" name="Pyöristetty suorakulmio 8"/>
          <p:cNvSpPr/>
          <p:nvPr/>
        </p:nvSpPr>
        <p:spPr>
          <a:xfrm>
            <a:off x="6000760" y="4286256"/>
            <a:ext cx="200026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Sosiaalihuolto</a:t>
            </a:r>
            <a:endParaRPr lang="fi-FI" dirty="0"/>
          </a:p>
        </p:txBody>
      </p:sp>
      <p:sp>
        <p:nvSpPr>
          <p:cNvPr id="10" name="Pyöristetty suorakulmio 9"/>
          <p:cNvSpPr/>
          <p:nvPr/>
        </p:nvSpPr>
        <p:spPr>
          <a:xfrm>
            <a:off x="1142976" y="4286256"/>
            <a:ext cx="214314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Sosiaalivakuutus</a:t>
            </a:r>
            <a:endParaRPr lang="fi-FI" dirty="0"/>
          </a:p>
        </p:txBody>
      </p:sp>
      <p:cxnSp>
        <p:nvCxnSpPr>
          <p:cNvPr id="16" name="Kulmayhdysviiva 15"/>
          <p:cNvCxnSpPr>
            <a:endCxn id="9" idx="1"/>
          </p:cNvCxnSpPr>
          <p:nvPr/>
        </p:nvCxnSpPr>
        <p:spPr>
          <a:xfrm>
            <a:off x="4572000" y="3857628"/>
            <a:ext cx="1428760" cy="75009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Muoto 18"/>
          <p:cNvCxnSpPr>
            <a:endCxn id="10" idx="3"/>
          </p:cNvCxnSpPr>
          <p:nvPr/>
        </p:nvCxnSpPr>
        <p:spPr>
          <a:xfrm rot="5400000">
            <a:off x="3268257" y="3875487"/>
            <a:ext cx="750099" cy="71438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endCxn id="3" idx="4"/>
          </p:cNvCxnSpPr>
          <p:nvPr/>
        </p:nvCxnSpPr>
        <p:spPr>
          <a:xfrm>
            <a:off x="4357686" y="2786058"/>
            <a:ext cx="14287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Muoto 25"/>
          <p:cNvCxnSpPr>
            <a:stCxn id="10" idx="1"/>
          </p:cNvCxnSpPr>
          <p:nvPr/>
        </p:nvCxnSpPr>
        <p:spPr>
          <a:xfrm rot="10800000" flipV="1">
            <a:off x="571472" y="4607726"/>
            <a:ext cx="571504" cy="89297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ikehys 26"/>
          <p:cNvSpPr txBox="1"/>
          <p:nvPr/>
        </p:nvSpPr>
        <p:spPr>
          <a:xfrm>
            <a:off x="0" y="5572140"/>
            <a:ext cx="12280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ä</a:t>
            </a:r>
            <a:r>
              <a:rPr lang="fi-FI" dirty="0" smtClean="0"/>
              <a:t>itiys- </a:t>
            </a:r>
          </a:p>
          <a:p>
            <a:r>
              <a:rPr lang="fi-FI" dirty="0" smtClean="0"/>
              <a:t>ja </a:t>
            </a:r>
            <a:r>
              <a:rPr lang="fi-FI" dirty="0" err="1" smtClean="0"/>
              <a:t>vanhem-</a:t>
            </a:r>
            <a:endParaRPr lang="fi-FI" dirty="0" smtClean="0"/>
          </a:p>
          <a:p>
            <a:r>
              <a:rPr lang="fi-FI" dirty="0" err="1" smtClean="0"/>
              <a:t>painraha</a:t>
            </a:r>
            <a:endParaRPr lang="fi-FI" dirty="0"/>
          </a:p>
        </p:txBody>
      </p:sp>
      <p:cxnSp>
        <p:nvCxnSpPr>
          <p:cNvPr id="29" name="Suora nuoliyhdysviiva 28"/>
          <p:cNvCxnSpPr/>
          <p:nvPr/>
        </p:nvCxnSpPr>
        <p:spPr>
          <a:xfrm rot="5400000">
            <a:off x="1107257" y="510779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ikehys 29"/>
          <p:cNvSpPr txBox="1"/>
          <p:nvPr/>
        </p:nvSpPr>
        <p:spPr>
          <a:xfrm>
            <a:off x="857224" y="5286388"/>
            <a:ext cx="9060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s</a:t>
            </a:r>
            <a:r>
              <a:rPr lang="fi-FI" dirty="0" smtClean="0"/>
              <a:t>airaus-</a:t>
            </a:r>
          </a:p>
          <a:p>
            <a:r>
              <a:rPr lang="fi-FI" dirty="0" smtClean="0"/>
              <a:t>turva</a:t>
            </a:r>
            <a:endParaRPr lang="fi-FI" dirty="0"/>
          </a:p>
        </p:txBody>
      </p:sp>
      <p:cxnSp>
        <p:nvCxnSpPr>
          <p:cNvPr id="32" name="Kulmayhdysviiva 31"/>
          <p:cNvCxnSpPr/>
          <p:nvPr/>
        </p:nvCxnSpPr>
        <p:spPr>
          <a:xfrm rot="5400000">
            <a:off x="1142976" y="5214950"/>
            <a:ext cx="1357322" cy="21431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ikehys 32"/>
          <p:cNvSpPr txBox="1"/>
          <p:nvPr/>
        </p:nvSpPr>
        <p:spPr>
          <a:xfrm>
            <a:off x="1285852" y="6211669"/>
            <a:ext cx="1302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työttömyys-</a:t>
            </a:r>
          </a:p>
          <a:p>
            <a:r>
              <a:rPr lang="fi-FI" dirty="0" smtClean="0"/>
              <a:t>turva</a:t>
            </a:r>
            <a:endParaRPr lang="fi-FI" dirty="0"/>
          </a:p>
        </p:txBody>
      </p:sp>
      <p:cxnSp>
        <p:nvCxnSpPr>
          <p:cNvPr id="35" name="Suora nuoliyhdysviiva 34"/>
          <p:cNvCxnSpPr/>
          <p:nvPr/>
        </p:nvCxnSpPr>
        <p:spPr>
          <a:xfrm rot="5400000">
            <a:off x="1929588" y="5357826"/>
            <a:ext cx="85646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kstikehys 35"/>
          <p:cNvSpPr txBox="1"/>
          <p:nvPr/>
        </p:nvSpPr>
        <p:spPr>
          <a:xfrm>
            <a:off x="2000232" y="5857892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e</a:t>
            </a:r>
            <a:r>
              <a:rPr lang="fi-FI" dirty="0" smtClean="0"/>
              <a:t>läketurva</a:t>
            </a:r>
            <a:endParaRPr lang="fi-FI" dirty="0"/>
          </a:p>
        </p:txBody>
      </p:sp>
      <p:cxnSp>
        <p:nvCxnSpPr>
          <p:cNvPr id="39" name="Kulmayhdysviiva 38"/>
          <p:cNvCxnSpPr/>
          <p:nvPr/>
        </p:nvCxnSpPr>
        <p:spPr>
          <a:xfrm rot="16200000" flipH="1">
            <a:off x="2607455" y="4964917"/>
            <a:ext cx="357190" cy="2857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kstikehys 41"/>
          <p:cNvSpPr txBox="1"/>
          <p:nvPr/>
        </p:nvSpPr>
        <p:spPr>
          <a:xfrm>
            <a:off x="2571736" y="5214950"/>
            <a:ext cx="1829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t</a:t>
            </a:r>
            <a:r>
              <a:rPr lang="fi-FI" dirty="0" smtClean="0"/>
              <a:t>apaturma- ja</a:t>
            </a:r>
          </a:p>
          <a:p>
            <a:r>
              <a:rPr lang="fi-FI" dirty="0" smtClean="0"/>
              <a:t>liikennevakuutus</a:t>
            </a:r>
            <a:endParaRPr lang="fi-FI" dirty="0"/>
          </a:p>
        </p:txBody>
      </p:sp>
      <p:cxnSp>
        <p:nvCxnSpPr>
          <p:cNvPr id="44" name="Kulmayhdysviiva 43"/>
          <p:cNvCxnSpPr/>
          <p:nvPr/>
        </p:nvCxnSpPr>
        <p:spPr>
          <a:xfrm rot="5400000">
            <a:off x="5857884" y="4929198"/>
            <a:ext cx="428628" cy="42862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ikehys 44"/>
          <p:cNvSpPr txBox="1"/>
          <p:nvPr/>
        </p:nvSpPr>
        <p:spPr>
          <a:xfrm>
            <a:off x="5000628" y="5429264"/>
            <a:ext cx="1620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s</a:t>
            </a:r>
            <a:r>
              <a:rPr lang="fi-FI" dirty="0" smtClean="0"/>
              <a:t>osiaalipalvelut</a:t>
            </a:r>
            <a:endParaRPr lang="fi-FI" dirty="0"/>
          </a:p>
        </p:txBody>
      </p:sp>
      <p:cxnSp>
        <p:nvCxnSpPr>
          <p:cNvPr id="47" name="Suora nuoliyhdysviiva 46"/>
          <p:cNvCxnSpPr/>
          <p:nvPr/>
        </p:nvCxnSpPr>
        <p:spPr>
          <a:xfrm rot="5400000">
            <a:off x="6250793" y="5464983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kehys 48"/>
          <p:cNvSpPr txBox="1"/>
          <p:nvPr/>
        </p:nvSpPr>
        <p:spPr>
          <a:xfrm>
            <a:off x="5786446" y="6000768"/>
            <a:ext cx="1867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s</a:t>
            </a:r>
            <a:r>
              <a:rPr lang="fi-FI" dirty="0" smtClean="0"/>
              <a:t>osiaaliavustukset</a:t>
            </a:r>
            <a:endParaRPr lang="fi-FI" dirty="0"/>
          </a:p>
        </p:txBody>
      </p:sp>
      <p:cxnSp>
        <p:nvCxnSpPr>
          <p:cNvPr id="55" name="Kulmayhdysviiva 54"/>
          <p:cNvCxnSpPr/>
          <p:nvPr/>
        </p:nvCxnSpPr>
        <p:spPr>
          <a:xfrm rot="16200000" flipH="1">
            <a:off x="7643834" y="5000636"/>
            <a:ext cx="500066" cy="3571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kstikehys 55"/>
          <p:cNvSpPr txBox="1"/>
          <p:nvPr/>
        </p:nvSpPr>
        <p:spPr>
          <a:xfrm>
            <a:off x="7358082" y="5429264"/>
            <a:ext cx="14130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</a:t>
            </a:r>
            <a:r>
              <a:rPr lang="fi-FI" dirty="0" smtClean="0"/>
              <a:t>oimeentulo-</a:t>
            </a:r>
          </a:p>
          <a:p>
            <a:r>
              <a:rPr lang="fi-FI" dirty="0" smtClean="0"/>
              <a:t>tuki</a:t>
            </a:r>
            <a:endParaRPr lang="fi-FI" dirty="0"/>
          </a:p>
        </p:txBody>
      </p:sp>
      <p:sp>
        <p:nvSpPr>
          <p:cNvPr id="58" name="Pyöristetty suorakulmio 57"/>
          <p:cNvSpPr/>
          <p:nvPr/>
        </p:nvSpPr>
        <p:spPr>
          <a:xfrm>
            <a:off x="3286116" y="3357562"/>
            <a:ext cx="242889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Sosiaaliturvapolitiikka</a:t>
            </a:r>
            <a:endParaRPr lang="fi-FI" dirty="0"/>
          </a:p>
        </p:txBody>
      </p:sp>
      <p:sp>
        <p:nvSpPr>
          <p:cNvPr id="59" name="Vuokaaviosymboli: Rajoitin 58"/>
          <p:cNvSpPr/>
          <p:nvPr/>
        </p:nvSpPr>
        <p:spPr>
          <a:xfrm>
            <a:off x="714348" y="642918"/>
            <a:ext cx="2000264" cy="71438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Työpolitiikka</a:t>
            </a:r>
            <a:endParaRPr lang="fi-FI" dirty="0"/>
          </a:p>
        </p:txBody>
      </p:sp>
      <p:sp>
        <p:nvSpPr>
          <p:cNvPr id="64" name="Vuokaaviosymboli: Rajoitin 63"/>
          <p:cNvSpPr/>
          <p:nvPr/>
        </p:nvSpPr>
        <p:spPr>
          <a:xfrm>
            <a:off x="714348" y="1714488"/>
            <a:ext cx="2000264" cy="71438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Terveys-</a:t>
            </a:r>
          </a:p>
          <a:p>
            <a:pPr algn="ctr"/>
            <a:r>
              <a:rPr lang="fi-FI" dirty="0" smtClean="0"/>
              <a:t>politiikka</a:t>
            </a:r>
            <a:endParaRPr lang="fi-FI" dirty="0"/>
          </a:p>
        </p:txBody>
      </p:sp>
      <p:sp>
        <p:nvSpPr>
          <p:cNvPr id="65" name="Vuokaaviosymboli: Rajoitin 64"/>
          <p:cNvSpPr/>
          <p:nvPr/>
        </p:nvSpPr>
        <p:spPr>
          <a:xfrm>
            <a:off x="714348" y="2714620"/>
            <a:ext cx="2000264" cy="71438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Kansainvälinen</a:t>
            </a:r>
          </a:p>
          <a:p>
            <a:pPr algn="ctr"/>
            <a:r>
              <a:rPr lang="fi-FI" dirty="0" smtClean="0"/>
              <a:t>sosiaalipolitiikka</a:t>
            </a:r>
            <a:endParaRPr lang="fi-FI" dirty="0"/>
          </a:p>
        </p:txBody>
      </p:sp>
      <p:sp>
        <p:nvSpPr>
          <p:cNvPr id="71" name="Vuokaaviosymboli: Rajoitin 70"/>
          <p:cNvSpPr/>
          <p:nvPr/>
        </p:nvSpPr>
        <p:spPr>
          <a:xfrm>
            <a:off x="6357950" y="2643182"/>
            <a:ext cx="2000264" cy="71438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Aluepolitiikka</a:t>
            </a:r>
            <a:endParaRPr lang="fi-FI" dirty="0"/>
          </a:p>
        </p:txBody>
      </p:sp>
      <p:sp>
        <p:nvSpPr>
          <p:cNvPr id="72" name="Vuokaaviosymboli: Rajoitin 71"/>
          <p:cNvSpPr/>
          <p:nvPr/>
        </p:nvSpPr>
        <p:spPr>
          <a:xfrm>
            <a:off x="6286512" y="1714488"/>
            <a:ext cx="2000264" cy="71438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Asuntopolitiikka</a:t>
            </a:r>
            <a:endParaRPr lang="fi-FI" dirty="0"/>
          </a:p>
        </p:txBody>
      </p:sp>
      <p:sp>
        <p:nvSpPr>
          <p:cNvPr id="73" name="Vuokaaviosymboli: Rajoitin 72"/>
          <p:cNvSpPr/>
          <p:nvPr/>
        </p:nvSpPr>
        <p:spPr>
          <a:xfrm>
            <a:off x="6215074" y="714356"/>
            <a:ext cx="2000264" cy="71438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Koulutus-politiikka</a:t>
            </a:r>
            <a:endParaRPr lang="fi-FI" dirty="0"/>
          </a:p>
        </p:txBody>
      </p:sp>
      <p:cxnSp>
        <p:nvCxnSpPr>
          <p:cNvPr id="76" name="Suora yhdysviiva 75"/>
          <p:cNvCxnSpPr>
            <a:stCxn id="3" idx="4"/>
            <a:endCxn id="58" idx="0"/>
          </p:cNvCxnSpPr>
          <p:nvPr/>
        </p:nvCxnSpPr>
        <p:spPr>
          <a:xfrm rot="5400000">
            <a:off x="4250529" y="3107529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uora yhdysviiva 85"/>
          <p:cNvCxnSpPr>
            <a:stCxn id="3" idx="2"/>
            <a:endCxn id="64" idx="3"/>
          </p:cNvCxnSpPr>
          <p:nvPr/>
        </p:nvCxnSpPr>
        <p:spPr>
          <a:xfrm rot="10800000">
            <a:off x="2714612" y="2071679"/>
            <a:ext cx="571504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uora yhdysviiva 87"/>
          <p:cNvCxnSpPr>
            <a:stCxn id="72" idx="1"/>
            <a:endCxn id="3" idx="6"/>
          </p:cNvCxnSpPr>
          <p:nvPr/>
        </p:nvCxnSpPr>
        <p:spPr>
          <a:xfrm rot="10800000" flipV="1">
            <a:off x="5715008" y="2071677"/>
            <a:ext cx="571504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Muoto 89"/>
          <p:cNvCxnSpPr>
            <a:stCxn id="3" idx="7"/>
          </p:cNvCxnSpPr>
          <p:nvPr/>
        </p:nvCxnSpPr>
        <p:spPr>
          <a:xfrm rot="5400000" flipH="1" flipV="1">
            <a:off x="5498745" y="932107"/>
            <a:ext cx="505451" cy="78433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Muoto 91"/>
          <p:cNvCxnSpPr>
            <a:stCxn id="3" idx="5"/>
            <a:endCxn id="71" idx="1"/>
          </p:cNvCxnSpPr>
          <p:nvPr/>
        </p:nvCxnSpPr>
        <p:spPr>
          <a:xfrm rot="16200000" flipH="1">
            <a:off x="5677340" y="2319761"/>
            <a:ext cx="362575" cy="99864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Muoto 93"/>
          <p:cNvCxnSpPr>
            <a:stCxn id="3" idx="3"/>
            <a:endCxn id="65" idx="3"/>
          </p:cNvCxnSpPr>
          <p:nvPr/>
        </p:nvCxnSpPr>
        <p:spPr>
          <a:xfrm rot="5400000">
            <a:off x="2961210" y="2391200"/>
            <a:ext cx="434013" cy="92720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Muoto 95"/>
          <p:cNvCxnSpPr>
            <a:stCxn id="3" idx="1"/>
            <a:endCxn id="59" idx="3"/>
          </p:cNvCxnSpPr>
          <p:nvPr/>
        </p:nvCxnSpPr>
        <p:spPr>
          <a:xfrm rot="16200000" flipV="1">
            <a:off x="2889772" y="824949"/>
            <a:ext cx="576889" cy="92720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Dian numeron paikkamerkki 9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6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27" grpId="0"/>
      <p:bldP spid="30" grpId="0"/>
      <p:bldP spid="33" grpId="0"/>
      <p:bldP spid="36" grpId="0"/>
      <p:bldP spid="42" grpId="0"/>
      <p:bldP spid="42" grpId="1"/>
      <p:bldP spid="45" grpId="0"/>
      <p:bldP spid="49" grpId="0"/>
      <p:bldP spid="56" grpId="0"/>
      <p:bldP spid="58" grpId="0" animBg="1"/>
      <p:bldP spid="59" grpId="0" animBg="1"/>
      <p:bldP spid="64" grpId="0" animBg="1"/>
      <p:bldP spid="65" grpId="0" animBg="1"/>
      <p:bldP spid="71" grpId="0" animBg="1"/>
      <p:bldP spid="72" grpId="0" animBg="1"/>
      <p:bldP spid="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fi-FI" dirty="0" smtClean="0"/>
              <a:t>Koulutuspolitiikka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Suomi koulutusyhteiskunta</a:t>
            </a:r>
          </a:p>
          <a:p>
            <a:pPr lvl="1"/>
            <a:r>
              <a:rPr lang="fi-FI" dirty="0" smtClean="0"/>
              <a:t>Sivistyksen arvostus</a:t>
            </a:r>
          </a:p>
          <a:p>
            <a:pPr lvl="1"/>
            <a:r>
              <a:rPr lang="fi-FI" dirty="0" smtClean="0"/>
              <a:t>1,3 miljoonaa käy koulua tai opiskelee vuosittain</a:t>
            </a:r>
          </a:p>
          <a:p>
            <a:r>
              <a:rPr lang="fi-FI" dirty="0" smtClean="0"/>
              <a:t>Korkea koulutustaso</a:t>
            </a:r>
          </a:p>
          <a:p>
            <a:pPr lvl="1"/>
            <a:r>
              <a:rPr lang="fi-FI" dirty="0" smtClean="0"/>
              <a:t>Menestyminen kansainvälisessä kilpailussa</a:t>
            </a:r>
          </a:p>
          <a:p>
            <a:pPr lvl="1"/>
            <a:r>
              <a:rPr lang="fi-FI" dirty="0" smtClean="0"/>
              <a:t>Menestyminen </a:t>
            </a:r>
            <a:r>
              <a:rPr lang="fi-FI" dirty="0" err="1" smtClean="0"/>
              <a:t>PISA-tutkimuksissa</a:t>
            </a:r>
            <a:r>
              <a:rPr lang="fi-FI" dirty="0" smtClean="0"/>
              <a:t> </a:t>
            </a:r>
          </a:p>
          <a:p>
            <a:r>
              <a:rPr lang="fi-FI" dirty="0" smtClean="0"/>
              <a:t>Pyrkimys koulutukselliseen tasa-arvoon</a:t>
            </a:r>
          </a:p>
          <a:p>
            <a:pPr lvl="1"/>
            <a:r>
              <a:rPr lang="fi-FI" dirty="0" smtClean="0"/>
              <a:t>Koko ikäluokka koulutetaan, syrjäytymisen ehkäisy</a:t>
            </a:r>
          </a:p>
          <a:p>
            <a:r>
              <a:rPr lang="fi-FI" dirty="0" smtClean="0"/>
              <a:t>Elinikäinen oppiminen</a:t>
            </a:r>
          </a:p>
          <a:p>
            <a:pPr lvl="1"/>
            <a:r>
              <a:rPr lang="fi-FI" dirty="0" smtClean="0"/>
              <a:t>Päiväkoti </a:t>
            </a:r>
            <a:r>
              <a:rPr lang="fi-FI" dirty="0" smtClean="0">
                <a:sym typeface="Wingdings" pitchFamily="2" charset="2"/>
              </a:rPr>
              <a:t> esiopetus  perusopetus  lukio tai ammatillinen opetus  yliopisto, ammattikorkeakoulu  jatko- ja täydennyskoulutus työelämässä</a:t>
            </a:r>
            <a:endParaRPr lang="fi-FI" dirty="0" smtClean="0"/>
          </a:p>
          <a:p>
            <a:r>
              <a:rPr lang="fi-FI" dirty="0" smtClean="0"/>
              <a:t>Tietoyhteiskuntavalmiuksien kehittäminen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7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Voiko Suomi hyvin?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/>
          <a:lstStyle/>
          <a:p>
            <a:r>
              <a:rPr lang="fi-FI" dirty="0" smtClean="0"/>
              <a:t>Hyvinvointivaltion saavutukset kiistattomat: valtaosalla aikuisväestöä hyvinvointi lisääntynyt viime vuosikymmeninä</a:t>
            </a:r>
          </a:p>
          <a:p>
            <a:r>
              <a:rPr lang="fi-FI" dirty="0" smtClean="0"/>
              <a:t>Silti ongelmia:</a:t>
            </a:r>
          </a:p>
          <a:p>
            <a:pPr lvl="1"/>
            <a:r>
              <a:rPr lang="fi-FI" dirty="0" smtClean="0"/>
              <a:t>Työttömyys ja pitkäaikaistyöttömyys</a:t>
            </a:r>
          </a:p>
          <a:p>
            <a:pPr lvl="1"/>
            <a:r>
              <a:rPr lang="fi-FI" dirty="0" smtClean="0"/>
              <a:t>Työelämä entistä haastavampaa</a:t>
            </a:r>
          </a:p>
          <a:p>
            <a:pPr lvl="1"/>
            <a:r>
              <a:rPr lang="fi-FI" dirty="0" smtClean="0"/>
              <a:t>Alkoholikuolleisuuden kasvu</a:t>
            </a:r>
          </a:p>
          <a:p>
            <a:pPr lvl="1"/>
            <a:r>
              <a:rPr lang="fi-FI" dirty="0" smtClean="0"/>
              <a:t>Tuloerot, alueelliset erot ja köyhyys laajentuneet</a:t>
            </a:r>
          </a:p>
          <a:p>
            <a:pPr lvl="1"/>
            <a:r>
              <a:rPr lang="fi-FI" dirty="0" smtClean="0"/>
              <a:t>Riski syrjäytymisestä</a:t>
            </a:r>
          </a:p>
          <a:p>
            <a:pPr lvl="1"/>
            <a:r>
              <a:rPr lang="fi-FI" dirty="0" smtClean="0"/>
              <a:t>Lapsiperheiden elinolot koventuneet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6C86-170C-466D-BB6B-29F072A7FDCE}" type="slidenum">
              <a:rPr lang="fi-FI" smtClean="0"/>
              <a:pPr/>
              <a:t>8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293</Words>
  <Application>Microsoft Office PowerPoint</Application>
  <PresentationFormat>Näytössä katseltava diaesitys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Office-teema</vt:lpstr>
      <vt:lpstr>HYVINVOINTI JA SOSIAALIPOLITIIKKA</vt:lpstr>
      <vt:lpstr>Mikä on hyvinvointivaltio?</vt:lpstr>
      <vt:lpstr>Hyvinvointivaltion peruspiirteet</vt:lpstr>
      <vt:lpstr>Käsitteen määrittely ja tavoitteet</vt:lpstr>
      <vt:lpstr>Sosiaalipolitikka</vt:lpstr>
      <vt:lpstr>Dia 6</vt:lpstr>
      <vt:lpstr>Koulutuspolitiikka</vt:lpstr>
      <vt:lpstr>Voiko Suomi hyvin?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SOSIAALIPOLITIIKKA</dc:title>
  <dc:creator>Toni Uusimäki</dc:creator>
  <cp:lastModifiedBy>Toni Uusimäki</cp:lastModifiedBy>
  <cp:revision>40</cp:revision>
  <dcterms:created xsi:type="dcterms:W3CDTF">2008-01-22T18:59:20Z</dcterms:created>
  <dcterms:modified xsi:type="dcterms:W3CDTF">2015-11-03T08:31:27Z</dcterms:modified>
</cp:coreProperties>
</file>