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iGGaVHXlxs9mhmbvp9tVoW68IAs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ukka Suonio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6400"/>
    <a:srgbClr val="E53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1" d="100"/>
          <a:sy n="31" d="100"/>
        </p:scale>
        <p:origin x="8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customschemas.google.com/relationships/presentationmetadata" Target="meta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b2a0ff99a7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gb2a0ff99a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b2a0ff99a7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gb2a0ff99a7_0_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gb2a0ff99a7_0_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c5e6273ef3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9" name="Google Shape;99;g1c5e6273ef3_2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" name="Google Shape;100;g1c5e6273ef3_2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d89621307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gd89621307e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8" name="Google Shape;108;gd89621307e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1c62af3096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5" name="Google Shape;115;g1c62af3096f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6" name="Google Shape;116;g1c62af3096f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1c62af3096f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3" name="Google Shape;123;g1c62af3096f_0_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4" name="Google Shape;124;g1c62af3096f_0_7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c62af3096f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1" name="Google Shape;131;g1c62af3096f_0_1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2" name="Google Shape;132;g1c62af3096f_0_14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7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7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39" name="Google Shape;39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40" name="Google Shape;40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1" name="Google Shape;41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7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8" name="Google Shape;48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7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8" name="Google Shape;58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7 Grammar</a:t>
            </a:r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7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7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New Insights Module 7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6400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b2a0ff99a7_0_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/>
              <a:t>Pilkun käytöstä </a:t>
            </a:r>
            <a:endParaRPr/>
          </a:p>
        </p:txBody>
      </p:sp>
      <p:sp>
        <p:nvSpPr>
          <p:cNvPr id="86" name="Google Shape;86;gb2a0ff99a7_0_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7 Grammar</a:t>
            </a:r>
            <a:endParaRPr/>
          </a:p>
        </p:txBody>
      </p:sp>
      <p:sp>
        <p:nvSpPr>
          <p:cNvPr id="87" name="Google Shape;87;gb2a0ff99a7_0_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b2a0ff99a7_0_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00" cy="162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/>
              <a:t>Vertaa pilkkuja suomessa ja englanniss</a:t>
            </a:r>
            <a:r>
              <a:rPr lang="fi-FI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a</a:t>
            </a:r>
            <a:r>
              <a:rPr lang="fi-FI"/>
              <a:t>.</a:t>
            </a:r>
            <a:endParaRPr/>
          </a:p>
        </p:txBody>
      </p:sp>
      <p:sp>
        <p:nvSpPr>
          <p:cNvPr id="94" name="Google Shape;94;gb2a0ff99a7_0_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500" cy="833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E</a:t>
            </a:r>
            <a:r>
              <a:rPr lang="fi-FI" dirty="0"/>
              <a:t>mma </a:t>
            </a:r>
            <a:r>
              <a:rPr lang="fi-FI" dirty="0" err="1"/>
              <a:t>told</a:t>
            </a:r>
            <a:r>
              <a:rPr lang="fi-FI" dirty="0"/>
              <a:t> me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wanted</a:t>
            </a:r>
            <a:r>
              <a:rPr lang="fi-FI" dirty="0"/>
              <a:t> to </a:t>
            </a:r>
            <a:r>
              <a:rPr lang="fi-FI" dirty="0" err="1"/>
              <a:t>leave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party.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I </a:t>
            </a:r>
            <a:r>
              <a:rPr lang="fi-FI" dirty="0" err="1"/>
              <a:t>asked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why</a:t>
            </a:r>
            <a:r>
              <a:rPr lang="fi-FI" dirty="0"/>
              <a:t> </a:t>
            </a: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eager</a:t>
            </a:r>
            <a:r>
              <a:rPr lang="fi-FI" dirty="0"/>
              <a:t> to go.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one</a:t>
            </a:r>
            <a:r>
              <a:rPr lang="fi-FI" dirty="0"/>
              <a:t> </a:t>
            </a:r>
            <a:r>
              <a:rPr lang="fi-FI" dirty="0" err="1"/>
              <a:t>who</a:t>
            </a:r>
            <a:r>
              <a:rPr lang="fi-FI" dirty="0"/>
              <a:t> </a:t>
            </a:r>
            <a:r>
              <a:rPr lang="fi-FI" dirty="0" err="1"/>
              <a:t>knows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best</a:t>
            </a:r>
            <a:r>
              <a:rPr lang="fi-FI" dirty="0"/>
              <a:t> is </a:t>
            </a:r>
            <a:r>
              <a:rPr lang="fi-FI" dirty="0" err="1"/>
              <a:t>Noah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We'll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happy</a:t>
            </a:r>
            <a:r>
              <a:rPr lang="fi-FI" dirty="0"/>
              <a:t> </a:t>
            </a:r>
            <a:r>
              <a:rPr lang="fi-FI" dirty="0" err="1"/>
              <a:t>if</a:t>
            </a:r>
            <a:r>
              <a:rPr lang="fi-FI" dirty="0"/>
              <a:t>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get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 to </a:t>
            </a:r>
            <a:r>
              <a:rPr lang="fi-FI" dirty="0" err="1"/>
              <a:t>stay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95" name="Google Shape;95;gb2a0ff99a7_0_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96" name="Google Shape;96;gb2a0ff99a7_0_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500" cy="833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>
                <a:solidFill>
                  <a:schemeClr val="bg2"/>
                </a:solidFill>
              </a:rPr>
              <a:t>Emma sanoi minulle, että hän halusi lähteä juhlista.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>
                <a:solidFill>
                  <a:schemeClr val="bg2"/>
                </a:solidFill>
              </a:rPr>
              <a:t>Kysyin häneltä, miksi hän oli innokas lähtemään.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>
                <a:solidFill>
                  <a:schemeClr val="bg2"/>
                </a:solidFill>
              </a:rPr>
              <a:t>Se, joka tuntee hänet parhaiten, on </a:t>
            </a:r>
            <a:r>
              <a:rPr lang="fi-FI" dirty="0" err="1">
                <a:solidFill>
                  <a:schemeClr val="bg2"/>
                </a:solidFill>
              </a:rPr>
              <a:t>Noah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>
                <a:solidFill>
                  <a:schemeClr val="bg2"/>
                </a:solidFill>
              </a:rPr>
              <a:t>Olemme onnellisia, jos saamme hänet jäämään.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2B74BCDB-AF52-BA53-0106-4189E820F03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7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1c5e6273ef3_2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/>
              <a:t>Ei pilkkua</a:t>
            </a:r>
            <a:endParaRPr/>
          </a:p>
        </p:txBody>
      </p:sp>
      <p:sp>
        <p:nvSpPr>
          <p:cNvPr id="103" name="Google Shape;103;g1c5e6273ef3_2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fi-FI" dirty="0"/>
              <a:t>Emma </a:t>
            </a:r>
            <a:r>
              <a:rPr lang="fi-FI" dirty="0" err="1"/>
              <a:t>told</a:t>
            </a:r>
            <a:r>
              <a:rPr lang="fi-FI" dirty="0"/>
              <a:t> me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wanted</a:t>
            </a:r>
            <a:r>
              <a:rPr lang="fi-FI" dirty="0"/>
              <a:t> to </a:t>
            </a:r>
            <a:r>
              <a:rPr lang="fi-FI" dirty="0" err="1"/>
              <a:t>leave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party.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fi-FI" dirty="0"/>
              <a:t>I </a:t>
            </a:r>
            <a:r>
              <a:rPr lang="fi-FI" dirty="0" err="1"/>
              <a:t>asked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why</a:t>
            </a:r>
            <a:r>
              <a:rPr lang="fi-FI" dirty="0"/>
              <a:t> </a:t>
            </a: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eager</a:t>
            </a:r>
            <a:r>
              <a:rPr lang="fi-FI" dirty="0"/>
              <a:t> to go.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one</a:t>
            </a:r>
            <a:r>
              <a:rPr lang="fi-FI" dirty="0"/>
              <a:t> </a:t>
            </a:r>
            <a:r>
              <a:rPr lang="fi-FI" dirty="0" err="1"/>
              <a:t>who</a:t>
            </a:r>
            <a:r>
              <a:rPr lang="fi-FI" dirty="0"/>
              <a:t> </a:t>
            </a:r>
            <a:r>
              <a:rPr lang="fi-FI" dirty="0" err="1"/>
              <a:t>knows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best</a:t>
            </a:r>
            <a:r>
              <a:rPr lang="fi-FI" dirty="0"/>
              <a:t> is </a:t>
            </a:r>
            <a:r>
              <a:rPr lang="fi-FI" dirty="0" err="1"/>
              <a:t>Noah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/>
              <a:t>We'll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happy</a:t>
            </a:r>
            <a:r>
              <a:rPr lang="fi-FI" dirty="0"/>
              <a:t> </a:t>
            </a:r>
            <a:r>
              <a:rPr lang="fi-FI" dirty="0" err="1"/>
              <a:t>if</a:t>
            </a:r>
            <a:r>
              <a:rPr lang="fi-FI" dirty="0"/>
              <a:t>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get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 to </a:t>
            </a:r>
            <a:r>
              <a:rPr lang="fi-FI" dirty="0" err="1"/>
              <a:t>stay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Ei pilkkua ennen </a:t>
            </a:r>
            <a:r>
              <a:rPr lang="fi-FI" b="1" i="1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that</a:t>
            </a:r>
            <a:r>
              <a:rPr lang="fi-FI" dirty="0">
                <a:solidFill>
                  <a:schemeClr val="bg2"/>
                </a:solidFill>
              </a:rPr>
              <a:t>-lausetta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Ei pilkkua epäsuorissa kysymyksissä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Ei pilkkua kiinteissä relatiivilauseissa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Ei pilkkua: päälause + sivulause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04" name="Google Shape;104;g1c5e6273ef3_2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8D936E2C-5C7A-4FE7-6993-C3BEDEA101F1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7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d89621307e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Pilkkua käytetään usein </a:t>
            </a:r>
            <a:endParaRPr/>
          </a:p>
        </p:txBody>
      </p:sp>
      <p:sp>
        <p:nvSpPr>
          <p:cNvPr id="111" name="Google Shape;111;gd89621307e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700" dirty="0"/>
              <a:t>I</a:t>
            </a:r>
            <a:r>
              <a:rPr lang="fi-FI" dirty="0"/>
              <a:t>f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get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 to </a:t>
            </a:r>
            <a:r>
              <a:rPr lang="fi-FI" dirty="0" err="1"/>
              <a:t>stay</a:t>
            </a:r>
            <a:r>
              <a:rPr lang="fi-FI" dirty="0"/>
              <a:t>, </a:t>
            </a:r>
            <a:r>
              <a:rPr lang="fi-FI" dirty="0" err="1"/>
              <a:t>we'll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happy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/>
              <a:t>Looking</a:t>
            </a:r>
            <a:r>
              <a:rPr lang="fi-FI" dirty="0"/>
              <a:t> </a:t>
            </a:r>
            <a:r>
              <a:rPr lang="fi-FI" dirty="0" err="1"/>
              <a:t>back</a:t>
            </a:r>
            <a:r>
              <a:rPr lang="fi-FI" dirty="0"/>
              <a:t>, </a:t>
            </a:r>
            <a:r>
              <a:rPr lang="fi-FI" dirty="0" err="1"/>
              <a:t>what's</a:t>
            </a:r>
            <a:r>
              <a:rPr lang="fi-FI" dirty="0"/>
              <a:t>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best</a:t>
            </a:r>
            <a:r>
              <a:rPr lang="fi-FI" dirty="0"/>
              <a:t> </a:t>
            </a:r>
            <a:r>
              <a:rPr lang="fi-FI" dirty="0" err="1"/>
              <a:t>memory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high</a:t>
            </a:r>
            <a:r>
              <a:rPr lang="fi-FI" dirty="0"/>
              <a:t> </a:t>
            </a:r>
            <a:r>
              <a:rPr lang="fi-FI" dirty="0" err="1"/>
              <a:t>school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/>
              <a:t>The</a:t>
            </a:r>
            <a:r>
              <a:rPr lang="fi-FI" dirty="0"/>
              <a:t> party </a:t>
            </a:r>
            <a:r>
              <a:rPr lang="fi-FI" dirty="0" err="1"/>
              <a:t>was</a:t>
            </a:r>
            <a:r>
              <a:rPr lang="fi-FI" dirty="0"/>
              <a:t> a </a:t>
            </a:r>
            <a:r>
              <a:rPr lang="fi-FI" dirty="0" err="1"/>
              <a:t>great</a:t>
            </a:r>
            <a:r>
              <a:rPr lang="fi-FI" dirty="0"/>
              <a:t> </a:t>
            </a:r>
            <a:r>
              <a:rPr lang="fi-FI" dirty="0" err="1"/>
              <a:t>success</a:t>
            </a:r>
            <a:r>
              <a:rPr lang="fi-FI" dirty="0"/>
              <a:t>, </a:t>
            </a:r>
            <a:r>
              <a:rPr lang="fi-FI" dirty="0" err="1"/>
              <a:t>which</a:t>
            </a:r>
            <a:r>
              <a:rPr lang="fi-FI" dirty="0"/>
              <a:t> </a:t>
            </a:r>
            <a:r>
              <a:rPr lang="fi-FI" dirty="0" err="1"/>
              <a:t>surprised</a:t>
            </a:r>
            <a:r>
              <a:rPr lang="fi-FI" dirty="0"/>
              <a:t> </a:t>
            </a:r>
            <a:r>
              <a:rPr lang="fi-FI" dirty="0" err="1"/>
              <a:t>everybody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In </a:t>
            </a:r>
            <a:r>
              <a:rPr lang="fi-FI" dirty="0" err="1"/>
              <a:t>fact</a:t>
            </a:r>
            <a:r>
              <a:rPr lang="fi-FI" dirty="0"/>
              <a:t>, Emma </a:t>
            </a:r>
            <a:r>
              <a:rPr lang="fi-FI" dirty="0" err="1"/>
              <a:t>regretted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staying</a:t>
            </a:r>
            <a:r>
              <a:rPr lang="fi-FI" dirty="0"/>
              <a:t> </a:t>
            </a:r>
            <a:r>
              <a:rPr lang="fi-FI" dirty="0" err="1"/>
              <a:t>longer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Päälause + sivulause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Lauseenvastikkeet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Relatiivilauseet, jotka antavat lisätietoa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Irralliset lisäykset ja sidossanat</a:t>
            </a:r>
            <a:endParaRPr dirty="0">
              <a:solidFill>
                <a:schemeClr val="bg2"/>
              </a:solidFill>
            </a:endParaRPr>
          </a:p>
          <a:p>
            <a:pPr marL="45720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 dirty="0"/>
          </a:p>
        </p:txBody>
      </p:sp>
      <p:sp>
        <p:nvSpPr>
          <p:cNvPr id="112" name="Google Shape;112;gd89621307e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071B3ECA-E7B1-72DF-BB5B-52B00FCF9A96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7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1c62af3096f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/>
              <a:t>Pilkku tarvitaan</a:t>
            </a:r>
            <a:endParaRPr/>
          </a:p>
        </p:txBody>
      </p:sp>
      <p:sp>
        <p:nvSpPr>
          <p:cNvPr id="119" name="Google Shape;119;g1c62af3096f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bought</a:t>
            </a:r>
            <a:r>
              <a:rPr lang="fi-FI" dirty="0"/>
              <a:t> oranges, </a:t>
            </a:r>
            <a:r>
              <a:rPr lang="fi-FI" dirty="0" err="1"/>
              <a:t>apples</a:t>
            </a:r>
            <a:r>
              <a:rPr lang="fi-FI" dirty="0"/>
              <a:t>(,) and </a:t>
            </a:r>
            <a:r>
              <a:rPr lang="fi-FI" dirty="0" err="1"/>
              <a:t>pears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/>
              <a:t>About</a:t>
            </a:r>
            <a:r>
              <a:rPr lang="fi-FI" dirty="0"/>
              <a:t> 5,000 </a:t>
            </a:r>
            <a:r>
              <a:rPr lang="fi-FI" dirty="0" err="1"/>
              <a:t>people</a:t>
            </a:r>
            <a:r>
              <a:rPr lang="fi-FI" dirty="0"/>
              <a:t> </a:t>
            </a:r>
            <a:r>
              <a:rPr lang="fi-FI" dirty="0" err="1"/>
              <a:t>come</a:t>
            </a:r>
            <a:r>
              <a:rPr lang="fi-FI" dirty="0"/>
              <a:t> to </a:t>
            </a:r>
            <a:r>
              <a:rPr lang="fi-FI" dirty="0" err="1"/>
              <a:t>hear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concert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 err="1"/>
              <a:t>Jonah</a:t>
            </a:r>
            <a:r>
              <a:rPr lang="fi-FI" dirty="0"/>
              <a:t> </a:t>
            </a:r>
            <a:r>
              <a:rPr lang="fi-FI" dirty="0" err="1"/>
              <a:t>said</a:t>
            </a:r>
            <a:r>
              <a:rPr lang="fi-FI" dirty="0"/>
              <a:t>, "</a:t>
            </a:r>
            <a:r>
              <a:rPr lang="fi-FI" dirty="0" err="1"/>
              <a:t>That's</a:t>
            </a:r>
            <a:r>
              <a:rPr lang="fi-FI" dirty="0"/>
              <a:t> </a:t>
            </a:r>
            <a:r>
              <a:rPr lang="fi-FI" dirty="0" err="1"/>
              <a:t>unbelievable</a:t>
            </a:r>
            <a:r>
              <a:rPr lang="fi-FI" dirty="0"/>
              <a:t>."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"I </a:t>
            </a:r>
            <a:r>
              <a:rPr lang="fi-FI" dirty="0" err="1"/>
              <a:t>agree</a:t>
            </a:r>
            <a:r>
              <a:rPr lang="fi-FI" dirty="0"/>
              <a:t>," I </a:t>
            </a:r>
            <a:r>
              <a:rPr lang="fi-FI" dirty="0" err="1"/>
              <a:t>replied</a:t>
            </a:r>
            <a:r>
              <a:rPr lang="fi-FI" dirty="0"/>
              <a:t>.</a:t>
            </a:r>
            <a:endParaRPr dirty="0"/>
          </a:p>
          <a:p>
            <a:pPr marL="857250" lvl="0" indent="-85725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Listat (</a:t>
            </a:r>
            <a:r>
              <a:rPr lang="fi-FI" dirty="0" err="1">
                <a:solidFill>
                  <a:schemeClr val="bg2"/>
                </a:solidFill>
              </a:rPr>
              <a:t>AmE</a:t>
            </a:r>
            <a:r>
              <a:rPr lang="fi-FI" dirty="0">
                <a:solidFill>
                  <a:schemeClr val="bg2"/>
                </a:solidFill>
              </a:rPr>
              <a:t> käyttää usein pilkkua </a:t>
            </a:r>
            <a:r>
              <a:rPr lang="fi-FI" b="1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and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-sanan edellä</a:t>
            </a:r>
            <a:r>
              <a:rPr lang="fi-FI" dirty="0">
                <a:solidFill>
                  <a:schemeClr val="bg2"/>
                </a:solidFill>
              </a:rPr>
              <a:t>, </a:t>
            </a:r>
            <a:r>
              <a:rPr lang="fi-FI" dirty="0" err="1">
                <a:solidFill>
                  <a:schemeClr val="bg2"/>
                </a:solidFill>
              </a:rPr>
              <a:t>BrE</a:t>
            </a:r>
            <a:r>
              <a:rPr lang="fi-FI" dirty="0">
                <a:solidFill>
                  <a:schemeClr val="bg2"/>
                </a:solidFill>
              </a:rPr>
              <a:t> ei)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Isot luvut lukemisen helpottamiseksi 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</a:ext>
                </a:extLst>
              </a:rPr>
              <a:t>kolmen satsin välein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Suorat lainaukset (pilkku aina ennen lainausmerkkiä, myös lainauksen lopussa)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 dirty="0"/>
          </a:p>
        </p:txBody>
      </p:sp>
      <p:sp>
        <p:nvSpPr>
          <p:cNvPr id="120" name="Google Shape;120;g1c62af3096f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DE060C53-6B58-2C1E-D957-F13E246290A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7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1c62af3096f_0_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/>
              <a:t>Practis</a:t>
            </a:r>
            <a:r>
              <a:rPr lang="fi-FI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e</a:t>
            </a:r>
            <a:r>
              <a:rPr lang="fi-FI"/>
              <a:t>. Is a comma needed or not? 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/>
              <a:t>Explain why.</a:t>
            </a:r>
            <a:endParaRPr/>
          </a:p>
        </p:txBody>
      </p:sp>
      <p:sp>
        <p:nvSpPr>
          <p:cNvPr id="127" name="Google Shape;127;g1c62af3096f_0_7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1. </a:t>
            </a:r>
            <a:r>
              <a:rPr lang="fi-FI" dirty="0" err="1"/>
              <a:t>Could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give</a:t>
            </a:r>
            <a:r>
              <a:rPr lang="fi-FI" dirty="0"/>
              <a:t> me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bag</a:t>
            </a:r>
            <a:r>
              <a:rPr lang="fi-FI" dirty="0"/>
              <a:t> __ </a:t>
            </a:r>
            <a:r>
              <a:rPr lang="fi-FI" dirty="0" err="1"/>
              <a:t>which</a:t>
            </a:r>
            <a:r>
              <a:rPr lang="fi-FI" dirty="0"/>
              <a:t> is on </a:t>
            </a:r>
            <a:r>
              <a:rPr lang="fi-FI" dirty="0" err="1"/>
              <a:t>the</a:t>
            </a:r>
            <a:r>
              <a:rPr lang="fi-FI" dirty="0"/>
              <a:t> top </a:t>
            </a:r>
            <a:r>
              <a:rPr lang="fi-FI" dirty="0" err="1"/>
              <a:t>shelf</a:t>
            </a:r>
            <a:r>
              <a:rPr lang="fi-FI" dirty="0"/>
              <a:t>, </a:t>
            </a:r>
            <a:r>
              <a:rPr lang="fi-FI" dirty="0" err="1"/>
              <a:t>please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		Ei pilkkua, kiinteä relatiivilause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2.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to </a:t>
            </a:r>
            <a:r>
              <a:rPr lang="fi-FI" dirty="0" err="1"/>
              <a:t>pack</a:t>
            </a:r>
            <a:r>
              <a:rPr lang="fi-FI" dirty="0"/>
              <a:t> </a:t>
            </a:r>
            <a:r>
              <a:rPr lang="fi-FI" dirty="0" err="1"/>
              <a:t>everything</a:t>
            </a:r>
            <a:r>
              <a:rPr lang="fi-FI" dirty="0"/>
              <a:t> __ </a:t>
            </a:r>
            <a:r>
              <a:rPr lang="fi-FI" dirty="0" err="1"/>
              <a:t>before</a:t>
            </a:r>
            <a:r>
              <a:rPr lang="fi-FI" dirty="0"/>
              <a:t>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leave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>
                <a:solidFill>
                  <a:schemeClr val="bg2"/>
                </a:solidFill>
              </a:rPr>
              <a:t>		Ei pilkkua, päälause + sivulause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3. </a:t>
            </a:r>
            <a:r>
              <a:rPr lang="fi-FI" dirty="0" err="1"/>
              <a:t>Driving</a:t>
            </a:r>
            <a:r>
              <a:rPr lang="fi-FI" dirty="0"/>
              <a:t> to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airport</a:t>
            </a:r>
            <a:r>
              <a:rPr lang="fi-FI" dirty="0"/>
              <a:t> __ I </a:t>
            </a:r>
            <a:r>
              <a:rPr lang="fi-FI" dirty="0" err="1"/>
              <a:t>realized</a:t>
            </a:r>
            <a:r>
              <a:rPr lang="fi-FI" dirty="0"/>
              <a:t> I </a:t>
            </a:r>
            <a:r>
              <a:rPr lang="fi-FI" dirty="0" err="1"/>
              <a:t>had</a:t>
            </a:r>
            <a:r>
              <a:rPr lang="fi-FI" dirty="0"/>
              <a:t> </a:t>
            </a:r>
            <a:r>
              <a:rPr lang="fi-FI" dirty="0" err="1"/>
              <a:t>left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keys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lock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>
                <a:solidFill>
                  <a:schemeClr val="bg2"/>
                </a:solidFill>
              </a:rPr>
              <a:t>		Pilkkua tarvitaan, lauseenvastike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4.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had</a:t>
            </a:r>
            <a:r>
              <a:rPr lang="fi-FI" dirty="0"/>
              <a:t> to </a:t>
            </a:r>
            <a:r>
              <a:rPr lang="fi-FI" dirty="0" err="1"/>
              <a:t>turn</a:t>
            </a:r>
            <a:r>
              <a:rPr lang="fi-FI" dirty="0"/>
              <a:t> </a:t>
            </a:r>
            <a:r>
              <a:rPr lang="fi-FI" dirty="0" err="1"/>
              <a:t>back</a:t>
            </a:r>
            <a:r>
              <a:rPr lang="fi-FI" dirty="0"/>
              <a:t> __ </a:t>
            </a:r>
            <a:r>
              <a:rPr lang="fi-FI" dirty="0" err="1"/>
              <a:t>which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annoying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>
                <a:solidFill>
                  <a:schemeClr val="bg2"/>
                </a:solidFill>
              </a:rPr>
              <a:t>		Pilkkua tarvitaan, lisätietoa antava relatiivilause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28" name="Google Shape;128;g1c62af3096f_0_7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FDAAAA94-D533-E2F4-CE90-9B0736957CC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7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1c62af3096f_0_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/>
              <a:t>Practise. Is a comma needed or not? 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/>
              <a:t>Explain why. </a:t>
            </a:r>
            <a:endParaRPr/>
          </a:p>
        </p:txBody>
      </p:sp>
      <p:sp>
        <p:nvSpPr>
          <p:cNvPr id="135" name="Google Shape;135;g1c62af3096f_0_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5. </a:t>
            </a:r>
            <a:r>
              <a:rPr lang="fi-FI" dirty="0" err="1"/>
              <a:t>I'm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 sure __ </a:t>
            </a:r>
            <a:r>
              <a:rPr lang="fi-FI" dirty="0" err="1"/>
              <a:t>if</a:t>
            </a:r>
            <a:r>
              <a:rPr lang="fi-FI" dirty="0"/>
              <a:t> my </a:t>
            </a:r>
            <a:r>
              <a:rPr lang="fi-FI" dirty="0" err="1"/>
              <a:t>sister</a:t>
            </a:r>
            <a:r>
              <a:rPr lang="fi-FI" dirty="0"/>
              <a:t> </a:t>
            </a:r>
            <a:r>
              <a:rPr lang="fi-FI" dirty="0" err="1"/>
              <a:t>had</a:t>
            </a:r>
            <a:r>
              <a:rPr lang="fi-FI" dirty="0"/>
              <a:t> </a:t>
            </a:r>
            <a:r>
              <a:rPr lang="fi-FI" dirty="0" err="1"/>
              <a:t>something</a:t>
            </a:r>
            <a:r>
              <a:rPr lang="fi-FI" dirty="0"/>
              <a:t> to </a:t>
            </a:r>
            <a:r>
              <a:rPr lang="fi-FI" dirty="0" err="1"/>
              <a:t>say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Ei pilkkua, epäsuora kysymys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6. </a:t>
            </a:r>
            <a:r>
              <a:rPr lang="fi-FI" dirty="0" err="1"/>
              <a:t>However</a:t>
            </a:r>
            <a:r>
              <a:rPr lang="fi-FI" dirty="0"/>
              <a:t> __ </a:t>
            </a: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kept</a:t>
            </a:r>
            <a:r>
              <a:rPr lang="fi-FI" dirty="0"/>
              <a:t> </a:t>
            </a:r>
            <a:r>
              <a:rPr lang="fi-FI" dirty="0" err="1"/>
              <a:t>mumbling</a:t>
            </a:r>
            <a:r>
              <a:rPr lang="fi-FI" dirty="0"/>
              <a:t> </a:t>
            </a:r>
            <a:r>
              <a:rPr lang="fi-FI" dirty="0" err="1"/>
              <a:t>something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Pilkkua tarvitaan, sidossana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7. </a:t>
            </a:r>
            <a:r>
              <a:rPr lang="fi-FI" dirty="0" err="1"/>
              <a:t>I'm</a:t>
            </a:r>
            <a:r>
              <a:rPr lang="fi-FI" dirty="0"/>
              <a:t> sure __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a </a:t>
            </a:r>
            <a:r>
              <a:rPr lang="fi-FI" dirty="0" err="1"/>
              <a:t>bit</a:t>
            </a:r>
            <a:r>
              <a:rPr lang="fi-FI" dirty="0"/>
              <a:t> </a:t>
            </a:r>
            <a:r>
              <a:rPr lang="fi-FI" dirty="0" err="1"/>
              <a:t>angry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Ei pilkkua, ei pilkkua ennen </a:t>
            </a:r>
            <a:r>
              <a:rPr lang="fi-FI" i="1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</a:ext>
                </a:extLst>
              </a:rPr>
              <a:t>that</a:t>
            </a:r>
            <a:r>
              <a:rPr lang="fi-FI" dirty="0">
                <a:solidFill>
                  <a:schemeClr val="bg2"/>
                </a:solidFill>
              </a:rPr>
              <a:t>-lausetta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8. </a:t>
            </a:r>
            <a:r>
              <a:rPr lang="fi-FI" dirty="0" err="1"/>
              <a:t>Let's</a:t>
            </a:r>
            <a:r>
              <a:rPr lang="fi-FI" dirty="0"/>
              <a:t> </a:t>
            </a:r>
            <a:r>
              <a:rPr lang="fi-FI" dirty="0" err="1"/>
              <a:t>ask</a:t>
            </a:r>
            <a:r>
              <a:rPr lang="fi-FI" dirty="0"/>
              <a:t> __ </a:t>
            </a:r>
            <a:r>
              <a:rPr lang="fi-FI" dirty="0" err="1"/>
              <a:t>where</a:t>
            </a:r>
            <a:r>
              <a:rPr lang="fi-FI" dirty="0"/>
              <a:t> </a:t>
            </a:r>
            <a:r>
              <a:rPr lang="fi-FI" dirty="0" err="1"/>
              <a:t>our</a:t>
            </a:r>
            <a:r>
              <a:rPr lang="fi-FI" dirty="0"/>
              <a:t> </a:t>
            </a:r>
            <a:r>
              <a:rPr lang="fi-FI" dirty="0" err="1"/>
              <a:t>departure</a:t>
            </a:r>
            <a:r>
              <a:rPr lang="fi-FI" dirty="0"/>
              <a:t> </a:t>
            </a:r>
            <a:r>
              <a:rPr lang="fi-FI" dirty="0" err="1"/>
              <a:t>gate</a:t>
            </a:r>
            <a:r>
              <a:rPr lang="fi-FI" dirty="0"/>
              <a:t> is.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Ei pilkkua, epäsuora kysymys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endParaRPr dirty="0"/>
          </a:p>
        </p:txBody>
      </p:sp>
      <p:sp>
        <p:nvSpPr>
          <p:cNvPr id="136" name="Google Shape;136;g1c62af3096f_0_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A9E684AB-4601-A2F0-F7C7-E366714CF33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7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505</Words>
  <Application>Microsoft Office PowerPoint</Application>
  <PresentationFormat>Mukautettu</PresentationFormat>
  <Paragraphs>76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Office-teema</vt:lpstr>
      <vt:lpstr>Pilkun käytöstä </vt:lpstr>
      <vt:lpstr>Vertaa pilkkuja suomessa ja englannissa.</vt:lpstr>
      <vt:lpstr>Ei pilkkua</vt:lpstr>
      <vt:lpstr>Pilkkua käytetään usein </vt:lpstr>
      <vt:lpstr>Pilkku tarvitaan</vt:lpstr>
      <vt:lpstr>Practise. Is a comma needed or not?  Explain why.</vt:lpstr>
      <vt:lpstr>Practise. Is a comma needed or not?  Explain why.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Pilkun käytöstä </dc:title>
  <dc:creator>Väänänen Anna</dc:creator>
  <cp:lastModifiedBy>Irene Vänskä</cp:lastModifiedBy>
  <cp:revision>10</cp:revision>
  <dcterms:created xsi:type="dcterms:W3CDTF">2020-05-05T09:10:38Z</dcterms:created>
  <dcterms:modified xsi:type="dcterms:W3CDTF">2023-03-30T19:32:54Z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0x010100E0385AE73BA4B34DAC1EFBEFAAD46A70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