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3" r:id="rId2"/>
    <p:sldId id="261" r:id="rId3"/>
    <p:sldId id="258" r:id="rId4"/>
    <p:sldId id="259" r:id="rId5"/>
    <p:sldId id="262" r:id="rId6"/>
    <p:sldId id="257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EE16F8-FDF6-5E92-5D88-95BA691D7BFC}" v="195" dt="2020-04-27T13:05:13.9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86" autoAdjust="0"/>
    <p:restoredTop sz="94660"/>
  </p:normalViewPr>
  <p:slideViewPr>
    <p:cSldViewPr snapToGrid="0">
      <p:cViewPr varScale="1">
        <p:scale>
          <a:sx n="73" d="100"/>
          <a:sy n="73" d="100"/>
        </p:scale>
        <p:origin x="25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2EE16F8-FDF6-5E92-5D88-95BA691D7BFC}"/>
    <pc:docChg chg="sldOrd">
      <pc:chgData name="" userId="" providerId="" clId="Web-{82EE16F8-FDF6-5E92-5D88-95BA691D7BFC}" dt="2020-04-27T12:59:21.617" v="0"/>
      <pc:docMkLst>
        <pc:docMk/>
      </pc:docMkLst>
      <pc:sldChg chg="ord">
        <pc:chgData name="" userId="" providerId="" clId="Web-{82EE16F8-FDF6-5E92-5D88-95BA691D7BFC}" dt="2020-04-27T12:59:21.617" v="0"/>
        <pc:sldMkLst>
          <pc:docMk/>
          <pc:sldMk cId="1828069904" sldId="261"/>
        </pc:sldMkLst>
      </pc:sldChg>
    </pc:docChg>
  </pc:docChgLst>
  <pc:docChgLst>
    <pc:chgData name="Oksanen Hertta Juulia" userId="S::hertta.oksanen@edu.kotka.fi::837054eb-9f77-4fb1-bae1-6f68075e648c" providerId="AD" clId="Web-{FDD1F5AC-799C-4FAE-99D1-4527EC87ABC6}"/>
    <pc:docChg chg="modSld">
      <pc:chgData name="Oksanen Hertta Juulia" userId="S::hertta.oksanen@edu.kotka.fi::837054eb-9f77-4fb1-bae1-6f68075e648c" providerId="AD" clId="Web-{FDD1F5AC-799C-4FAE-99D1-4527EC87ABC6}" dt="2019-03-26T06:05:46.233" v="8" actId="20577"/>
      <pc:docMkLst>
        <pc:docMk/>
      </pc:docMkLst>
      <pc:sldChg chg="modSp">
        <pc:chgData name="Oksanen Hertta Juulia" userId="S::hertta.oksanen@edu.kotka.fi::837054eb-9f77-4fb1-bae1-6f68075e648c" providerId="AD" clId="Web-{FDD1F5AC-799C-4FAE-99D1-4527EC87ABC6}" dt="2019-03-26T06:05:31.233" v="0" actId="20577"/>
        <pc:sldMkLst>
          <pc:docMk/>
          <pc:sldMk cId="1160814618" sldId="258"/>
        </pc:sldMkLst>
        <pc:spChg chg="mod">
          <ac:chgData name="Oksanen Hertta Juulia" userId="S::hertta.oksanen@edu.kotka.fi::837054eb-9f77-4fb1-bae1-6f68075e648c" providerId="AD" clId="Web-{FDD1F5AC-799C-4FAE-99D1-4527EC87ABC6}" dt="2019-03-26T06:05:31.233" v="0" actId="20577"/>
          <ac:spMkLst>
            <pc:docMk/>
            <pc:sldMk cId="1160814618" sldId="258"/>
            <ac:spMk id="4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FDD1F5AC-799C-4FAE-99D1-4527EC87ABC6}" dt="2019-03-26T06:05:38.858" v="3" actId="20577"/>
        <pc:sldMkLst>
          <pc:docMk/>
          <pc:sldMk cId="401540352" sldId="259"/>
        </pc:sldMkLst>
        <pc:spChg chg="mod">
          <ac:chgData name="Oksanen Hertta Juulia" userId="S::hertta.oksanen@edu.kotka.fi::837054eb-9f77-4fb1-bae1-6f68075e648c" providerId="AD" clId="Web-{FDD1F5AC-799C-4FAE-99D1-4527EC87ABC6}" dt="2019-03-26T06:05:38.858" v="3" actId="20577"/>
          <ac:spMkLst>
            <pc:docMk/>
            <pc:sldMk cId="401540352" sldId="259"/>
            <ac:spMk id="10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FDD1F5AC-799C-4FAE-99D1-4527EC87ABC6}" dt="2019-03-26T06:05:44.015" v="7" actId="20577"/>
        <pc:sldMkLst>
          <pc:docMk/>
          <pc:sldMk cId="4268006974" sldId="262"/>
        </pc:sldMkLst>
        <pc:spChg chg="mod">
          <ac:chgData name="Oksanen Hertta Juulia" userId="S::hertta.oksanen@edu.kotka.fi::837054eb-9f77-4fb1-bae1-6f68075e648c" providerId="AD" clId="Web-{FDD1F5AC-799C-4FAE-99D1-4527EC87ABC6}" dt="2019-03-26T06:05:44.015" v="7" actId="20577"/>
          <ac:spMkLst>
            <pc:docMk/>
            <pc:sldMk cId="4268006974" sldId="262"/>
            <ac:spMk id="7" creationId="{00000000-0000-0000-0000-000000000000}"/>
          </ac:spMkLst>
        </pc:spChg>
      </pc:sldChg>
    </pc:docChg>
  </pc:docChgLst>
  <pc:docChgLst>
    <pc:chgData name="Oksanen Hertta Juulia" userId="S::hertta.oksanen@edu.kotka.fi::837054eb-9f77-4fb1-bae1-6f68075e648c" providerId="AD" clId="Web-{82EE16F8-FDF6-5E92-5D88-95BA691D7BFC}"/>
    <pc:docChg chg="modSld sldOrd">
      <pc:chgData name="Oksanen Hertta Juulia" userId="S::hertta.oksanen@edu.kotka.fi::837054eb-9f77-4fb1-bae1-6f68075e648c" providerId="AD" clId="Web-{82EE16F8-FDF6-5E92-5D88-95BA691D7BFC}" dt="2020-04-27T13:05:13.980" v="191" actId="20577"/>
      <pc:docMkLst>
        <pc:docMk/>
      </pc:docMkLst>
      <pc:sldChg chg="ord">
        <pc:chgData name="Oksanen Hertta Juulia" userId="S::hertta.oksanen@edu.kotka.fi::837054eb-9f77-4fb1-bae1-6f68075e648c" providerId="AD" clId="Web-{82EE16F8-FDF6-5E92-5D88-95BA691D7BFC}" dt="2020-04-27T12:59:23.617" v="0"/>
        <pc:sldMkLst>
          <pc:docMk/>
          <pc:sldMk cId="1376964149" sldId="257"/>
        </pc:sldMkLst>
      </pc:sldChg>
      <pc:sldChg chg="modSp">
        <pc:chgData name="Oksanen Hertta Juulia" userId="S::hertta.oksanen@edu.kotka.fi::837054eb-9f77-4fb1-bae1-6f68075e648c" providerId="AD" clId="Web-{82EE16F8-FDF6-5E92-5D88-95BA691D7BFC}" dt="2020-04-27T13:04:49.636" v="188" actId="20577"/>
        <pc:sldMkLst>
          <pc:docMk/>
          <pc:sldMk cId="1160814618" sldId="258"/>
        </pc:sldMkLst>
        <pc:spChg chg="mod">
          <ac:chgData name="Oksanen Hertta Juulia" userId="S::hertta.oksanen@edu.kotka.fi::837054eb-9f77-4fb1-bae1-6f68075e648c" providerId="AD" clId="Web-{82EE16F8-FDF6-5E92-5D88-95BA691D7BFC}" dt="2020-04-27T13:04:49.636" v="188" actId="20577"/>
          <ac:spMkLst>
            <pc:docMk/>
            <pc:sldMk cId="1160814618" sldId="258"/>
            <ac:spMk id="13" creationId="{00000000-0000-0000-0000-000000000000}"/>
          </ac:spMkLst>
        </pc:spChg>
      </pc:sldChg>
      <pc:sldChg chg="modSp">
        <pc:chgData name="Oksanen Hertta Juulia" userId="S::hertta.oksanen@edu.kotka.fi::837054eb-9f77-4fb1-bae1-6f68075e648c" providerId="AD" clId="Web-{82EE16F8-FDF6-5E92-5D88-95BA691D7BFC}" dt="2020-04-27T13:00:23.524" v="10" actId="1076"/>
        <pc:sldMkLst>
          <pc:docMk/>
          <pc:sldMk cId="401540352" sldId="259"/>
        </pc:sldMkLst>
        <pc:spChg chg="mod">
          <ac:chgData name="Oksanen Hertta Juulia" userId="S::hertta.oksanen@edu.kotka.fi::837054eb-9f77-4fb1-bae1-6f68075e648c" providerId="AD" clId="Web-{82EE16F8-FDF6-5E92-5D88-95BA691D7BFC}" dt="2020-04-27T13:00:10.711" v="5" actId="20577"/>
          <ac:spMkLst>
            <pc:docMk/>
            <pc:sldMk cId="401540352" sldId="259"/>
            <ac:spMk id="8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82EE16F8-FDF6-5E92-5D88-95BA691D7BFC}" dt="2020-04-27T13:00:23.524" v="10" actId="1076"/>
          <ac:spMkLst>
            <pc:docMk/>
            <pc:sldMk cId="401540352" sldId="259"/>
            <ac:spMk id="9" creationId="{00000000-0000-0000-0000-000000000000}"/>
          </ac:spMkLst>
        </pc:spChg>
      </pc:sldChg>
      <pc:sldChg chg="modSp ord">
        <pc:chgData name="Oksanen Hertta Juulia" userId="S::hertta.oksanen@edu.kotka.fi::837054eb-9f77-4fb1-bae1-6f68075e648c" providerId="AD" clId="Web-{82EE16F8-FDF6-5E92-5D88-95BA691D7BFC}" dt="2020-04-27T13:05:13.980" v="191" actId="20577"/>
        <pc:sldMkLst>
          <pc:docMk/>
          <pc:sldMk cId="3091636874" sldId="263"/>
        </pc:sldMkLst>
        <pc:spChg chg="mod">
          <ac:chgData name="Oksanen Hertta Juulia" userId="S::hertta.oksanen@edu.kotka.fi::837054eb-9f77-4fb1-bae1-6f68075e648c" providerId="AD" clId="Web-{82EE16F8-FDF6-5E92-5D88-95BA691D7BFC}" dt="2020-04-27T13:05:13.980" v="191" actId="20577"/>
          <ac:spMkLst>
            <pc:docMk/>
            <pc:sldMk cId="3091636874" sldId="263"/>
            <ac:spMk id="2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82EE16F8-FDF6-5E92-5D88-95BA691D7BFC}" dt="2020-04-27T13:03:48.292" v="172" actId="20577"/>
          <ac:spMkLst>
            <pc:docMk/>
            <pc:sldMk cId="3091636874" sldId="263"/>
            <ac:spMk id="3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82EE16F8-FDF6-5E92-5D88-95BA691D7BFC}" dt="2020-04-27T13:03:51.167" v="176" actId="20577"/>
          <ac:spMkLst>
            <pc:docMk/>
            <pc:sldMk cId="3091636874" sldId="263"/>
            <ac:spMk id="4" creationId="{00000000-0000-0000-0000-000000000000}"/>
          </ac:spMkLst>
        </pc:spChg>
        <pc:spChg chg="mod">
          <ac:chgData name="Oksanen Hertta Juulia" userId="S::hertta.oksanen@edu.kotka.fi::837054eb-9f77-4fb1-bae1-6f68075e648c" providerId="AD" clId="Web-{82EE16F8-FDF6-5E92-5D88-95BA691D7BFC}" dt="2020-04-27T13:03:55.323" v="179" actId="20577"/>
          <ac:spMkLst>
            <pc:docMk/>
            <pc:sldMk cId="3091636874" sldId="263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6E1F2-42C1-4A9B-97DC-E1DE5AD67DFF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762DA-46C4-42C1-B7A6-5C40DDE667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484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CB087-668A-4849-BCE2-D5F8F38351AB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8522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0748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400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958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3000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1592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3951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8517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771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780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317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162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581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997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17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809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879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3561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4EFCCCB-8DB8-490D-A114-B180DEDE352B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40D5A-A825-4062-B27C-33F8B57A9D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37979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Look at </a:t>
            </a:r>
            <a:r>
              <a:rPr lang="fi-FI" sz="3200" err="1"/>
              <a:t>the</a:t>
            </a:r>
            <a:r>
              <a:rPr lang="fi-FI" sz="3200" dirty="0"/>
              <a:t> </a:t>
            </a:r>
            <a:r>
              <a:rPr lang="fi-FI" sz="3200" err="1"/>
              <a:t>cartoon</a:t>
            </a:r>
            <a:r>
              <a:rPr lang="fi-FI" sz="3200" dirty="0"/>
              <a:t> T503 TB p. 78 </a:t>
            </a:r>
            <a:br>
              <a:rPr lang="fi-FI" sz="3200" dirty="0"/>
            </a:br>
            <a:r>
              <a:rPr lang="fi-FI" sz="3200" err="1"/>
              <a:t>Find</a:t>
            </a:r>
            <a:r>
              <a:rPr lang="fi-FI" sz="3200" dirty="0"/>
              <a:t> </a:t>
            </a:r>
            <a:r>
              <a:rPr lang="fi-FI" sz="3200" err="1"/>
              <a:t>these</a:t>
            </a:r>
            <a:r>
              <a:rPr lang="fi-FI" sz="3200" dirty="0"/>
              <a:t> </a:t>
            </a:r>
            <a:r>
              <a:rPr lang="fi-FI" sz="3200" err="1"/>
              <a:t>phrases</a:t>
            </a:r>
            <a:r>
              <a:rPr lang="fi-FI" sz="3200" dirty="0"/>
              <a:t> </a:t>
            </a:r>
            <a:r>
              <a:rPr lang="fi-FI" sz="3200" err="1"/>
              <a:t>from</a:t>
            </a:r>
            <a:r>
              <a:rPr lang="fi-FI" sz="3200" dirty="0"/>
              <a:t> </a:t>
            </a:r>
            <a:r>
              <a:rPr lang="fi-FI" sz="3200" err="1"/>
              <a:t>the</a:t>
            </a:r>
            <a:r>
              <a:rPr lang="fi-FI" sz="3200" dirty="0"/>
              <a:t> </a:t>
            </a:r>
            <a:r>
              <a:rPr lang="fi-FI" sz="3200" err="1"/>
              <a:t>cartoon</a:t>
            </a:r>
            <a:r>
              <a:rPr lang="fi-FI" sz="3200"/>
              <a:t> in English</a:t>
            </a:r>
            <a:r>
              <a:rPr lang="fi-FI" sz="3200" dirty="0"/>
              <a:t>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2052919"/>
            <a:ext cx="8946541" cy="20248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AutoNum type="arabicPeriod"/>
            </a:pPr>
            <a:r>
              <a:rPr lang="fi-FI" sz="2800" dirty="0"/>
              <a:t>He tarjoavat hampurilaisia, hedelmäjuomia ja </a:t>
            </a:r>
            <a:r>
              <a:rPr lang="fi-FI" sz="2800" dirty="0" err="1"/>
              <a:t>smoothieita</a:t>
            </a:r>
            <a:r>
              <a:rPr lang="fi-FI" sz="2800" dirty="0"/>
              <a:t>.</a:t>
            </a:r>
          </a:p>
          <a:p>
            <a:pPr marL="457200" indent="-457200">
              <a:buAutoNum type="arabicPeriod"/>
            </a:pPr>
            <a:r>
              <a:rPr lang="fi-FI" sz="2800" dirty="0"/>
              <a:t>Tytöt esittelevät suunnitelmansa luokalle maanantaina.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28802" y="3500572"/>
            <a:ext cx="7815644" cy="152862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endParaRPr lang="en-US" sz="7000" b="1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endParaRPr lang="en-US" sz="7000" b="1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endParaRPr lang="en-US" sz="7000" b="1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	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 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28585" y="4862286"/>
            <a:ext cx="6955025" cy="13261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endParaRPr lang="en-US" sz="2400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9163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FUTUURI = TULEVAISUUTTA ILMAISEVA AIKAMUOTO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sz="2800" dirty="0"/>
              <a:t>Kun puhut tulevasta </a:t>
            </a:r>
            <a:r>
              <a:rPr lang="fi-FI" sz="2800" b="1" dirty="0"/>
              <a:t>englanniksi, käytät futuurimuotoa</a:t>
            </a:r>
            <a:r>
              <a:rPr lang="fi-FI" sz="2800" dirty="0"/>
              <a:t>. </a:t>
            </a:r>
            <a:r>
              <a:rPr lang="fi-FI" sz="2800" b="1" dirty="0"/>
              <a:t>Suomen kielessä käytät samassa tilanteessa preesensiä. </a:t>
            </a:r>
          </a:p>
          <a:p>
            <a:pPr marL="0" indent="0">
              <a:buNone/>
            </a:pPr>
            <a:r>
              <a:rPr lang="fi-FI" sz="2800" dirty="0"/>
              <a:t>vertaa: Batman </a:t>
            </a:r>
            <a:r>
              <a:rPr lang="fi-FI" sz="2800" b="1" u="sng" dirty="0" err="1"/>
              <a:t>will</a:t>
            </a:r>
            <a:r>
              <a:rPr lang="fi-FI" sz="2800" b="1" u="sng" dirty="0"/>
              <a:t> </a:t>
            </a:r>
            <a:r>
              <a:rPr lang="fi-FI" sz="2800" b="1" u="sng" dirty="0" err="1"/>
              <a:t>eat</a:t>
            </a:r>
            <a:r>
              <a:rPr lang="fi-FI" sz="2800" b="1" u="sng" dirty="0"/>
              <a:t> </a:t>
            </a:r>
            <a:r>
              <a:rPr lang="fi-FI" sz="2800" dirty="0"/>
              <a:t>ice </a:t>
            </a:r>
            <a:r>
              <a:rPr lang="fi-FI" sz="2800" dirty="0" err="1"/>
              <a:t>cream</a:t>
            </a:r>
            <a:r>
              <a:rPr lang="fi-FI" sz="2800" dirty="0"/>
              <a:t> </a:t>
            </a:r>
            <a:r>
              <a:rPr lang="fi-FI" sz="2800" u="sng" dirty="0" err="1"/>
              <a:t>tomorrow</a:t>
            </a:r>
            <a:r>
              <a:rPr lang="fi-FI" sz="2800" dirty="0"/>
              <a:t>.</a:t>
            </a:r>
          </a:p>
          <a:p>
            <a:pPr marL="0" indent="0">
              <a:buNone/>
            </a:pPr>
            <a:r>
              <a:rPr lang="fi-FI" sz="2800" dirty="0"/>
              <a:t>		Batman </a:t>
            </a:r>
            <a:r>
              <a:rPr lang="fi-FI" sz="2800" b="1" u="sng" dirty="0"/>
              <a:t>syö</a:t>
            </a:r>
            <a:r>
              <a:rPr lang="fi-FI" sz="2800" dirty="0"/>
              <a:t> jäätelöä huomenna.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800" dirty="0"/>
              <a:t>Lauseessa voi olla sana, joka kertoo, että puhutaan tulevasta tapahtumasta: </a:t>
            </a:r>
            <a:r>
              <a:rPr lang="fi-FI" sz="2800" b="1" dirty="0"/>
              <a:t>pian (</a:t>
            </a:r>
            <a:r>
              <a:rPr lang="fi-FI" sz="2800" b="1" dirty="0" err="1"/>
              <a:t>soon</a:t>
            </a:r>
            <a:r>
              <a:rPr lang="fi-FI" sz="2800" b="1" dirty="0"/>
              <a:t>), huomenna (</a:t>
            </a:r>
            <a:r>
              <a:rPr lang="fi-FI" sz="2800" b="1" dirty="0" err="1"/>
              <a:t>tomorrow</a:t>
            </a:r>
            <a:r>
              <a:rPr lang="fi-FI" sz="2800" b="1" dirty="0"/>
              <a:t>), in </a:t>
            </a:r>
            <a:r>
              <a:rPr lang="fi-FI" sz="2800" b="1" dirty="0" err="1"/>
              <a:t>the</a:t>
            </a:r>
            <a:r>
              <a:rPr lang="fi-FI" sz="2800" b="1" dirty="0"/>
              <a:t> </a:t>
            </a:r>
            <a:r>
              <a:rPr lang="fi-FI" sz="2800" b="1" dirty="0" err="1"/>
              <a:t>future</a:t>
            </a:r>
            <a:r>
              <a:rPr lang="fi-FI" sz="2800" b="1" dirty="0"/>
              <a:t> (tulevaisuudessa)</a:t>
            </a:r>
          </a:p>
        </p:txBody>
      </p:sp>
    </p:spTree>
    <p:extLst>
      <p:ext uri="{BB962C8B-B14F-4D97-AF65-F5344CB8AC3E}">
        <p14:creationId xmlns:p14="http://schemas.microsoft.com/office/powerpoint/2010/main" val="1828069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0682" y="279916"/>
            <a:ext cx="7434024" cy="1293028"/>
          </a:xfrm>
        </p:spPr>
        <p:txBody>
          <a:bodyPr/>
          <a:lstStyle/>
          <a:p>
            <a:r>
              <a:rPr lang="en-US" dirty="0"/>
              <a:t>3 TAPAA ILMAISTA TULEVAA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6227" y="1549039"/>
            <a:ext cx="5728276" cy="1383173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5900" b="1" dirty="0" err="1"/>
              <a:t>Maalaamme</a:t>
            </a:r>
            <a:r>
              <a:rPr lang="en-US" sz="5900" b="1" dirty="0"/>
              <a:t> </a:t>
            </a:r>
            <a:r>
              <a:rPr lang="en-US" sz="5900" dirty="0" err="1"/>
              <a:t>huoneemme</a:t>
            </a:r>
            <a:r>
              <a:rPr lang="en-US" sz="5900" dirty="0"/>
              <a:t> </a:t>
            </a:r>
            <a:r>
              <a:rPr lang="en-US" sz="5900" dirty="0" err="1"/>
              <a:t>huomenna</a:t>
            </a:r>
            <a:r>
              <a:rPr lang="en-US" sz="5900" dirty="0"/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400" dirty="0"/>
              <a:t>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400" dirty="0"/>
              <a:t>  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445630" y="5258997"/>
            <a:ext cx="6539064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sz="2400" dirty="0"/>
              <a:t>-Muuta futuurilause kielteiseksi ja kysymykseksi.</a:t>
            </a:r>
          </a:p>
          <a:p>
            <a:r>
              <a:rPr lang="fi-FI" sz="2400" dirty="0"/>
              <a:t>-Miten sanoisit: Teen läksyt koulun jälkeen.</a:t>
            </a:r>
          </a:p>
          <a:p>
            <a:endParaRPr lang="fi-FI" sz="24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937" y="4917989"/>
            <a:ext cx="2745880" cy="1819146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5837840" y="2505507"/>
            <a:ext cx="6139977" cy="677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11200" dirty="0"/>
              <a:t>We  </a:t>
            </a:r>
            <a:r>
              <a:rPr lang="en-US" sz="11200" b="1" dirty="0">
                <a:solidFill>
                  <a:srgbClr val="92D050"/>
                </a:solidFill>
              </a:rPr>
              <a:t>will</a:t>
            </a:r>
            <a:r>
              <a:rPr lang="en-US" sz="11200" b="1" dirty="0"/>
              <a:t>  </a:t>
            </a:r>
            <a:r>
              <a:rPr lang="en-US" sz="11200" b="1" dirty="0">
                <a:solidFill>
                  <a:srgbClr val="00B0F0"/>
                </a:solidFill>
              </a:rPr>
              <a:t>paint</a:t>
            </a:r>
            <a:r>
              <a:rPr lang="en-US" sz="11200" b="1" dirty="0"/>
              <a:t> our room tomorrow</a:t>
            </a:r>
            <a:r>
              <a:rPr lang="en-US" sz="11200" dirty="0"/>
              <a:t>.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11200" dirty="0"/>
              <a:t>We’</a:t>
            </a:r>
            <a:r>
              <a:rPr lang="en-US" sz="11200" dirty="0">
                <a:solidFill>
                  <a:srgbClr val="92D050"/>
                </a:solidFill>
              </a:rPr>
              <a:t>ll</a:t>
            </a:r>
            <a:r>
              <a:rPr lang="en-US" sz="11200" dirty="0"/>
              <a:t> </a:t>
            </a:r>
            <a:r>
              <a:rPr lang="en-US" sz="11200" dirty="0">
                <a:solidFill>
                  <a:srgbClr val="00B0F0"/>
                </a:solidFill>
              </a:rPr>
              <a:t>paint</a:t>
            </a:r>
            <a:r>
              <a:rPr lang="en-US" sz="11200" dirty="0"/>
              <a:t> our room tomorrow.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endParaRPr lang="en-US" sz="2400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endParaRPr lang="en-US" sz="2400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	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 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806228" y="2044016"/>
            <a:ext cx="5220119" cy="10623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endParaRPr lang="en-US" sz="2400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	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 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8389" y="1565683"/>
            <a:ext cx="6793546" cy="136653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US" sz="3600" b="1" u="sng" dirty="0"/>
              <a:t>1.FUTUURI: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3600" b="1" dirty="0">
                <a:solidFill>
                  <a:srgbClr val="92D050"/>
                </a:solidFill>
              </a:rPr>
              <a:t>WILL/WON’T</a:t>
            </a:r>
            <a:r>
              <a:rPr lang="en-US" sz="3600" b="1" dirty="0"/>
              <a:t> +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3600" b="1" dirty="0" err="1">
                <a:solidFill>
                  <a:srgbClr val="00B0F0"/>
                </a:solidFill>
              </a:rPr>
              <a:t>verbin</a:t>
            </a:r>
            <a:r>
              <a:rPr lang="en-US" sz="3600" b="1" dirty="0">
                <a:solidFill>
                  <a:srgbClr val="00B0F0"/>
                </a:solidFill>
              </a:rPr>
              <a:t> PERUSMUOTO</a:t>
            </a:r>
            <a:r>
              <a:rPr lang="en-US" sz="3600" b="1" dirty="0">
                <a:solidFill>
                  <a:srgbClr val="FFC000"/>
                </a:solidFill>
              </a:rPr>
              <a:t> </a:t>
            </a:r>
            <a:endParaRPr lang="en-US" sz="3600" dirty="0">
              <a:solidFill>
                <a:srgbClr val="FFC000"/>
              </a:solidFill>
            </a:endParaRP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 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10141" y="3509674"/>
            <a:ext cx="5220119" cy="10623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US" sz="2800" b="1" u="sng" dirty="0"/>
              <a:t>2. </a:t>
            </a:r>
            <a:r>
              <a:rPr lang="en-US" sz="2800" u="sng" dirty="0"/>
              <a:t>	</a:t>
            </a:r>
            <a:r>
              <a:rPr lang="en-US" sz="2800" b="1" u="sng" dirty="0"/>
              <a:t>EHDOTUS: </a:t>
            </a:r>
            <a:r>
              <a:rPr lang="en-US" sz="2800" b="1" dirty="0">
                <a:solidFill>
                  <a:srgbClr val="92D050"/>
                </a:solidFill>
              </a:rPr>
              <a:t>SHALL + </a:t>
            </a:r>
            <a:r>
              <a:rPr lang="en-US" sz="2800" b="1" dirty="0" err="1">
                <a:solidFill>
                  <a:srgbClr val="FFC000"/>
                </a:solidFill>
              </a:rPr>
              <a:t>tekijä</a:t>
            </a:r>
            <a:r>
              <a:rPr lang="en-US" sz="2800" b="1" dirty="0">
                <a:solidFill>
                  <a:srgbClr val="92D050"/>
                </a:solidFill>
              </a:rPr>
              <a:t> </a:t>
            </a:r>
            <a:br>
              <a:rPr lang="en-US" sz="2800" b="1" dirty="0">
                <a:solidFill>
                  <a:srgbClr val="92D050"/>
                </a:solidFill>
              </a:rPr>
            </a:br>
            <a:r>
              <a:rPr lang="en-US" sz="2800" b="1" dirty="0">
                <a:solidFill>
                  <a:srgbClr val="92D050"/>
                </a:solidFill>
              </a:rPr>
              <a:t>+ </a:t>
            </a:r>
            <a:r>
              <a:rPr lang="en-US" sz="2800" b="1" dirty="0" err="1">
                <a:solidFill>
                  <a:srgbClr val="00B0F0"/>
                </a:solidFill>
              </a:rPr>
              <a:t>verbin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err="1">
                <a:solidFill>
                  <a:srgbClr val="00B0F0"/>
                </a:solidFill>
              </a:rPr>
              <a:t>perusmuoto</a:t>
            </a:r>
            <a:r>
              <a:rPr lang="en-US" sz="2800" b="1" dirty="0">
                <a:solidFill>
                  <a:srgbClr val="00B0F0"/>
                </a:solidFill>
              </a:rPr>
              <a:t>.</a:t>
            </a:r>
            <a:endParaRPr lang="en-US" sz="2800" dirty="0">
              <a:solidFill>
                <a:srgbClr val="00B0F0"/>
              </a:solidFill>
            </a:endParaRP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endParaRPr lang="en-US" sz="2800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800" dirty="0"/>
              <a:t> 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578644" y="3552225"/>
            <a:ext cx="6072124" cy="106232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US" sz="3800" b="1" dirty="0"/>
              <a:t>  </a:t>
            </a:r>
            <a:r>
              <a:rPr lang="en-US" sz="3800" b="1" dirty="0" err="1"/>
              <a:t>Autanko</a:t>
            </a:r>
            <a:r>
              <a:rPr lang="en-US" sz="3800" b="1" dirty="0"/>
              <a:t> </a:t>
            </a:r>
            <a:r>
              <a:rPr lang="en-US" sz="3800" b="1" dirty="0" err="1"/>
              <a:t>sinua</a:t>
            </a:r>
            <a:r>
              <a:rPr lang="en-US" sz="3800" b="1" dirty="0"/>
              <a:t>?</a:t>
            </a:r>
            <a:endParaRPr lang="en-US" sz="3800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	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 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905693" y="4065344"/>
            <a:ext cx="4404498" cy="91879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3500" b="1" dirty="0">
                <a:solidFill>
                  <a:srgbClr val="92D050"/>
                </a:solidFill>
              </a:rPr>
              <a:t>Shall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FFC000"/>
                </a:solidFill>
              </a:rPr>
              <a:t>I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00B0F0"/>
                </a:solidFill>
              </a:rPr>
              <a:t>help</a:t>
            </a:r>
            <a:r>
              <a:rPr lang="en-US" sz="3500" dirty="0">
                <a:solidFill>
                  <a:srgbClr val="00B0F0"/>
                </a:solidFill>
              </a:rPr>
              <a:t> </a:t>
            </a:r>
            <a:r>
              <a:rPr lang="en-US" sz="3500" dirty="0"/>
              <a:t>you?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	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16081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  <p:bldP spid="7" grpId="0"/>
      <p:bldP spid="9" grpId="0" build="p"/>
      <p:bldP spid="9" grpId="1" build="allAtOnce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82885" y="333376"/>
            <a:ext cx="9674298" cy="1292225"/>
          </a:xfrm>
        </p:spPr>
        <p:txBody>
          <a:bodyPr/>
          <a:lstStyle/>
          <a:p>
            <a:r>
              <a:rPr lang="en-US"/>
              <a:t>3 TAPAA ILMAISTA TULEVAA, JATKUU</a:t>
            </a:r>
            <a:endParaRPr lang="en-US" u="sng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58294" y="1625601"/>
            <a:ext cx="11023954" cy="49420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400" dirty="0"/>
              <a:t>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400" dirty="0"/>
              <a:t>  	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877242" y="1668500"/>
            <a:ext cx="5805006" cy="132619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7000" b="1" dirty="0" err="1"/>
              <a:t>Aion</a:t>
            </a:r>
            <a:r>
              <a:rPr lang="en-US" sz="7000" b="1" dirty="0"/>
              <a:t> </a:t>
            </a:r>
            <a:r>
              <a:rPr lang="en-US" sz="7000" b="1" dirty="0" err="1"/>
              <a:t>muuttaa</a:t>
            </a:r>
            <a:r>
              <a:rPr lang="en-US" sz="7000" b="1" dirty="0"/>
              <a:t> </a:t>
            </a:r>
            <a:r>
              <a:rPr lang="en-US" sz="7000" b="1" dirty="0" err="1"/>
              <a:t>Englantiin</a:t>
            </a:r>
            <a:r>
              <a:rPr lang="en-US" sz="7000" b="1" dirty="0"/>
              <a:t>.  </a:t>
            </a:r>
            <a:endParaRPr lang="en-US" sz="7000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	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  </a:t>
            </a:r>
          </a:p>
        </p:txBody>
      </p:sp>
      <p:sp>
        <p:nvSpPr>
          <p:cNvPr id="8" name="Suorakulmio 7"/>
          <p:cNvSpPr/>
          <p:nvPr/>
        </p:nvSpPr>
        <p:spPr>
          <a:xfrm>
            <a:off x="363041" y="1699155"/>
            <a:ext cx="6021729" cy="181588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defRPr/>
            </a:pPr>
            <a:r>
              <a:rPr lang="en-US" sz="2800" b="1" dirty="0"/>
              <a:t>3. AIKOMUS: </a:t>
            </a:r>
          </a:p>
          <a:p>
            <a:pPr>
              <a:defRPr/>
            </a:pPr>
            <a:endParaRPr lang="en-US" sz="2800" b="1" dirty="0">
              <a:solidFill>
                <a:srgbClr val="92D050"/>
              </a:solidFill>
            </a:endParaRPr>
          </a:p>
          <a:p>
            <a:pPr>
              <a:defRPr/>
            </a:pPr>
            <a:r>
              <a:rPr lang="en-US" sz="2800" b="1" dirty="0">
                <a:solidFill>
                  <a:srgbClr val="FFC000"/>
                </a:solidFill>
              </a:rPr>
              <a:t>am/is/are + going to </a:t>
            </a:r>
            <a:r>
              <a:rPr lang="en-US" sz="2800" b="1" dirty="0"/>
              <a:t>+ </a:t>
            </a:r>
            <a:br>
              <a:rPr lang="en-US" sz="2800" b="1" dirty="0">
                <a:solidFill>
                  <a:srgbClr val="FFFFFF"/>
                </a:solidFill>
              </a:rPr>
            </a:br>
            <a:r>
              <a:rPr lang="en-US" sz="2800" b="1" dirty="0" err="1">
                <a:solidFill>
                  <a:srgbClr val="92D050"/>
                </a:solidFill>
              </a:rPr>
              <a:t>verbin</a:t>
            </a:r>
            <a:r>
              <a:rPr lang="en-US" sz="2800" b="1" dirty="0">
                <a:solidFill>
                  <a:srgbClr val="92D050"/>
                </a:solidFill>
              </a:rPr>
              <a:t> </a:t>
            </a:r>
            <a:r>
              <a:rPr lang="en-US" sz="2800" b="1" dirty="0" err="1">
                <a:solidFill>
                  <a:srgbClr val="92D050"/>
                </a:solidFill>
              </a:rPr>
              <a:t>perusmuoto</a:t>
            </a:r>
            <a:endParaRPr lang="en-US" sz="2800" b="1" dirty="0">
              <a:solidFill>
                <a:srgbClr val="92D050"/>
              </a:solidFill>
            </a:endParaRPr>
          </a:p>
        </p:txBody>
      </p:sp>
      <p:sp>
        <p:nvSpPr>
          <p:cNvPr id="9" name="Suorakulmio 8"/>
          <p:cNvSpPr/>
          <p:nvPr/>
        </p:nvSpPr>
        <p:spPr>
          <a:xfrm>
            <a:off x="5880506" y="2609958"/>
            <a:ext cx="5574228" cy="273921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FFC000"/>
                </a:solidFill>
              </a:rPr>
              <a:t>I’m going to </a:t>
            </a:r>
            <a:r>
              <a:rPr lang="en-US" sz="2800" b="1" dirty="0">
                <a:solidFill>
                  <a:srgbClr val="92D050"/>
                </a:solidFill>
              </a:rPr>
              <a:t>move</a:t>
            </a:r>
            <a:r>
              <a:rPr lang="en-US" sz="2800" b="1" dirty="0"/>
              <a:t> to England.</a:t>
            </a:r>
          </a:p>
          <a:p>
            <a:pPr>
              <a:defRPr/>
            </a:pPr>
            <a:endParaRPr lang="en-US" sz="2400" b="1" dirty="0"/>
          </a:p>
          <a:p>
            <a:pPr>
              <a:defRPr/>
            </a:pPr>
            <a:r>
              <a:rPr lang="en-US" sz="2400" b="1" dirty="0"/>
              <a:t>You</a:t>
            </a:r>
          </a:p>
          <a:p>
            <a:pPr>
              <a:defRPr/>
            </a:pPr>
            <a:r>
              <a:rPr lang="en-US" sz="2400" b="1" dirty="0"/>
              <a:t>She/he/Batman</a:t>
            </a:r>
          </a:p>
          <a:p>
            <a:pPr>
              <a:defRPr/>
            </a:pPr>
            <a:r>
              <a:rPr lang="en-US" sz="2400" b="1" dirty="0"/>
              <a:t>We</a:t>
            </a:r>
          </a:p>
          <a:p>
            <a:pPr>
              <a:defRPr/>
            </a:pPr>
            <a:r>
              <a:rPr lang="en-US" sz="2400" b="1" dirty="0"/>
              <a:t>You</a:t>
            </a:r>
          </a:p>
          <a:p>
            <a:pPr>
              <a:defRPr/>
            </a:pPr>
            <a:r>
              <a:rPr lang="en-US" sz="2400" b="1" dirty="0"/>
              <a:t>they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63041" y="5028515"/>
            <a:ext cx="5397339" cy="156979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1. </a:t>
            </a:r>
            <a:r>
              <a:rPr lang="en-US" sz="2400" dirty="0" err="1"/>
              <a:t>Muuta</a:t>
            </a:r>
            <a:r>
              <a:rPr lang="en-US" sz="2400" dirty="0"/>
              <a:t> </a:t>
            </a:r>
            <a:r>
              <a:rPr lang="en-US" sz="2400" dirty="0" err="1"/>
              <a:t>kielteiseksi</a:t>
            </a:r>
            <a:r>
              <a:rPr lang="en-US" sz="2400" dirty="0"/>
              <a:t> ja </a:t>
            </a:r>
            <a:r>
              <a:rPr lang="en-US" sz="2400" dirty="0" err="1"/>
              <a:t>kysyväksi</a:t>
            </a:r>
            <a:r>
              <a:rPr lang="en-US" sz="2400" dirty="0"/>
              <a:t> </a:t>
            </a:r>
            <a:r>
              <a:rPr lang="en-US" sz="2400" dirty="0" err="1"/>
              <a:t>lauseeksi</a:t>
            </a:r>
            <a:r>
              <a:rPr lang="en-US" sz="2400" dirty="0"/>
              <a:t> </a:t>
            </a:r>
            <a:r>
              <a:rPr lang="en-US" sz="2400" dirty="0" err="1"/>
              <a:t>vihkoon</a:t>
            </a:r>
            <a:r>
              <a:rPr lang="en-US" sz="2400" dirty="0"/>
              <a:t>.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endParaRPr lang="en-US" sz="2400" dirty="0"/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	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  <a:defRPr/>
            </a:pP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154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09" y="358627"/>
            <a:ext cx="9404723" cy="1400530"/>
          </a:xfrm>
        </p:spPr>
        <p:txBody>
          <a:bodyPr/>
          <a:lstStyle/>
          <a:p>
            <a:r>
              <a:rPr lang="fi-FI" u="sng" dirty="0"/>
              <a:t>TULEVAISUUTTA: WILL / SHALL vai BE GOING TO?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7084" y="4529915"/>
            <a:ext cx="8946541" cy="769110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/>
              <a:t>3. </a:t>
            </a:r>
            <a:r>
              <a:rPr lang="fi-FI" sz="2400" b="1" dirty="0"/>
              <a:t>TEEN </a:t>
            </a:r>
            <a:r>
              <a:rPr lang="fi-FI" sz="2400" dirty="0"/>
              <a:t>LÄKSYT </a:t>
            </a:r>
            <a:r>
              <a:rPr lang="fi-FI" sz="2400" b="1" dirty="0"/>
              <a:t>HUOMENNA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875198" y="5138304"/>
            <a:ext cx="8946541" cy="769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i-FI" sz="2400" dirty="0"/>
              <a:t>I </a:t>
            </a:r>
            <a:r>
              <a:rPr lang="fi-FI" sz="2400" b="1" dirty="0">
                <a:solidFill>
                  <a:srgbClr val="92D050"/>
                </a:solidFill>
              </a:rPr>
              <a:t>WILL DO </a:t>
            </a:r>
            <a:r>
              <a:rPr lang="fi-FI" sz="2400" dirty="0"/>
              <a:t>MY HOMEWORK TOMORROW.</a:t>
            </a:r>
          </a:p>
          <a:p>
            <a:pPr marL="0" indent="0">
              <a:buFont typeface="Wingdings 3" charset="2"/>
              <a:buNone/>
            </a:pPr>
            <a:endParaRPr lang="fi-FI" dirty="0"/>
          </a:p>
          <a:p>
            <a:pPr marL="0" indent="0">
              <a:buFont typeface="Wingdings 3" charset="2"/>
              <a:buNone/>
            </a:pPr>
            <a:endParaRPr lang="fi-FI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487083" y="3246082"/>
            <a:ext cx="8946541" cy="769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i-FI" sz="2400" dirty="0"/>
              <a:t>2. MENEMMEKÖ ELOKUVIIN TÄNÄ ILTANA?</a:t>
            </a:r>
          </a:p>
          <a:p>
            <a:pPr marL="0" indent="0">
              <a:buFont typeface="Wingdings 3" charset="2"/>
              <a:buNone/>
            </a:pPr>
            <a:endParaRPr lang="fi-FI" dirty="0"/>
          </a:p>
          <a:p>
            <a:pPr marL="0" indent="0">
              <a:buFont typeface="Wingdings 3" charset="2"/>
              <a:buNone/>
            </a:pPr>
            <a:endParaRPr lang="fi-FI" dirty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875199" y="3775956"/>
            <a:ext cx="8946541" cy="769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i-FI" sz="2400" b="1" dirty="0">
                <a:solidFill>
                  <a:srgbClr val="FFC000"/>
                </a:solidFill>
              </a:rPr>
              <a:t>SHALL WE GO </a:t>
            </a:r>
            <a:r>
              <a:rPr lang="fi-FI" sz="2400" dirty="0"/>
              <a:t>TO THE MOVIES TONIGHT?</a:t>
            </a:r>
          </a:p>
          <a:p>
            <a:pPr marL="0" indent="0">
              <a:buFont typeface="Wingdings 3" charset="2"/>
              <a:buNone/>
            </a:pPr>
            <a:endParaRPr lang="fi-FI" dirty="0"/>
          </a:p>
        </p:txBody>
      </p:sp>
      <p:sp>
        <p:nvSpPr>
          <p:cNvPr id="8" name="Sisällön paikkamerkki 2"/>
          <p:cNvSpPr txBox="1">
            <a:spLocks/>
          </p:cNvSpPr>
          <p:nvPr/>
        </p:nvSpPr>
        <p:spPr>
          <a:xfrm>
            <a:off x="394316" y="1884648"/>
            <a:ext cx="8946541" cy="769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i-FI" sz="2400" dirty="0"/>
              <a:t>1. </a:t>
            </a:r>
            <a:r>
              <a:rPr lang="fi-FI" sz="2400" b="1" dirty="0"/>
              <a:t>AIOTKO</a:t>
            </a:r>
            <a:r>
              <a:rPr lang="fi-FI" sz="2400" dirty="0"/>
              <a:t> </a:t>
            </a:r>
            <a:r>
              <a:rPr lang="fi-FI" sz="2400" b="1" dirty="0"/>
              <a:t>TAPETOIDA</a:t>
            </a:r>
            <a:r>
              <a:rPr lang="fi-FI" sz="2400" dirty="0"/>
              <a:t> HUONEESI?</a:t>
            </a:r>
          </a:p>
        </p:txBody>
      </p:sp>
      <p:sp>
        <p:nvSpPr>
          <p:cNvPr id="9" name="Sisällön paikkamerkki 2"/>
          <p:cNvSpPr txBox="1">
            <a:spLocks/>
          </p:cNvSpPr>
          <p:nvPr/>
        </p:nvSpPr>
        <p:spPr>
          <a:xfrm>
            <a:off x="646108" y="2431561"/>
            <a:ext cx="8946541" cy="769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i-FI" sz="2400" b="1" dirty="0">
                <a:solidFill>
                  <a:srgbClr val="00B0F0"/>
                </a:solidFill>
              </a:rPr>
              <a:t>ARE YOU GOING TO </a:t>
            </a:r>
            <a:r>
              <a:rPr lang="fi-FI" sz="2400" dirty="0"/>
              <a:t>WALLPAPER YOUR ROOM?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34400" y="2459422"/>
            <a:ext cx="3021874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8006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8" grpId="0"/>
      <p:bldP spid="9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world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in 2099?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PEOPLE WILL EAT…</a:t>
            </a:r>
          </a:p>
          <a:p>
            <a:r>
              <a:rPr lang="fi-FI" sz="2800" dirty="0"/>
              <a:t>THE WORLD WILL BE… / WON’T BE…</a:t>
            </a:r>
          </a:p>
          <a:p>
            <a:r>
              <a:rPr lang="fi-FI" sz="2800" dirty="0"/>
              <a:t>STUDENTS…</a:t>
            </a:r>
          </a:p>
          <a:p>
            <a:endParaRPr lang="fi-FI" sz="2800" dirty="0"/>
          </a:p>
          <a:p>
            <a:pPr marL="0" indent="0">
              <a:buNone/>
            </a:pPr>
            <a:r>
              <a:rPr lang="fi-FI" sz="2800" dirty="0"/>
              <a:t>KEKSI 5 VÄITTÄMÄÄ</a:t>
            </a:r>
            <a:r>
              <a:rPr lang="fi-FI" sz="2800" u="sng" dirty="0"/>
              <a:t> TULEVAISUUDESTA </a:t>
            </a:r>
            <a:r>
              <a:rPr lang="fi-FI" sz="2800" dirty="0"/>
              <a:t>ENGLANNIKSI PARIN KANSSA! 5 min</a:t>
            </a:r>
          </a:p>
        </p:txBody>
      </p:sp>
    </p:spTree>
    <p:extLst>
      <p:ext uri="{BB962C8B-B14F-4D97-AF65-F5344CB8AC3E}">
        <p14:creationId xmlns:p14="http://schemas.microsoft.com/office/powerpoint/2010/main" val="13769641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288</Words>
  <Application>Microsoft Office PowerPoint</Application>
  <PresentationFormat>Laajakuva</PresentationFormat>
  <Paragraphs>84</Paragraphs>
  <Slides>6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Ioni</vt:lpstr>
      <vt:lpstr>Look at the cartoon T503 TB p. 78  Find these phrases from the cartoon in English:</vt:lpstr>
      <vt:lpstr>FUTUURI = TULEVAISUUTTA ILMAISEVA AIKAMUOTO</vt:lpstr>
      <vt:lpstr>3 TAPAA ILMAISTA TULEVAA</vt:lpstr>
      <vt:lpstr>3 TAPAA ILMAISTA TULEVAA, JATKUU</vt:lpstr>
      <vt:lpstr>TULEVAISUUTTA: WILL / SHALL vai BE GOING TO?</vt:lpstr>
      <vt:lpstr>What will the world be like in 2099?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will the world be like in 2099?</dc:title>
  <dc:creator>Oksanen Hertta Juulia</dc:creator>
  <cp:lastModifiedBy>Oksanen Hertta Juulia</cp:lastModifiedBy>
  <cp:revision>122</cp:revision>
  <dcterms:created xsi:type="dcterms:W3CDTF">2016-12-09T12:04:47Z</dcterms:created>
  <dcterms:modified xsi:type="dcterms:W3CDTF">2020-04-27T13:05:18Z</dcterms:modified>
</cp:coreProperties>
</file>