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EE25C2-1FAD-4289-A086-9CA5904BFCF1}" v="3" dt="2020-01-26T14:44:25.1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i-FI"/>
              <a:t>Muokkaa ots. perustyyl. napsautt.</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2DDEE11C-B381-476F-8BD5-4A6A2C74EF74}" type="datetimeFigureOut">
              <a:rPr lang="fi-FI" smtClean="0"/>
              <a:t>26.1.2020</a:t>
            </a:fld>
            <a:endParaRPr lang="fi-FI"/>
          </a:p>
        </p:txBody>
      </p:sp>
      <p:sp>
        <p:nvSpPr>
          <p:cNvPr id="5" name="Footer Placeholder 4"/>
          <p:cNvSpPr>
            <a:spLocks noGrp="1"/>
          </p:cNvSpPr>
          <p:nvPr>
            <p:ph type="ftr" sz="quarter" idx="11"/>
          </p:nvPr>
        </p:nvSpPr>
        <p:spPr/>
        <p:txBody>
          <a:bodyPr/>
          <a:lstStyle/>
          <a:p>
            <a:endParaRPr lang="fi-FI"/>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4292703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i-FI"/>
              <a:t>Muokkaa ots. perustyyl. napsautt.</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2DDEE11C-B381-476F-8BD5-4A6A2C74EF74}" type="datetimeFigureOut">
              <a:rPr lang="fi-FI" smtClean="0"/>
              <a:t>26.1.2020</a:t>
            </a:fld>
            <a:endParaRPr lang="fi-FI"/>
          </a:p>
        </p:txBody>
      </p:sp>
      <p:sp>
        <p:nvSpPr>
          <p:cNvPr id="5" name="Footer Placeholder 4"/>
          <p:cNvSpPr>
            <a:spLocks noGrp="1"/>
          </p:cNvSpPr>
          <p:nvPr>
            <p:ph type="ftr" sz="quarter" idx="11"/>
          </p:nvPr>
        </p:nvSpPr>
        <p:spPr/>
        <p:txBody>
          <a:bodyPr/>
          <a:lstStyle/>
          <a:p>
            <a:endParaRPr lang="fi-F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3426860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a:t>Muokkaa ots. perustyyl. napsautt.</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2DDEE11C-B381-476F-8BD5-4A6A2C74EF74}" type="datetimeFigureOut">
              <a:rPr lang="fi-FI" smtClean="0"/>
              <a:t>26.1.2020</a:t>
            </a:fld>
            <a:endParaRPr lang="fi-FI"/>
          </a:p>
        </p:txBody>
      </p:sp>
      <p:sp>
        <p:nvSpPr>
          <p:cNvPr id="5" name="Footer Placeholder 4"/>
          <p:cNvSpPr>
            <a:spLocks noGrp="1"/>
          </p:cNvSpPr>
          <p:nvPr>
            <p:ph type="ftr" sz="quarter" idx="11"/>
          </p:nvPr>
        </p:nvSpPr>
        <p:spPr/>
        <p:txBody>
          <a:bodyPr/>
          <a:lstStyle/>
          <a:p>
            <a:endParaRPr lang="fi-FI"/>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DFEE2C-0445-4958-AA26-A69BA8FAB9EE}" type="slidenum">
              <a:rPr lang="fi-FI" smtClean="0"/>
              <a:t>‹#›</a:t>
            </a:fld>
            <a:endParaRPr lang="fi-FI"/>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27063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i-FI"/>
              <a:t>Muokkaa ots. perustyyl. napsautt.</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 napsauttamalla</a:t>
            </a:r>
          </a:p>
        </p:txBody>
      </p:sp>
      <p:sp>
        <p:nvSpPr>
          <p:cNvPr id="5" name="Date Placeholder 4"/>
          <p:cNvSpPr>
            <a:spLocks noGrp="1"/>
          </p:cNvSpPr>
          <p:nvPr>
            <p:ph type="dt" sz="half" idx="10"/>
          </p:nvPr>
        </p:nvSpPr>
        <p:spPr/>
        <p:txBody>
          <a:bodyPr/>
          <a:lstStyle/>
          <a:p>
            <a:fld id="{2DDEE11C-B381-476F-8BD5-4A6A2C74EF74}" type="datetimeFigureOut">
              <a:rPr lang="fi-FI" smtClean="0"/>
              <a:t>26.1.2020</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599898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a:t>Muokkaa ots.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 napsauttamalla</a:t>
            </a:r>
          </a:p>
        </p:txBody>
      </p:sp>
      <p:sp>
        <p:nvSpPr>
          <p:cNvPr id="5" name="Date Placeholder 4"/>
          <p:cNvSpPr>
            <a:spLocks noGrp="1"/>
          </p:cNvSpPr>
          <p:nvPr>
            <p:ph type="dt" sz="half" idx="10"/>
          </p:nvPr>
        </p:nvSpPr>
        <p:spPr/>
        <p:txBody>
          <a:bodyPr/>
          <a:lstStyle/>
          <a:p>
            <a:fld id="{2DDEE11C-B381-476F-8BD5-4A6A2C74EF74}" type="datetimeFigureOut">
              <a:rPr lang="fi-FI" smtClean="0"/>
              <a:t>26.1.2020</a:t>
            </a:fld>
            <a:endParaRPr lang="fi-FI"/>
          </a:p>
        </p:txBody>
      </p:sp>
      <p:sp>
        <p:nvSpPr>
          <p:cNvPr id="6" name="Footer Placeholder 5"/>
          <p:cNvSpPr>
            <a:spLocks noGrp="1"/>
          </p:cNvSpPr>
          <p:nvPr>
            <p:ph type="ftr" sz="quarter" idx="11"/>
          </p:nvPr>
        </p:nvSpPr>
        <p:spPr/>
        <p:txBody>
          <a:bodyPr/>
          <a:lstStyle/>
          <a:p>
            <a:endParaRPr lang="fi-FI"/>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DFEE2C-0445-4958-AA26-A69BA8FAB9EE}" type="slidenum">
              <a:rPr lang="fi-FI" smtClean="0"/>
              <a:t>‹#›</a:t>
            </a:fld>
            <a:endParaRPr lang="fi-FI"/>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023408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i-FI"/>
              <a:t>Muokkaa ots.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 napsauttamalla</a:t>
            </a:r>
          </a:p>
        </p:txBody>
      </p:sp>
      <p:sp>
        <p:nvSpPr>
          <p:cNvPr id="5" name="Date Placeholder 4"/>
          <p:cNvSpPr>
            <a:spLocks noGrp="1"/>
          </p:cNvSpPr>
          <p:nvPr>
            <p:ph type="dt" sz="half" idx="10"/>
          </p:nvPr>
        </p:nvSpPr>
        <p:spPr/>
        <p:txBody>
          <a:bodyPr/>
          <a:lstStyle/>
          <a:p>
            <a:fld id="{2DDEE11C-B381-476F-8BD5-4A6A2C74EF74}" type="datetimeFigureOut">
              <a:rPr lang="fi-FI" smtClean="0"/>
              <a:t>26.1.2020</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2477800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DDEE11C-B381-476F-8BD5-4A6A2C74EF74}" type="datetimeFigureOut">
              <a:rPr lang="fi-FI" smtClean="0"/>
              <a:t>26.1.2020</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256549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DDEE11C-B381-476F-8BD5-4A6A2C74EF74}" type="datetimeFigureOut">
              <a:rPr lang="fi-FI" smtClean="0"/>
              <a:t>26.1.2020</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1101386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i-FI"/>
              <a:t>Muokkaa ots. perustyyl. napsautt.</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DDEE11C-B381-476F-8BD5-4A6A2C74EF74}" type="datetimeFigureOut">
              <a:rPr lang="fi-FI" smtClean="0"/>
              <a:t>26.1.2020</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1853771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2DDEE11C-B381-476F-8BD5-4A6A2C74EF74}" type="datetimeFigureOut">
              <a:rPr lang="fi-FI" smtClean="0"/>
              <a:t>26.1.2020</a:t>
            </a:fld>
            <a:endParaRPr lang="fi-FI"/>
          </a:p>
        </p:txBody>
      </p:sp>
      <p:sp>
        <p:nvSpPr>
          <p:cNvPr id="5" name="Footer Placeholder 4"/>
          <p:cNvSpPr>
            <a:spLocks noGrp="1"/>
          </p:cNvSpPr>
          <p:nvPr>
            <p:ph type="ftr" sz="quarter" idx="11"/>
          </p:nvPr>
        </p:nvSpPr>
        <p:spPr/>
        <p:txBody>
          <a:bodyPr/>
          <a:lstStyle/>
          <a:p>
            <a:endParaRPr lang="fi-F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2051112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2DDEE11C-B381-476F-8BD5-4A6A2C74EF74}" type="datetimeFigureOut">
              <a:rPr lang="fi-FI" smtClean="0"/>
              <a:t>26.1.2020</a:t>
            </a:fld>
            <a:endParaRPr lang="fi-FI"/>
          </a:p>
        </p:txBody>
      </p:sp>
      <p:sp>
        <p:nvSpPr>
          <p:cNvPr id="6" name="Footer Placeholder 5"/>
          <p:cNvSpPr>
            <a:spLocks noGrp="1"/>
          </p:cNvSpPr>
          <p:nvPr>
            <p:ph type="ftr" sz="quarter" idx="11"/>
          </p:nvPr>
        </p:nvSpPr>
        <p:spPr/>
        <p:txBody>
          <a:bodyPr/>
          <a:lstStyle/>
          <a:p>
            <a:endParaRPr lang="fi-FI"/>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1845706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ots. perustyyl. napsautt.</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2DDEE11C-B381-476F-8BD5-4A6A2C74EF74}" type="datetimeFigureOut">
              <a:rPr lang="fi-FI" smtClean="0"/>
              <a:t>26.1.2020</a:t>
            </a:fld>
            <a:endParaRPr lang="fi-FI"/>
          </a:p>
        </p:txBody>
      </p:sp>
      <p:sp>
        <p:nvSpPr>
          <p:cNvPr id="8" name="Footer Placeholder 7"/>
          <p:cNvSpPr>
            <a:spLocks noGrp="1"/>
          </p:cNvSpPr>
          <p:nvPr>
            <p:ph type="ftr" sz="quarter" idx="11"/>
          </p:nvPr>
        </p:nvSpPr>
        <p:spPr/>
        <p:txBody>
          <a:bodyPr/>
          <a:lstStyle/>
          <a:p>
            <a:endParaRPr lang="fi-FI"/>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3364830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2DDEE11C-B381-476F-8BD5-4A6A2C74EF74}" type="datetimeFigureOut">
              <a:rPr lang="fi-FI" smtClean="0"/>
              <a:t>26.1.2020</a:t>
            </a:fld>
            <a:endParaRPr lang="fi-FI"/>
          </a:p>
        </p:txBody>
      </p:sp>
      <p:sp>
        <p:nvSpPr>
          <p:cNvPr id="4" name="Footer Placeholder 3"/>
          <p:cNvSpPr>
            <a:spLocks noGrp="1"/>
          </p:cNvSpPr>
          <p:nvPr>
            <p:ph type="ftr" sz="quarter" idx="11"/>
          </p:nvPr>
        </p:nvSpPr>
        <p:spPr/>
        <p:txBody>
          <a:bodyPr/>
          <a:lstStyle/>
          <a:p>
            <a:endParaRPr lang="fi-FI"/>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3051937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EE11C-B381-476F-8BD5-4A6A2C74EF74}" type="datetimeFigureOut">
              <a:rPr lang="fi-FI" smtClean="0"/>
              <a:t>26.1.2020</a:t>
            </a:fld>
            <a:endParaRPr lang="fi-FI"/>
          </a:p>
        </p:txBody>
      </p:sp>
      <p:sp>
        <p:nvSpPr>
          <p:cNvPr id="3" name="Footer Placeholder 2"/>
          <p:cNvSpPr>
            <a:spLocks noGrp="1"/>
          </p:cNvSpPr>
          <p:nvPr>
            <p:ph type="ftr" sz="quarter" idx="11"/>
          </p:nvPr>
        </p:nvSpPr>
        <p:spPr/>
        <p:txBody>
          <a:bodyPr/>
          <a:lstStyle/>
          <a:p>
            <a:endParaRPr lang="fi-FI"/>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4011468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i-FI"/>
              <a:t>Muokkaa ots. perustyyl. napsautt.</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2DDEE11C-B381-476F-8BD5-4A6A2C74EF74}" type="datetimeFigureOut">
              <a:rPr lang="fi-FI" smtClean="0"/>
              <a:t>26.1.2020</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3181118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2DDEE11C-B381-476F-8BD5-4A6A2C74EF74}" type="datetimeFigureOut">
              <a:rPr lang="fi-FI" smtClean="0"/>
              <a:t>26.1.2020</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DFEE2C-0445-4958-AA26-A69BA8FAB9EE}" type="slidenum">
              <a:rPr lang="fi-FI" smtClean="0"/>
              <a:t>‹#›</a:t>
            </a:fld>
            <a:endParaRPr lang="fi-FI"/>
          </a:p>
        </p:txBody>
      </p:sp>
    </p:spTree>
    <p:extLst>
      <p:ext uri="{BB962C8B-B14F-4D97-AF65-F5344CB8AC3E}">
        <p14:creationId xmlns:p14="http://schemas.microsoft.com/office/powerpoint/2010/main" val="1317299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DDEE11C-B381-476F-8BD5-4A6A2C74EF74}" type="datetimeFigureOut">
              <a:rPr lang="fi-FI" smtClean="0"/>
              <a:t>26.1.2020</a:t>
            </a:fld>
            <a:endParaRPr lang="fi-FI"/>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EDFEE2C-0445-4958-AA26-A69BA8FAB9EE}" type="slidenum">
              <a:rPr lang="fi-FI" smtClean="0"/>
              <a:t>‹#›</a:t>
            </a:fld>
            <a:endParaRPr lang="fi-FI"/>
          </a:p>
        </p:txBody>
      </p:sp>
    </p:spTree>
    <p:extLst>
      <p:ext uri="{BB962C8B-B14F-4D97-AF65-F5344CB8AC3E}">
        <p14:creationId xmlns:p14="http://schemas.microsoft.com/office/powerpoint/2010/main" val="4195135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2AD22BA-CC56-461F-8416-202D342D6DEC}"/>
              </a:ext>
            </a:extLst>
          </p:cNvPr>
          <p:cNvSpPr>
            <a:spLocks noGrp="1"/>
          </p:cNvSpPr>
          <p:nvPr>
            <p:ph type="ctrTitle"/>
          </p:nvPr>
        </p:nvSpPr>
        <p:spPr/>
        <p:txBody>
          <a:bodyPr/>
          <a:lstStyle/>
          <a:p>
            <a:r>
              <a:rPr lang="fi-FI" dirty="0"/>
              <a:t>3. Vuorovaikutus, liike ja voima</a:t>
            </a:r>
          </a:p>
        </p:txBody>
      </p:sp>
      <p:sp>
        <p:nvSpPr>
          <p:cNvPr id="3" name="Alaotsikko 2">
            <a:extLst>
              <a:ext uri="{FF2B5EF4-FFF2-40B4-BE49-F238E27FC236}">
                <a16:creationId xmlns:a16="http://schemas.microsoft.com/office/drawing/2014/main" id="{9EF3529A-582C-48E3-8AF1-E92AE4D462F1}"/>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2520458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AC2ACFE-9CE8-4555-8621-99E3962DFC15}"/>
              </a:ext>
            </a:extLst>
          </p:cNvPr>
          <p:cNvSpPr>
            <a:spLocks noGrp="1"/>
          </p:cNvSpPr>
          <p:nvPr>
            <p:ph type="title"/>
          </p:nvPr>
        </p:nvSpPr>
        <p:spPr/>
        <p:txBody>
          <a:bodyPr/>
          <a:lstStyle/>
          <a:p>
            <a:r>
              <a:rPr lang="fi-FI" dirty="0"/>
              <a:t>Vuorovaikutus</a:t>
            </a:r>
          </a:p>
        </p:txBody>
      </p:sp>
      <p:sp>
        <p:nvSpPr>
          <p:cNvPr id="3" name="Sisällön paikkamerkki 2">
            <a:extLst>
              <a:ext uri="{FF2B5EF4-FFF2-40B4-BE49-F238E27FC236}">
                <a16:creationId xmlns:a16="http://schemas.microsoft.com/office/drawing/2014/main" id="{BBACA5DF-DE3F-4B84-9FCA-9F2065B8261D}"/>
              </a:ext>
            </a:extLst>
          </p:cNvPr>
          <p:cNvSpPr>
            <a:spLocks noGrp="1"/>
          </p:cNvSpPr>
          <p:nvPr>
            <p:ph idx="1"/>
          </p:nvPr>
        </p:nvSpPr>
        <p:spPr/>
        <p:txBody>
          <a:bodyPr>
            <a:normAutofit/>
          </a:bodyPr>
          <a:lstStyle/>
          <a:p>
            <a:r>
              <a:rPr lang="fi-FI" sz="2400" dirty="0"/>
              <a:t>Kappaleiden väliset </a:t>
            </a:r>
            <a:r>
              <a:rPr lang="fi-FI" sz="2400" b="1" dirty="0"/>
              <a:t>vuorovaikutukset </a:t>
            </a:r>
            <a:r>
              <a:rPr lang="fi-FI" sz="2400" dirty="0"/>
              <a:t>saavat aikaan liikkeen muutoksen.</a:t>
            </a:r>
          </a:p>
          <a:p>
            <a:r>
              <a:rPr lang="fi-FI" sz="2400" b="1" dirty="0"/>
              <a:t>Etävuorovaikutuksessa</a:t>
            </a:r>
            <a:r>
              <a:rPr lang="fi-FI" sz="2400" dirty="0"/>
              <a:t> kappaleet eivät kosketa toisiaan.</a:t>
            </a:r>
          </a:p>
          <a:p>
            <a:pPr lvl="1"/>
            <a:r>
              <a:rPr lang="fi-FI" sz="2400" dirty="0">
                <a:solidFill>
                  <a:srgbClr val="FF0000"/>
                </a:solidFill>
              </a:rPr>
              <a:t>Esim. painovoima, magneettinen vuorovaikutus, sähköinen vuorovaikutus</a:t>
            </a:r>
          </a:p>
          <a:p>
            <a:r>
              <a:rPr lang="fi-FI" sz="2400" b="1" dirty="0"/>
              <a:t>Kosketusvuorovaikutuksessa</a:t>
            </a:r>
            <a:r>
              <a:rPr lang="fi-FI" sz="2400" dirty="0"/>
              <a:t> kappaleet koskettavat toisiaan. </a:t>
            </a:r>
          </a:p>
        </p:txBody>
      </p:sp>
    </p:spTree>
    <p:extLst>
      <p:ext uri="{BB962C8B-B14F-4D97-AF65-F5344CB8AC3E}">
        <p14:creationId xmlns:p14="http://schemas.microsoft.com/office/powerpoint/2010/main" val="32135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EEA0F7-D0D1-454E-ACD5-3BDA766B0BD9}"/>
              </a:ext>
            </a:extLst>
          </p:cNvPr>
          <p:cNvSpPr>
            <a:spLocks noGrp="1"/>
          </p:cNvSpPr>
          <p:nvPr>
            <p:ph type="title"/>
          </p:nvPr>
        </p:nvSpPr>
        <p:spPr/>
        <p:txBody>
          <a:bodyPr/>
          <a:lstStyle/>
          <a:p>
            <a:r>
              <a:rPr lang="fi-FI" dirty="0"/>
              <a:t>Voima</a:t>
            </a:r>
          </a:p>
        </p:txBody>
      </p:sp>
      <mc:AlternateContent xmlns:mc="http://schemas.openxmlformats.org/markup-compatibility/2006" xmlns:a14="http://schemas.microsoft.com/office/drawing/2010/main">
        <mc:Choice Requires="a14">
          <p:sp>
            <p:nvSpPr>
              <p:cNvPr id="3" name="Sisällön paikkamerkki 2">
                <a:extLst>
                  <a:ext uri="{FF2B5EF4-FFF2-40B4-BE49-F238E27FC236}">
                    <a16:creationId xmlns:a16="http://schemas.microsoft.com/office/drawing/2014/main" id="{A695BA02-EEBF-4E95-B5E6-947F85750E7C}"/>
                  </a:ext>
                </a:extLst>
              </p:cNvPr>
              <p:cNvSpPr>
                <a:spLocks noGrp="1"/>
              </p:cNvSpPr>
              <p:nvPr>
                <p:ph idx="1"/>
              </p:nvPr>
            </p:nvSpPr>
            <p:spPr/>
            <p:txBody>
              <a:bodyPr>
                <a:normAutofit/>
              </a:bodyPr>
              <a:lstStyle/>
              <a:p>
                <a:r>
                  <a:rPr lang="fi-FI" sz="2400" b="1" dirty="0"/>
                  <a:t>Voima</a:t>
                </a:r>
                <a:r>
                  <a:rPr lang="fi-FI" sz="2400" dirty="0"/>
                  <a:t> kuvaa vuorovaikutuksen suuruutta.</a:t>
                </a:r>
              </a:p>
              <a:p>
                <a:r>
                  <a:rPr lang="fi-FI" sz="2400" dirty="0"/>
                  <a:t>Voiman </a:t>
                </a:r>
                <a:r>
                  <a:rPr lang="fi-FI" sz="2400" b="1" dirty="0"/>
                  <a:t>tunnus on </a:t>
                </a:r>
                <a14:m>
                  <m:oMath xmlns:m="http://schemas.openxmlformats.org/officeDocument/2006/math">
                    <m:r>
                      <a:rPr lang="fi-FI" sz="2400" b="1" i="1" dirty="0" smtClean="0">
                        <a:latin typeface="Cambria Math" panose="02040503050406030204" pitchFamily="18" charset="0"/>
                      </a:rPr>
                      <m:t>𝑭</m:t>
                    </m:r>
                  </m:oMath>
                </a14:m>
                <a:r>
                  <a:rPr lang="fi-FI" sz="2400" b="1" dirty="0"/>
                  <a:t> </a:t>
                </a:r>
                <a:r>
                  <a:rPr lang="fi-FI" sz="2400" dirty="0"/>
                  <a:t>ja yksikkö on </a:t>
                </a:r>
                <a:r>
                  <a:rPr lang="fi-FI" sz="2400" b="1" dirty="0"/>
                  <a:t>newton (</a:t>
                </a:r>
                <a14:m>
                  <m:oMath xmlns:m="http://schemas.openxmlformats.org/officeDocument/2006/math">
                    <m:r>
                      <a:rPr lang="fi-FI" sz="2400" b="1" i="1" dirty="0" smtClean="0">
                        <a:latin typeface="Cambria Math" panose="02040503050406030204" pitchFamily="18" charset="0"/>
                      </a:rPr>
                      <m:t>𝑵</m:t>
                    </m:r>
                  </m:oMath>
                </a14:m>
                <a:r>
                  <a:rPr lang="fi-FI" sz="2400" b="1" dirty="0"/>
                  <a:t>)</a:t>
                </a:r>
                <a:r>
                  <a:rPr lang="fi-FI" sz="2400" dirty="0"/>
                  <a:t>.</a:t>
                </a:r>
              </a:p>
              <a:p>
                <a:r>
                  <a:rPr lang="fi-FI" sz="2400" dirty="0"/>
                  <a:t>Usein kappaleeseen vaikuttaa samanaikaisesti useita voimia.</a:t>
                </a:r>
              </a:p>
            </p:txBody>
          </p:sp>
        </mc:Choice>
        <mc:Fallback xmlns="">
          <p:sp>
            <p:nvSpPr>
              <p:cNvPr id="3" name="Sisällön paikkamerkki 2">
                <a:extLst>
                  <a:ext uri="{FF2B5EF4-FFF2-40B4-BE49-F238E27FC236}">
                    <a16:creationId xmlns:a16="http://schemas.microsoft.com/office/drawing/2014/main" id="{A695BA02-EEBF-4E95-B5E6-947F85750E7C}"/>
                  </a:ext>
                </a:extLst>
              </p:cNvPr>
              <p:cNvSpPr>
                <a:spLocks noGrp="1" noRot="1" noChangeAspect="1" noMove="1" noResize="1" noEditPoints="1" noAdjustHandles="1" noChangeArrowheads="1" noChangeShapeType="1" noTextEdit="1"/>
              </p:cNvSpPr>
              <p:nvPr>
                <p:ph idx="1"/>
              </p:nvPr>
            </p:nvSpPr>
            <p:spPr>
              <a:blipFill>
                <a:blip r:embed="rId2"/>
                <a:stretch>
                  <a:fillRect l="-958" t="-1290"/>
                </a:stretch>
              </a:blipFill>
            </p:spPr>
            <p:txBody>
              <a:bodyPr/>
              <a:lstStyle/>
              <a:p>
                <a:r>
                  <a:rPr lang="fi-FI">
                    <a:noFill/>
                  </a:rPr>
                  <a:t> </a:t>
                </a:r>
              </a:p>
            </p:txBody>
          </p:sp>
        </mc:Fallback>
      </mc:AlternateContent>
    </p:spTree>
    <p:extLst>
      <p:ext uri="{BB962C8B-B14F-4D97-AF65-F5344CB8AC3E}">
        <p14:creationId xmlns:p14="http://schemas.microsoft.com/office/powerpoint/2010/main" val="3406881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Kuva 4" descr="Lentokone">
            <a:extLst>
              <a:ext uri="{FF2B5EF4-FFF2-40B4-BE49-F238E27FC236}">
                <a16:creationId xmlns:a16="http://schemas.microsoft.com/office/drawing/2014/main" id="{9A9D84B1-AF56-4868-827C-250650991E2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5035152" y="1320405"/>
            <a:ext cx="2721769" cy="3629025"/>
          </a:xfrm>
          <a:prstGeom prst="rect">
            <a:avLst/>
          </a:prstGeom>
        </p:spPr>
      </p:pic>
      <p:cxnSp>
        <p:nvCxnSpPr>
          <p:cNvPr id="7" name="Suora nuoliyhdysviiva 6">
            <a:extLst>
              <a:ext uri="{FF2B5EF4-FFF2-40B4-BE49-F238E27FC236}">
                <a16:creationId xmlns:a16="http://schemas.microsoft.com/office/drawing/2014/main" id="{DEE632B2-BEE6-4884-B3F1-399B5A3EF357}"/>
              </a:ext>
            </a:extLst>
          </p:cNvPr>
          <p:cNvCxnSpPr/>
          <p:nvPr/>
        </p:nvCxnSpPr>
        <p:spPr>
          <a:xfrm>
            <a:off x="6880195" y="3429000"/>
            <a:ext cx="0" cy="1686757"/>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kstiruutu 7">
            <a:extLst>
              <a:ext uri="{FF2B5EF4-FFF2-40B4-BE49-F238E27FC236}">
                <a16:creationId xmlns:a16="http://schemas.microsoft.com/office/drawing/2014/main" id="{D108C975-92FD-492A-83E8-87C365BEB98E}"/>
              </a:ext>
            </a:extLst>
          </p:cNvPr>
          <p:cNvSpPr txBox="1"/>
          <p:nvPr/>
        </p:nvSpPr>
        <p:spPr>
          <a:xfrm>
            <a:off x="5311806" y="4144225"/>
            <a:ext cx="1568389" cy="369332"/>
          </a:xfrm>
          <a:prstGeom prst="rect">
            <a:avLst/>
          </a:prstGeom>
          <a:noFill/>
        </p:spPr>
        <p:txBody>
          <a:bodyPr wrap="square" rtlCol="0">
            <a:spAutoFit/>
          </a:bodyPr>
          <a:lstStyle/>
          <a:p>
            <a:r>
              <a:rPr lang="fi-FI" dirty="0"/>
              <a:t>painovoima</a:t>
            </a:r>
          </a:p>
        </p:txBody>
      </p:sp>
      <p:cxnSp>
        <p:nvCxnSpPr>
          <p:cNvPr id="9" name="Suora nuoliyhdysviiva 8">
            <a:extLst>
              <a:ext uri="{FF2B5EF4-FFF2-40B4-BE49-F238E27FC236}">
                <a16:creationId xmlns:a16="http://schemas.microsoft.com/office/drawing/2014/main" id="{089EA098-3592-45AB-8A5F-72F7FBD72FBC}"/>
              </a:ext>
            </a:extLst>
          </p:cNvPr>
          <p:cNvCxnSpPr>
            <a:cxnSpLocks/>
          </p:cNvCxnSpPr>
          <p:nvPr/>
        </p:nvCxnSpPr>
        <p:spPr>
          <a:xfrm flipV="1">
            <a:off x="7440967" y="3409430"/>
            <a:ext cx="0" cy="1686757"/>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kstiruutu 9">
            <a:extLst>
              <a:ext uri="{FF2B5EF4-FFF2-40B4-BE49-F238E27FC236}">
                <a16:creationId xmlns:a16="http://schemas.microsoft.com/office/drawing/2014/main" id="{75BF0C13-C44D-487A-ACFD-D0823DA9DAC0}"/>
              </a:ext>
            </a:extLst>
          </p:cNvPr>
          <p:cNvSpPr txBox="1"/>
          <p:nvPr/>
        </p:nvSpPr>
        <p:spPr>
          <a:xfrm>
            <a:off x="7490766" y="4005725"/>
            <a:ext cx="1915635" cy="646331"/>
          </a:xfrm>
          <a:prstGeom prst="rect">
            <a:avLst/>
          </a:prstGeom>
          <a:noFill/>
        </p:spPr>
        <p:txBody>
          <a:bodyPr wrap="square" rtlCol="0">
            <a:spAutoFit/>
          </a:bodyPr>
          <a:lstStyle/>
          <a:p>
            <a:r>
              <a:rPr lang="fi-FI" dirty="0"/>
              <a:t>siipien nostovoima</a:t>
            </a:r>
          </a:p>
        </p:txBody>
      </p:sp>
      <p:cxnSp>
        <p:nvCxnSpPr>
          <p:cNvPr id="11" name="Suora nuoliyhdysviiva 10">
            <a:extLst>
              <a:ext uri="{FF2B5EF4-FFF2-40B4-BE49-F238E27FC236}">
                <a16:creationId xmlns:a16="http://schemas.microsoft.com/office/drawing/2014/main" id="{D1E24B16-5EFF-4DF3-825C-57771D3FA9CA}"/>
              </a:ext>
            </a:extLst>
          </p:cNvPr>
          <p:cNvCxnSpPr>
            <a:cxnSpLocks/>
          </p:cNvCxnSpPr>
          <p:nvPr/>
        </p:nvCxnSpPr>
        <p:spPr>
          <a:xfrm flipV="1">
            <a:off x="3630970" y="3134915"/>
            <a:ext cx="1077155" cy="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kstiruutu 11">
            <a:extLst>
              <a:ext uri="{FF2B5EF4-FFF2-40B4-BE49-F238E27FC236}">
                <a16:creationId xmlns:a16="http://schemas.microsoft.com/office/drawing/2014/main" id="{B84C88AE-B716-4BA7-86E2-40D1CF66E001}"/>
              </a:ext>
            </a:extLst>
          </p:cNvPr>
          <p:cNvSpPr txBox="1"/>
          <p:nvPr/>
        </p:nvSpPr>
        <p:spPr>
          <a:xfrm>
            <a:off x="3178206" y="2456358"/>
            <a:ext cx="3426780" cy="646331"/>
          </a:xfrm>
          <a:prstGeom prst="rect">
            <a:avLst/>
          </a:prstGeom>
          <a:noFill/>
        </p:spPr>
        <p:txBody>
          <a:bodyPr wrap="square" rtlCol="0">
            <a:spAutoFit/>
          </a:bodyPr>
          <a:lstStyle/>
          <a:p>
            <a:r>
              <a:rPr lang="fi-FI" dirty="0"/>
              <a:t>moottorien</a:t>
            </a:r>
          </a:p>
          <a:p>
            <a:r>
              <a:rPr lang="fi-FI" dirty="0"/>
              <a:t>työntövoima</a:t>
            </a:r>
          </a:p>
        </p:txBody>
      </p:sp>
      <p:cxnSp>
        <p:nvCxnSpPr>
          <p:cNvPr id="13" name="Suora nuoliyhdysviiva 12">
            <a:extLst>
              <a:ext uri="{FF2B5EF4-FFF2-40B4-BE49-F238E27FC236}">
                <a16:creationId xmlns:a16="http://schemas.microsoft.com/office/drawing/2014/main" id="{7F25F92E-15DD-4FF4-AD42-2DF9474EE482}"/>
              </a:ext>
            </a:extLst>
          </p:cNvPr>
          <p:cNvCxnSpPr>
            <a:cxnSpLocks/>
          </p:cNvCxnSpPr>
          <p:nvPr/>
        </p:nvCxnSpPr>
        <p:spPr>
          <a:xfrm flipH="1" flipV="1">
            <a:off x="8016539" y="3134915"/>
            <a:ext cx="1040510" cy="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kstiruutu 15">
            <a:extLst>
              <a:ext uri="{FF2B5EF4-FFF2-40B4-BE49-F238E27FC236}">
                <a16:creationId xmlns:a16="http://schemas.microsoft.com/office/drawing/2014/main" id="{64A430DD-2DD8-41ED-A908-F164F9C92E9F}"/>
              </a:ext>
            </a:extLst>
          </p:cNvPr>
          <p:cNvSpPr txBox="1"/>
          <p:nvPr/>
        </p:nvSpPr>
        <p:spPr>
          <a:xfrm>
            <a:off x="8016539" y="2659046"/>
            <a:ext cx="2361459" cy="369332"/>
          </a:xfrm>
          <a:prstGeom prst="rect">
            <a:avLst/>
          </a:prstGeom>
          <a:noFill/>
        </p:spPr>
        <p:txBody>
          <a:bodyPr wrap="square" rtlCol="0">
            <a:spAutoFit/>
          </a:bodyPr>
          <a:lstStyle/>
          <a:p>
            <a:r>
              <a:rPr lang="fi-FI" dirty="0"/>
              <a:t>ilmanvastus</a:t>
            </a:r>
          </a:p>
        </p:txBody>
      </p:sp>
    </p:spTree>
    <p:extLst>
      <p:ext uri="{BB962C8B-B14F-4D97-AF65-F5344CB8AC3E}">
        <p14:creationId xmlns:p14="http://schemas.microsoft.com/office/powerpoint/2010/main" val="1372342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A93EB876-4136-4207-977C-CD907BA8CD10}"/>
              </a:ext>
            </a:extLst>
          </p:cNvPr>
          <p:cNvSpPr/>
          <p:nvPr/>
        </p:nvSpPr>
        <p:spPr>
          <a:xfrm>
            <a:off x="1581150" y="3981450"/>
            <a:ext cx="9677400" cy="2876550"/>
          </a:xfrm>
          <a:prstGeom prst="rect">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8" name="Ryhmä 7">
            <a:extLst>
              <a:ext uri="{FF2B5EF4-FFF2-40B4-BE49-F238E27FC236}">
                <a16:creationId xmlns:a16="http://schemas.microsoft.com/office/drawing/2014/main" id="{02E19CE7-E660-49A8-9FE9-EFDD6B420D86}"/>
              </a:ext>
            </a:extLst>
          </p:cNvPr>
          <p:cNvGrpSpPr/>
          <p:nvPr/>
        </p:nvGrpSpPr>
        <p:grpSpPr>
          <a:xfrm>
            <a:off x="3657601" y="2447925"/>
            <a:ext cx="5425734" cy="1962149"/>
            <a:chOff x="3657601" y="2447925"/>
            <a:chExt cx="5425734" cy="1962149"/>
          </a:xfrm>
        </p:grpSpPr>
        <p:pic>
          <p:nvPicPr>
            <p:cNvPr id="3" name="Kuva 2" descr="Ryömintä">
              <a:extLst>
                <a:ext uri="{FF2B5EF4-FFF2-40B4-BE49-F238E27FC236}">
                  <a16:creationId xmlns:a16="http://schemas.microsoft.com/office/drawing/2014/main" id="{9D1CC68F-CF82-4B48-8258-6E9DF6C1315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21186" y="2447925"/>
              <a:ext cx="1962149" cy="1962149"/>
            </a:xfrm>
            <a:prstGeom prst="rect">
              <a:avLst/>
            </a:prstGeom>
          </p:spPr>
        </p:pic>
        <p:sp>
          <p:nvSpPr>
            <p:cNvPr id="5" name="Suorakulmio 4">
              <a:extLst>
                <a:ext uri="{FF2B5EF4-FFF2-40B4-BE49-F238E27FC236}">
                  <a16:creationId xmlns:a16="http://schemas.microsoft.com/office/drawing/2014/main" id="{DA631ACC-9F83-4F10-9401-50F13F372F1D}"/>
                </a:ext>
              </a:extLst>
            </p:cNvPr>
            <p:cNvSpPr/>
            <p:nvPr/>
          </p:nvSpPr>
          <p:spPr>
            <a:xfrm>
              <a:off x="3657601" y="2556769"/>
              <a:ext cx="2157273" cy="1424681"/>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cxnSp>
          <p:nvCxnSpPr>
            <p:cNvPr id="7" name="Suora yhdysviiva 6">
              <a:extLst>
                <a:ext uri="{FF2B5EF4-FFF2-40B4-BE49-F238E27FC236}">
                  <a16:creationId xmlns:a16="http://schemas.microsoft.com/office/drawing/2014/main" id="{AB399E55-DF79-4963-A392-0D4FBA6E9255}"/>
                </a:ext>
              </a:extLst>
            </p:cNvPr>
            <p:cNvCxnSpPr/>
            <p:nvPr/>
          </p:nvCxnSpPr>
          <p:spPr>
            <a:xfrm flipV="1">
              <a:off x="5814874" y="3269109"/>
              <a:ext cx="1846555" cy="24644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0" name="Suora nuoliyhdysviiva 9">
            <a:extLst>
              <a:ext uri="{FF2B5EF4-FFF2-40B4-BE49-F238E27FC236}">
                <a16:creationId xmlns:a16="http://schemas.microsoft.com/office/drawing/2014/main" id="{D31EA52D-48D0-46BE-ACF7-D1513C79CC48}"/>
              </a:ext>
            </a:extLst>
          </p:cNvPr>
          <p:cNvCxnSpPr>
            <a:cxnSpLocks/>
          </p:cNvCxnSpPr>
          <p:nvPr/>
        </p:nvCxnSpPr>
        <p:spPr>
          <a:xfrm>
            <a:off x="5814874" y="2752078"/>
            <a:ext cx="1518081"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kstiruutu 11">
            <a:extLst>
              <a:ext uri="{FF2B5EF4-FFF2-40B4-BE49-F238E27FC236}">
                <a16:creationId xmlns:a16="http://schemas.microsoft.com/office/drawing/2014/main" id="{6CE3E596-681E-4310-8773-0E9C37E86A02}"/>
              </a:ext>
            </a:extLst>
          </p:cNvPr>
          <p:cNvSpPr txBox="1"/>
          <p:nvPr/>
        </p:nvSpPr>
        <p:spPr>
          <a:xfrm>
            <a:off x="6096000" y="2130252"/>
            <a:ext cx="2450237" cy="646331"/>
          </a:xfrm>
          <a:prstGeom prst="rect">
            <a:avLst/>
          </a:prstGeom>
          <a:noFill/>
        </p:spPr>
        <p:txBody>
          <a:bodyPr wrap="square" rtlCol="0">
            <a:spAutoFit/>
          </a:bodyPr>
          <a:lstStyle/>
          <a:p>
            <a:r>
              <a:rPr lang="fi-FI" dirty="0"/>
              <a:t>vetävä</a:t>
            </a:r>
          </a:p>
          <a:p>
            <a:r>
              <a:rPr lang="fi-FI" dirty="0"/>
              <a:t>voima</a:t>
            </a:r>
          </a:p>
        </p:txBody>
      </p:sp>
      <p:cxnSp>
        <p:nvCxnSpPr>
          <p:cNvPr id="13" name="Suora nuoliyhdysviiva 12">
            <a:extLst>
              <a:ext uri="{FF2B5EF4-FFF2-40B4-BE49-F238E27FC236}">
                <a16:creationId xmlns:a16="http://schemas.microsoft.com/office/drawing/2014/main" id="{64AA9B7B-7427-49EA-8DED-1DDBF1C6CD3F}"/>
              </a:ext>
            </a:extLst>
          </p:cNvPr>
          <p:cNvCxnSpPr>
            <a:cxnSpLocks/>
          </p:cNvCxnSpPr>
          <p:nvPr/>
        </p:nvCxnSpPr>
        <p:spPr>
          <a:xfrm flipH="1">
            <a:off x="2139520" y="2752078"/>
            <a:ext cx="1518081"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kstiruutu 13">
            <a:extLst>
              <a:ext uri="{FF2B5EF4-FFF2-40B4-BE49-F238E27FC236}">
                <a16:creationId xmlns:a16="http://schemas.microsoft.com/office/drawing/2014/main" id="{974A706C-7FA8-4993-A638-D97BA4F9121F}"/>
              </a:ext>
            </a:extLst>
          </p:cNvPr>
          <p:cNvSpPr txBox="1"/>
          <p:nvPr/>
        </p:nvSpPr>
        <p:spPr>
          <a:xfrm>
            <a:off x="2210539" y="2372103"/>
            <a:ext cx="2068498" cy="369332"/>
          </a:xfrm>
          <a:prstGeom prst="rect">
            <a:avLst/>
          </a:prstGeom>
          <a:noFill/>
        </p:spPr>
        <p:txBody>
          <a:bodyPr wrap="square" rtlCol="0">
            <a:spAutoFit/>
          </a:bodyPr>
          <a:lstStyle/>
          <a:p>
            <a:r>
              <a:rPr lang="fi-FI" dirty="0"/>
              <a:t>kitkavoima</a:t>
            </a:r>
          </a:p>
        </p:txBody>
      </p:sp>
      <p:cxnSp>
        <p:nvCxnSpPr>
          <p:cNvPr id="15" name="Suora nuoliyhdysviiva 14">
            <a:extLst>
              <a:ext uri="{FF2B5EF4-FFF2-40B4-BE49-F238E27FC236}">
                <a16:creationId xmlns:a16="http://schemas.microsoft.com/office/drawing/2014/main" id="{61CDE342-AFA2-4109-B9A2-8CAE5D6C666C}"/>
              </a:ext>
            </a:extLst>
          </p:cNvPr>
          <p:cNvCxnSpPr>
            <a:cxnSpLocks/>
          </p:cNvCxnSpPr>
          <p:nvPr/>
        </p:nvCxnSpPr>
        <p:spPr>
          <a:xfrm>
            <a:off x="5125745" y="3989958"/>
            <a:ext cx="2" cy="89470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kstiruutu 16">
            <a:extLst>
              <a:ext uri="{FF2B5EF4-FFF2-40B4-BE49-F238E27FC236}">
                <a16:creationId xmlns:a16="http://schemas.microsoft.com/office/drawing/2014/main" id="{58E3FC45-305B-4014-B9FB-48CD5EF005D4}"/>
              </a:ext>
            </a:extLst>
          </p:cNvPr>
          <p:cNvSpPr txBox="1"/>
          <p:nvPr/>
        </p:nvSpPr>
        <p:spPr>
          <a:xfrm>
            <a:off x="5125745" y="4174994"/>
            <a:ext cx="2519964" cy="369332"/>
          </a:xfrm>
          <a:prstGeom prst="rect">
            <a:avLst/>
          </a:prstGeom>
          <a:noFill/>
        </p:spPr>
        <p:txBody>
          <a:bodyPr wrap="square" rtlCol="0">
            <a:spAutoFit/>
          </a:bodyPr>
          <a:lstStyle/>
          <a:p>
            <a:r>
              <a:rPr lang="fi-FI" dirty="0"/>
              <a:t>painovoima</a:t>
            </a:r>
          </a:p>
        </p:txBody>
      </p:sp>
      <p:cxnSp>
        <p:nvCxnSpPr>
          <p:cNvPr id="18" name="Suora nuoliyhdysviiva 17">
            <a:extLst>
              <a:ext uri="{FF2B5EF4-FFF2-40B4-BE49-F238E27FC236}">
                <a16:creationId xmlns:a16="http://schemas.microsoft.com/office/drawing/2014/main" id="{E1E2CA59-9182-42AF-9245-4D0E64178F2E}"/>
              </a:ext>
            </a:extLst>
          </p:cNvPr>
          <p:cNvCxnSpPr>
            <a:cxnSpLocks/>
          </p:cNvCxnSpPr>
          <p:nvPr/>
        </p:nvCxnSpPr>
        <p:spPr>
          <a:xfrm flipV="1">
            <a:off x="4472588" y="3962721"/>
            <a:ext cx="2" cy="89470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kstiruutu 18">
            <a:extLst>
              <a:ext uri="{FF2B5EF4-FFF2-40B4-BE49-F238E27FC236}">
                <a16:creationId xmlns:a16="http://schemas.microsoft.com/office/drawing/2014/main" id="{04A98CBB-F57C-46A0-8089-97921058A1D3}"/>
              </a:ext>
            </a:extLst>
          </p:cNvPr>
          <p:cNvSpPr txBox="1"/>
          <p:nvPr/>
        </p:nvSpPr>
        <p:spPr>
          <a:xfrm>
            <a:off x="3233323" y="4086907"/>
            <a:ext cx="2450237" cy="646331"/>
          </a:xfrm>
          <a:prstGeom prst="rect">
            <a:avLst/>
          </a:prstGeom>
          <a:noFill/>
        </p:spPr>
        <p:txBody>
          <a:bodyPr wrap="square" rtlCol="0">
            <a:spAutoFit/>
          </a:bodyPr>
          <a:lstStyle/>
          <a:p>
            <a:r>
              <a:rPr lang="fi-FI" dirty="0"/>
              <a:t>pinnan </a:t>
            </a:r>
          </a:p>
          <a:p>
            <a:r>
              <a:rPr lang="fi-FI" dirty="0"/>
              <a:t>tukivoima</a:t>
            </a:r>
          </a:p>
        </p:txBody>
      </p:sp>
      <p:sp>
        <p:nvSpPr>
          <p:cNvPr id="20" name="Tekstiruutu 19">
            <a:extLst>
              <a:ext uri="{FF2B5EF4-FFF2-40B4-BE49-F238E27FC236}">
                <a16:creationId xmlns:a16="http://schemas.microsoft.com/office/drawing/2014/main" id="{4AB43F66-6BA4-419B-96FE-64BB671F5E42}"/>
              </a:ext>
            </a:extLst>
          </p:cNvPr>
          <p:cNvSpPr txBox="1"/>
          <p:nvPr/>
        </p:nvSpPr>
        <p:spPr>
          <a:xfrm>
            <a:off x="4298087" y="3126562"/>
            <a:ext cx="2541973" cy="369332"/>
          </a:xfrm>
          <a:prstGeom prst="rect">
            <a:avLst/>
          </a:prstGeom>
          <a:noFill/>
        </p:spPr>
        <p:txBody>
          <a:bodyPr wrap="square" rtlCol="0">
            <a:spAutoFit/>
          </a:bodyPr>
          <a:lstStyle/>
          <a:p>
            <a:r>
              <a:rPr lang="fi-FI" b="1" dirty="0"/>
              <a:t>KIVIÄ</a:t>
            </a:r>
          </a:p>
        </p:txBody>
      </p:sp>
    </p:spTree>
    <p:extLst>
      <p:ext uri="{BB962C8B-B14F-4D97-AF65-F5344CB8AC3E}">
        <p14:creationId xmlns:p14="http://schemas.microsoft.com/office/powerpoint/2010/main" val="117952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7"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BFC15A-6777-4BB9-BC21-F548AC512859}"/>
              </a:ext>
            </a:extLst>
          </p:cNvPr>
          <p:cNvSpPr>
            <a:spLocks noGrp="1"/>
          </p:cNvSpPr>
          <p:nvPr>
            <p:ph type="title"/>
          </p:nvPr>
        </p:nvSpPr>
        <p:spPr/>
        <p:txBody>
          <a:bodyPr/>
          <a:lstStyle/>
          <a:p>
            <a:r>
              <a:rPr lang="fi-FI" dirty="0"/>
              <a:t>Paino</a:t>
            </a:r>
          </a:p>
        </p:txBody>
      </p:sp>
      <mc:AlternateContent xmlns:mc="http://schemas.openxmlformats.org/markup-compatibility/2006" xmlns:a14="http://schemas.microsoft.com/office/drawing/2010/main">
        <mc:Choice Requires="a14">
          <p:sp>
            <p:nvSpPr>
              <p:cNvPr id="3" name="Sisällön paikkamerkki 2">
                <a:extLst>
                  <a:ext uri="{FF2B5EF4-FFF2-40B4-BE49-F238E27FC236}">
                    <a16:creationId xmlns:a16="http://schemas.microsoft.com/office/drawing/2014/main" id="{48E0AE27-0955-4B88-B670-3E95B1E61440}"/>
                  </a:ext>
                </a:extLst>
              </p:cNvPr>
              <p:cNvSpPr>
                <a:spLocks noGrp="1"/>
              </p:cNvSpPr>
              <p:nvPr>
                <p:ph idx="1"/>
              </p:nvPr>
            </p:nvSpPr>
            <p:spPr>
              <a:xfrm>
                <a:off x="1180730" y="1313895"/>
                <a:ext cx="10323882" cy="5237825"/>
              </a:xfrm>
            </p:spPr>
            <p:txBody>
              <a:bodyPr>
                <a:normAutofit/>
              </a:bodyPr>
              <a:lstStyle/>
              <a:p>
                <a:r>
                  <a:rPr lang="fi-FI" sz="2400" b="1" dirty="0"/>
                  <a:t>Paino </a:t>
                </a:r>
                <a14:m>
                  <m:oMath xmlns:m="http://schemas.openxmlformats.org/officeDocument/2006/math">
                    <m:r>
                      <a:rPr lang="fi-FI" sz="2400" b="1" i="1" dirty="0" smtClean="0">
                        <a:latin typeface="Cambria Math" panose="02040503050406030204" pitchFamily="18" charset="0"/>
                      </a:rPr>
                      <m:t>𝑮</m:t>
                    </m:r>
                    <m:r>
                      <a:rPr lang="fi-FI" sz="2400" i="1" dirty="0" smtClean="0">
                        <a:latin typeface="Cambria Math" panose="02040503050406030204" pitchFamily="18" charset="0"/>
                      </a:rPr>
                      <m:t> </m:t>
                    </m:r>
                  </m:oMath>
                </a14:m>
                <a:r>
                  <a:rPr lang="fi-FI" sz="2400" dirty="0"/>
                  <a:t>tarkoittaa kappaleeseen kohdistuvan painovoiman suuruutta.</a:t>
                </a:r>
              </a:p>
              <a:p>
                <a:r>
                  <a:rPr lang="fi-FI" sz="2400" dirty="0">
                    <a:solidFill>
                      <a:srgbClr val="FF0000"/>
                    </a:solidFill>
                  </a:rPr>
                  <a:t>Fysiikassa sanat </a:t>
                </a:r>
                <a:r>
                  <a:rPr lang="fi-FI" sz="2400" b="1" dirty="0">
                    <a:solidFill>
                      <a:srgbClr val="FF0000"/>
                    </a:solidFill>
                  </a:rPr>
                  <a:t>paino</a:t>
                </a:r>
                <a:r>
                  <a:rPr lang="fi-FI" sz="2400" dirty="0">
                    <a:solidFill>
                      <a:srgbClr val="FF0000"/>
                    </a:solidFill>
                  </a:rPr>
                  <a:t> ja </a:t>
                </a:r>
                <a:r>
                  <a:rPr lang="fi-FI" sz="2400" b="1" dirty="0">
                    <a:solidFill>
                      <a:srgbClr val="FF0000"/>
                    </a:solidFill>
                  </a:rPr>
                  <a:t>massa </a:t>
                </a:r>
                <a:r>
                  <a:rPr lang="fi-FI" sz="2400" dirty="0">
                    <a:solidFill>
                      <a:srgbClr val="FF0000"/>
                    </a:solidFill>
                  </a:rPr>
                  <a:t>tarkoittavat eri asioita. Massa (yksikkö kilogramma) kertoo kuinka paljon kappaleessa on ainetta ja se ei riipu kappaleen sijainnista. Paino (yksikkö newton) tarkoittaa kappaleeseen kohdistuvan painovoiman suuruutta ja se riippuu painovoiman aiheuttajasta. Esim. Maan pinnalla paino on suurempi kuin Kuun pinnalla, mutta massa on sama.</a:t>
                </a:r>
              </a:p>
              <a:p>
                <a:r>
                  <a:rPr lang="fi-FI" sz="2400" dirty="0"/>
                  <a:t>Kappaleen paino </a:t>
                </a:r>
                <a14:m>
                  <m:oMath xmlns:m="http://schemas.openxmlformats.org/officeDocument/2006/math">
                    <m:r>
                      <a:rPr lang="fi-FI" sz="2400" i="1" dirty="0" smtClean="0">
                        <a:latin typeface="Cambria Math" panose="02040503050406030204" pitchFamily="18" charset="0"/>
                      </a:rPr>
                      <m:t>𝐺</m:t>
                    </m:r>
                  </m:oMath>
                </a14:m>
                <a:r>
                  <a:rPr lang="fi-FI" sz="2400" dirty="0"/>
                  <a:t> lasketaan </a:t>
                </a:r>
                <a14:m>
                  <m:oMath xmlns:m="http://schemas.openxmlformats.org/officeDocument/2006/math">
                    <m:r>
                      <a:rPr lang="fi-FI" sz="2400" i="1" dirty="0" smtClean="0">
                        <a:latin typeface="Cambria Math" panose="02040503050406030204" pitchFamily="18" charset="0"/>
                      </a:rPr>
                      <m:t>𝐺</m:t>
                    </m:r>
                    <m:r>
                      <a:rPr lang="fi-FI" sz="2400" i="1" dirty="0" smtClean="0">
                        <a:latin typeface="Cambria Math" panose="02040503050406030204" pitchFamily="18" charset="0"/>
                      </a:rPr>
                      <m:t>=</m:t>
                    </m:r>
                    <m:r>
                      <a:rPr lang="fi-FI" sz="2400" i="1" dirty="0" smtClean="0">
                        <a:latin typeface="Cambria Math" panose="02040503050406030204" pitchFamily="18" charset="0"/>
                      </a:rPr>
                      <m:t>𝑚</m:t>
                    </m:r>
                    <m:r>
                      <a:rPr lang="fi-FI" sz="2400" i="1" dirty="0" smtClean="0">
                        <a:latin typeface="Cambria Math" panose="02040503050406030204" pitchFamily="18" charset="0"/>
                        <a:ea typeface="Cambria Math" panose="02040503050406030204" pitchFamily="18" charset="0"/>
                      </a:rPr>
                      <m:t>∙</m:t>
                    </m:r>
                    <m:r>
                      <a:rPr lang="fi-FI" sz="2400" i="1" dirty="0" smtClean="0">
                        <a:latin typeface="Cambria Math" panose="02040503050406030204" pitchFamily="18" charset="0"/>
                      </a:rPr>
                      <m:t>𝑔</m:t>
                    </m:r>
                  </m:oMath>
                </a14:m>
                <a:r>
                  <a:rPr lang="fi-FI" sz="2400" dirty="0"/>
                  <a:t>, missä </a:t>
                </a:r>
                <a14:m>
                  <m:oMath xmlns:m="http://schemas.openxmlformats.org/officeDocument/2006/math">
                    <m:r>
                      <a:rPr lang="fi-FI" sz="2400" i="1" dirty="0" smtClean="0">
                        <a:latin typeface="Cambria Math" panose="02040503050406030204" pitchFamily="18" charset="0"/>
                      </a:rPr>
                      <m:t>𝑚</m:t>
                    </m:r>
                  </m:oMath>
                </a14:m>
                <a:r>
                  <a:rPr lang="fi-FI" sz="2400" dirty="0"/>
                  <a:t> on kappaleen massa ja </a:t>
                </a:r>
                <a14:m>
                  <m:oMath xmlns:m="http://schemas.openxmlformats.org/officeDocument/2006/math">
                    <m:r>
                      <a:rPr lang="fi-FI" sz="2400" i="1" dirty="0" smtClean="0">
                        <a:latin typeface="Cambria Math" panose="02040503050406030204" pitchFamily="18" charset="0"/>
                      </a:rPr>
                      <m:t>𝑔</m:t>
                    </m:r>
                  </m:oMath>
                </a14:m>
                <a:r>
                  <a:rPr lang="fi-FI" sz="2400" dirty="0"/>
                  <a:t> on putoamiskiihtyvyys (</a:t>
                </a:r>
                <a14:m>
                  <m:oMath xmlns:m="http://schemas.openxmlformats.org/officeDocument/2006/math">
                    <m:r>
                      <a:rPr lang="fi-FI" sz="2400" b="0" i="1" smtClean="0">
                        <a:latin typeface="Cambria Math" panose="02040503050406030204" pitchFamily="18" charset="0"/>
                      </a:rPr>
                      <m:t>𝑔</m:t>
                    </m:r>
                    <m:r>
                      <a:rPr lang="fi-FI" sz="2400" b="0" i="1" smtClean="0">
                        <a:latin typeface="Cambria Math" panose="02040503050406030204" pitchFamily="18" charset="0"/>
                        <a:ea typeface="Cambria Math" panose="02040503050406030204" pitchFamily="18" charset="0"/>
                      </a:rPr>
                      <m:t>≈10 </m:t>
                    </m:r>
                    <m:r>
                      <a:rPr lang="fi-FI" sz="2400" b="0" i="1" smtClean="0">
                        <a:latin typeface="Cambria Math" panose="02040503050406030204" pitchFamily="18" charset="0"/>
                        <a:ea typeface="Cambria Math" panose="02040503050406030204" pitchFamily="18" charset="0"/>
                      </a:rPr>
                      <m:t>𝑚</m:t>
                    </m:r>
                    <m:r>
                      <a:rPr lang="fi-FI" sz="2400" b="0" i="1" smtClean="0">
                        <a:latin typeface="Cambria Math" panose="02040503050406030204" pitchFamily="18" charset="0"/>
                        <a:ea typeface="Cambria Math" panose="02040503050406030204" pitchFamily="18" charset="0"/>
                      </a:rPr>
                      <m:t>/</m:t>
                    </m:r>
                    <m:sSup>
                      <m:sSupPr>
                        <m:ctrlPr>
                          <a:rPr lang="fi-FI" sz="2400" b="0" i="1" smtClean="0">
                            <a:latin typeface="Cambria Math" panose="02040503050406030204" pitchFamily="18" charset="0"/>
                            <a:ea typeface="Cambria Math" panose="02040503050406030204" pitchFamily="18" charset="0"/>
                          </a:rPr>
                        </m:ctrlPr>
                      </m:sSupPr>
                      <m:e>
                        <m:r>
                          <a:rPr lang="fi-FI" sz="2400" b="0" i="1" smtClean="0">
                            <a:latin typeface="Cambria Math" panose="02040503050406030204" pitchFamily="18" charset="0"/>
                            <a:ea typeface="Cambria Math" panose="02040503050406030204" pitchFamily="18" charset="0"/>
                          </a:rPr>
                          <m:t>𝑠</m:t>
                        </m:r>
                      </m:e>
                      <m:sup>
                        <m:r>
                          <a:rPr lang="fi-FI" sz="2400" b="0" i="1" smtClean="0">
                            <a:latin typeface="Cambria Math" panose="02040503050406030204" pitchFamily="18" charset="0"/>
                            <a:ea typeface="Cambria Math" panose="02040503050406030204" pitchFamily="18" charset="0"/>
                          </a:rPr>
                          <m:t>2</m:t>
                        </m:r>
                      </m:sup>
                    </m:sSup>
                    <m:r>
                      <a:rPr lang="fi-FI" sz="2400" b="0" i="1" smtClean="0">
                        <a:latin typeface="Cambria Math" panose="02040503050406030204" pitchFamily="18" charset="0"/>
                        <a:ea typeface="Cambria Math" panose="02040503050406030204" pitchFamily="18" charset="0"/>
                      </a:rPr>
                      <m:t>).</m:t>
                    </m:r>
                  </m:oMath>
                </a14:m>
                <a:endParaRPr lang="fi-FI" sz="2400" dirty="0"/>
              </a:p>
            </p:txBody>
          </p:sp>
        </mc:Choice>
        <mc:Fallback xmlns="">
          <p:sp>
            <p:nvSpPr>
              <p:cNvPr id="3" name="Sisällön paikkamerkki 2">
                <a:extLst>
                  <a:ext uri="{FF2B5EF4-FFF2-40B4-BE49-F238E27FC236}">
                    <a16:creationId xmlns:a16="http://schemas.microsoft.com/office/drawing/2014/main" id="{48E0AE27-0955-4B88-B670-3E95B1E61440}"/>
                  </a:ext>
                </a:extLst>
              </p:cNvPr>
              <p:cNvSpPr>
                <a:spLocks noGrp="1" noRot="1" noChangeAspect="1" noMove="1" noResize="1" noEditPoints="1" noAdjustHandles="1" noChangeArrowheads="1" noChangeShapeType="1" noTextEdit="1"/>
              </p:cNvSpPr>
              <p:nvPr>
                <p:ph idx="1"/>
              </p:nvPr>
            </p:nvSpPr>
            <p:spPr>
              <a:xfrm>
                <a:off x="1180730" y="1313895"/>
                <a:ext cx="10323882" cy="5237825"/>
              </a:xfrm>
              <a:blipFill>
                <a:blip r:embed="rId2"/>
                <a:stretch>
                  <a:fillRect l="-827" t="-931" r="-1654"/>
                </a:stretch>
              </a:blipFill>
            </p:spPr>
            <p:txBody>
              <a:bodyPr/>
              <a:lstStyle/>
              <a:p>
                <a:r>
                  <a:rPr lang="fi-FI">
                    <a:noFill/>
                  </a:rPr>
                  <a:t> </a:t>
                </a:r>
              </a:p>
            </p:txBody>
          </p:sp>
        </mc:Fallback>
      </mc:AlternateContent>
    </p:spTree>
    <p:extLst>
      <p:ext uri="{BB962C8B-B14F-4D97-AF65-F5344CB8AC3E}">
        <p14:creationId xmlns:p14="http://schemas.microsoft.com/office/powerpoint/2010/main" val="1909886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0A0A02C-FE83-4921-8909-9C18594F535B}"/>
              </a:ext>
            </a:extLst>
          </p:cNvPr>
          <p:cNvSpPr>
            <a:spLocks noGrp="1"/>
          </p:cNvSpPr>
          <p:nvPr>
            <p:ph type="title"/>
          </p:nvPr>
        </p:nvSpPr>
        <p:spPr>
          <a:xfrm>
            <a:off x="2592925" y="624110"/>
            <a:ext cx="8911687" cy="751929"/>
          </a:xfrm>
        </p:spPr>
        <p:txBody>
          <a:bodyPr/>
          <a:lstStyle/>
          <a:p>
            <a:r>
              <a:rPr lang="fi-FI" dirty="0"/>
              <a:t>Esimerkki</a:t>
            </a:r>
          </a:p>
        </p:txBody>
      </p:sp>
      <mc:AlternateContent xmlns:mc="http://schemas.openxmlformats.org/markup-compatibility/2006" xmlns:a14="http://schemas.microsoft.com/office/drawing/2010/main">
        <mc:Choice Requires="a14">
          <p:sp>
            <p:nvSpPr>
              <p:cNvPr id="3" name="Sisällön paikkamerkki 2">
                <a:extLst>
                  <a:ext uri="{FF2B5EF4-FFF2-40B4-BE49-F238E27FC236}">
                    <a16:creationId xmlns:a16="http://schemas.microsoft.com/office/drawing/2014/main" id="{8D125659-EE4E-4F62-B6F0-203000704F64}"/>
                  </a:ext>
                </a:extLst>
              </p:cNvPr>
              <p:cNvSpPr>
                <a:spLocks noGrp="1"/>
              </p:cNvSpPr>
              <p:nvPr>
                <p:ph idx="1"/>
              </p:nvPr>
            </p:nvSpPr>
            <p:spPr>
              <a:xfrm>
                <a:off x="1748901" y="1535837"/>
                <a:ext cx="9755711" cy="4838330"/>
              </a:xfrm>
            </p:spPr>
            <p:txBody>
              <a:bodyPr>
                <a:normAutofit lnSpcReduction="10000"/>
              </a:bodyPr>
              <a:lstStyle/>
              <a:p>
                <a:pPr marL="0" indent="0">
                  <a:buNone/>
                </a:pPr>
                <a:r>
                  <a:rPr lang="fi-FI" sz="2400" dirty="0"/>
                  <a:t>Kaverin massa on 60 kg. Kuinka suuri on hänen paino Maan pinnalla?</a:t>
                </a:r>
              </a:p>
              <a:p>
                <a:endParaRPr lang="fi-FI" sz="2400" dirty="0"/>
              </a:p>
              <a:p>
                <a:pPr marL="0" indent="0">
                  <a:buNone/>
                </a:pPr>
                <a14:m>
                  <m:oMathPara xmlns:m="http://schemas.openxmlformats.org/officeDocument/2006/math">
                    <m:oMathParaPr>
                      <m:jc m:val="left"/>
                    </m:oMathParaPr>
                    <m:oMath xmlns:m="http://schemas.openxmlformats.org/officeDocument/2006/math">
                      <m:r>
                        <a:rPr lang="fi-FI" sz="2400" b="0" i="1" smtClean="0">
                          <a:latin typeface="Cambria Math" panose="02040503050406030204" pitchFamily="18" charset="0"/>
                        </a:rPr>
                        <m:t>𝑚</m:t>
                      </m:r>
                      <m:r>
                        <a:rPr lang="fi-FI" sz="2400" b="0" i="1" smtClean="0">
                          <a:latin typeface="Cambria Math" panose="02040503050406030204" pitchFamily="18" charset="0"/>
                        </a:rPr>
                        <m:t>=60 </m:t>
                      </m:r>
                      <m:r>
                        <a:rPr lang="fi-FI" sz="2400" b="0" i="1" smtClean="0">
                          <a:latin typeface="Cambria Math" panose="02040503050406030204" pitchFamily="18" charset="0"/>
                        </a:rPr>
                        <m:t>𝑘𝑔</m:t>
                      </m:r>
                    </m:oMath>
                  </m:oMathPara>
                </a14:m>
                <a:endParaRPr lang="fi-FI" sz="2400" b="0" dirty="0"/>
              </a:p>
              <a:p>
                <a:pPr marL="0" indent="0">
                  <a:buNone/>
                </a:pPr>
                <a14:m>
                  <m:oMathPara xmlns:m="http://schemas.openxmlformats.org/officeDocument/2006/math">
                    <m:oMathParaPr>
                      <m:jc m:val="left"/>
                    </m:oMathParaPr>
                    <m:oMath xmlns:m="http://schemas.openxmlformats.org/officeDocument/2006/math">
                      <m:r>
                        <a:rPr lang="fi-FI" sz="2400" b="0" i="1" smtClean="0">
                          <a:latin typeface="Cambria Math" panose="02040503050406030204" pitchFamily="18" charset="0"/>
                        </a:rPr>
                        <m:t>𝑔</m:t>
                      </m:r>
                      <m:r>
                        <a:rPr lang="fi-FI" sz="2400" b="0" i="1" smtClean="0">
                          <a:latin typeface="Cambria Math" panose="02040503050406030204" pitchFamily="18" charset="0"/>
                        </a:rPr>
                        <m:t> ≈10 </m:t>
                      </m:r>
                      <m:r>
                        <a:rPr lang="fi-FI" sz="2400" b="0" i="1" smtClean="0">
                          <a:latin typeface="Cambria Math" panose="02040503050406030204" pitchFamily="18" charset="0"/>
                          <a:ea typeface="Cambria Math" panose="02040503050406030204" pitchFamily="18" charset="0"/>
                        </a:rPr>
                        <m:t>𝑚</m:t>
                      </m:r>
                      <m:r>
                        <a:rPr lang="fi-FI" sz="2400" b="0" i="1" smtClean="0">
                          <a:latin typeface="Cambria Math" panose="02040503050406030204" pitchFamily="18" charset="0"/>
                          <a:ea typeface="Cambria Math" panose="02040503050406030204" pitchFamily="18" charset="0"/>
                        </a:rPr>
                        <m:t>/</m:t>
                      </m:r>
                      <m:sSup>
                        <m:sSupPr>
                          <m:ctrlPr>
                            <a:rPr lang="fi-FI" sz="2400" b="0" i="1" smtClean="0">
                              <a:latin typeface="Cambria Math" panose="02040503050406030204" pitchFamily="18" charset="0"/>
                              <a:ea typeface="Cambria Math" panose="02040503050406030204" pitchFamily="18" charset="0"/>
                            </a:rPr>
                          </m:ctrlPr>
                        </m:sSupPr>
                        <m:e>
                          <m:r>
                            <a:rPr lang="fi-FI" sz="2400" b="0" i="1" smtClean="0">
                              <a:latin typeface="Cambria Math" panose="02040503050406030204" pitchFamily="18" charset="0"/>
                              <a:ea typeface="Cambria Math" panose="02040503050406030204" pitchFamily="18" charset="0"/>
                            </a:rPr>
                            <m:t>𝑠</m:t>
                          </m:r>
                        </m:e>
                        <m:sup>
                          <m:r>
                            <a:rPr lang="fi-FI" sz="2400" b="0" i="1" smtClean="0">
                              <a:latin typeface="Cambria Math" panose="02040503050406030204" pitchFamily="18" charset="0"/>
                              <a:ea typeface="Cambria Math" panose="02040503050406030204" pitchFamily="18" charset="0"/>
                            </a:rPr>
                            <m:t>2</m:t>
                          </m:r>
                        </m:sup>
                      </m:sSup>
                    </m:oMath>
                  </m:oMathPara>
                </a14:m>
                <a:endParaRPr lang="fi-FI" sz="2400" b="0" dirty="0"/>
              </a:p>
              <a:p>
                <a:pPr marL="0" indent="0">
                  <a:buNone/>
                </a:pPr>
                <a:endParaRPr lang="fi-FI" sz="2400" dirty="0"/>
              </a:p>
              <a:p>
                <a:pPr marL="0" indent="0">
                  <a:buNone/>
                </a:pPr>
                <a14:m>
                  <m:oMathPara xmlns:m="http://schemas.openxmlformats.org/officeDocument/2006/math">
                    <m:oMathParaPr>
                      <m:jc m:val="center"/>
                    </m:oMathParaPr>
                    <m:oMath xmlns:m="http://schemas.openxmlformats.org/officeDocument/2006/math">
                      <m:r>
                        <a:rPr lang="fi-FI" sz="2400" b="0" i="1" smtClean="0">
                          <a:latin typeface="Cambria Math" panose="02040503050406030204" pitchFamily="18" charset="0"/>
                        </a:rPr>
                        <m:t>𝐺</m:t>
                      </m:r>
                      <m:r>
                        <a:rPr lang="fi-FI" sz="2400" b="0" i="1" smtClean="0">
                          <a:latin typeface="Cambria Math" panose="02040503050406030204" pitchFamily="18" charset="0"/>
                        </a:rPr>
                        <m:t>=</m:t>
                      </m:r>
                      <m:r>
                        <a:rPr lang="fi-FI" sz="2400" b="0" i="1" smtClean="0">
                          <a:latin typeface="Cambria Math" panose="02040503050406030204" pitchFamily="18" charset="0"/>
                        </a:rPr>
                        <m:t>𝑚</m:t>
                      </m:r>
                      <m:r>
                        <a:rPr lang="fi-FI" sz="2400" b="0" i="1" smtClean="0">
                          <a:latin typeface="Cambria Math" panose="02040503050406030204" pitchFamily="18" charset="0"/>
                          <a:ea typeface="Cambria Math" panose="02040503050406030204" pitchFamily="18" charset="0"/>
                        </a:rPr>
                        <m:t>∙</m:t>
                      </m:r>
                      <m:r>
                        <a:rPr lang="fi-FI" sz="2400" b="0" i="1" smtClean="0">
                          <a:latin typeface="Cambria Math" panose="02040503050406030204" pitchFamily="18" charset="0"/>
                          <a:ea typeface="Cambria Math" panose="02040503050406030204" pitchFamily="18" charset="0"/>
                        </a:rPr>
                        <m:t>𝑔</m:t>
                      </m:r>
                      <m:r>
                        <a:rPr lang="fi-FI" sz="2400" b="0" i="1" smtClean="0">
                          <a:latin typeface="Cambria Math" panose="02040503050406030204" pitchFamily="18" charset="0"/>
                          <a:ea typeface="Cambria Math" panose="02040503050406030204" pitchFamily="18" charset="0"/>
                        </a:rPr>
                        <m:t>=60 </m:t>
                      </m:r>
                      <m:r>
                        <a:rPr lang="fi-FI" sz="2400" b="0" i="1" smtClean="0">
                          <a:latin typeface="Cambria Math" panose="02040503050406030204" pitchFamily="18" charset="0"/>
                          <a:ea typeface="Cambria Math" panose="02040503050406030204" pitchFamily="18" charset="0"/>
                        </a:rPr>
                        <m:t>𝑘𝑔</m:t>
                      </m:r>
                      <m:r>
                        <a:rPr lang="fi-FI" sz="2400" b="0" i="1" smtClean="0">
                          <a:latin typeface="Cambria Math" panose="02040503050406030204" pitchFamily="18" charset="0"/>
                          <a:ea typeface="Cambria Math" panose="02040503050406030204" pitchFamily="18" charset="0"/>
                        </a:rPr>
                        <m:t> ∙10</m:t>
                      </m:r>
                      <m:f>
                        <m:fPr>
                          <m:ctrlPr>
                            <a:rPr lang="fi-FI" sz="2400" b="0" i="1" smtClean="0">
                              <a:latin typeface="Cambria Math" panose="02040503050406030204" pitchFamily="18" charset="0"/>
                              <a:ea typeface="Cambria Math" panose="02040503050406030204" pitchFamily="18" charset="0"/>
                            </a:rPr>
                          </m:ctrlPr>
                        </m:fPr>
                        <m:num>
                          <m:r>
                            <a:rPr lang="fi-FI" sz="2400" b="0" i="1" smtClean="0">
                              <a:latin typeface="Cambria Math" panose="02040503050406030204" pitchFamily="18" charset="0"/>
                              <a:ea typeface="Cambria Math" panose="02040503050406030204" pitchFamily="18" charset="0"/>
                            </a:rPr>
                            <m:t>𝑚</m:t>
                          </m:r>
                        </m:num>
                        <m:den>
                          <m:sSup>
                            <m:sSupPr>
                              <m:ctrlPr>
                                <a:rPr lang="fi-FI" sz="2400" b="0" i="1" smtClean="0">
                                  <a:latin typeface="Cambria Math" panose="02040503050406030204" pitchFamily="18" charset="0"/>
                                  <a:ea typeface="Cambria Math" panose="02040503050406030204" pitchFamily="18" charset="0"/>
                                </a:rPr>
                              </m:ctrlPr>
                            </m:sSupPr>
                            <m:e>
                              <m:r>
                                <a:rPr lang="fi-FI" sz="2400" b="0" i="1" smtClean="0">
                                  <a:latin typeface="Cambria Math" panose="02040503050406030204" pitchFamily="18" charset="0"/>
                                  <a:ea typeface="Cambria Math" panose="02040503050406030204" pitchFamily="18" charset="0"/>
                                </a:rPr>
                                <m:t>𝑠</m:t>
                              </m:r>
                            </m:e>
                            <m:sup>
                              <m:r>
                                <a:rPr lang="fi-FI" sz="2400" b="0" i="1" smtClean="0">
                                  <a:latin typeface="Cambria Math" panose="02040503050406030204" pitchFamily="18" charset="0"/>
                                  <a:ea typeface="Cambria Math" panose="02040503050406030204" pitchFamily="18" charset="0"/>
                                </a:rPr>
                                <m:t>2</m:t>
                              </m:r>
                            </m:sup>
                          </m:sSup>
                        </m:den>
                      </m:f>
                      <m:r>
                        <a:rPr lang="fi-FI" sz="2400" b="0" i="1" smtClean="0">
                          <a:latin typeface="Cambria Math" panose="02040503050406030204" pitchFamily="18" charset="0"/>
                          <a:ea typeface="Cambria Math" panose="02040503050406030204" pitchFamily="18" charset="0"/>
                        </a:rPr>
                        <m:t>=600 </m:t>
                      </m:r>
                      <m:r>
                        <a:rPr lang="fi-FI" sz="2400" b="0" i="1" smtClean="0">
                          <a:latin typeface="Cambria Math" panose="02040503050406030204" pitchFamily="18" charset="0"/>
                          <a:ea typeface="Cambria Math" panose="02040503050406030204" pitchFamily="18" charset="0"/>
                        </a:rPr>
                        <m:t>𝑁</m:t>
                      </m:r>
                      <m:r>
                        <a:rPr lang="fi-FI" sz="2400" b="0" i="1" smtClean="0">
                          <a:latin typeface="Cambria Math" panose="02040503050406030204" pitchFamily="18" charset="0"/>
                          <a:ea typeface="Cambria Math" panose="02040503050406030204" pitchFamily="18" charset="0"/>
                        </a:rPr>
                        <m:t>.</m:t>
                      </m:r>
                    </m:oMath>
                  </m:oMathPara>
                </a14:m>
                <a:endParaRPr lang="fi-FI" sz="2400" b="0" dirty="0"/>
              </a:p>
              <a:p>
                <a:pPr marL="0" indent="0">
                  <a:buNone/>
                </a:pPr>
                <a:r>
                  <a:rPr lang="fi-FI" sz="2400" dirty="0"/>
                  <a:t>Entä Kuussa? </a:t>
                </a:r>
              </a:p>
              <a:p>
                <a:pPr marL="0" indent="0">
                  <a:buNone/>
                </a:pPr>
                <a:r>
                  <a:rPr lang="fi-FI" sz="2400" b="0" dirty="0"/>
                  <a:t>Putoamiskiihtyvyys Kuun pinnalla on noin </a:t>
                </a:r>
                <a14:m>
                  <m:oMath xmlns:m="http://schemas.openxmlformats.org/officeDocument/2006/math">
                    <m:r>
                      <a:rPr lang="fi-FI" sz="2400" b="0" i="1" smtClean="0">
                        <a:latin typeface="Cambria Math" panose="02040503050406030204" pitchFamily="18" charset="0"/>
                      </a:rPr>
                      <m:t>1,6</m:t>
                    </m:r>
                    <m:f>
                      <m:fPr>
                        <m:ctrlPr>
                          <a:rPr lang="fi-FI" sz="2400" b="0" i="1" smtClean="0">
                            <a:latin typeface="Cambria Math" panose="02040503050406030204" pitchFamily="18" charset="0"/>
                          </a:rPr>
                        </m:ctrlPr>
                      </m:fPr>
                      <m:num>
                        <m:r>
                          <a:rPr lang="fi-FI" sz="2400" b="0" i="1" smtClean="0">
                            <a:latin typeface="Cambria Math" panose="02040503050406030204" pitchFamily="18" charset="0"/>
                          </a:rPr>
                          <m:t>𝑚</m:t>
                        </m:r>
                      </m:num>
                      <m:den>
                        <m:sSup>
                          <m:sSupPr>
                            <m:ctrlPr>
                              <a:rPr lang="fi-FI" sz="2400" b="0" i="1" smtClean="0">
                                <a:latin typeface="Cambria Math" panose="02040503050406030204" pitchFamily="18" charset="0"/>
                              </a:rPr>
                            </m:ctrlPr>
                          </m:sSupPr>
                          <m:e>
                            <m:r>
                              <a:rPr lang="fi-FI" sz="2400" b="0" i="1" smtClean="0">
                                <a:latin typeface="Cambria Math" panose="02040503050406030204" pitchFamily="18" charset="0"/>
                              </a:rPr>
                              <m:t>𝑠</m:t>
                            </m:r>
                          </m:e>
                          <m:sup>
                            <m:r>
                              <a:rPr lang="fi-FI" sz="2400" b="0" i="1" smtClean="0">
                                <a:latin typeface="Cambria Math" panose="02040503050406030204" pitchFamily="18" charset="0"/>
                              </a:rPr>
                              <m:t>2</m:t>
                            </m:r>
                          </m:sup>
                        </m:sSup>
                      </m:den>
                    </m:f>
                    <m:r>
                      <a:rPr lang="fi-FI" sz="2400" b="0" i="1" smtClean="0">
                        <a:latin typeface="Cambria Math" panose="02040503050406030204" pitchFamily="18" charset="0"/>
                      </a:rPr>
                      <m:t>.</m:t>
                    </m:r>
                  </m:oMath>
                </a14:m>
                <a:endParaRPr lang="fi-FI" sz="2400" b="0" dirty="0"/>
              </a:p>
              <a:p>
                <a:pPr marL="0" indent="0">
                  <a:buNone/>
                </a:pPr>
                <a14:m>
                  <m:oMathPara xmlns:m="http://schemas.openxmlformats.org/officeDocument/2006/math">
                    <m:oMathParaPr>
                      <m:jc m:val="center"/>
                    </m:oMathParaPr>
                    <m:oMath xmlns:m="http://schemas.openxmlformats.org/officeDocument/2006/math">
                      <m:r>
                        <a:rPr lang="fi-FI" sz="2400" b="0" i="1" smtClean="0">
                          <a:latin typeface="Cambria Math" panose="02040503050406030204" pitchFamily="18" charset="0"/>
                        </a:rPr>
                        <m:t>𝐺</m:t>
                      </m:r>
                      <m:r>
                        <a:rPr lang="fi-FI" sz="2400" b="0" i="1" smtClean="0">
                          <a:latin typeface="Cambria Math" panose="02040503050406030204" pitchFamily="18" charset="0"/>
                        </a:rPr>
                        <m:t>=60 </m:t>
                      </m:r>
                      <m:r>
                        <a:rPr lang="fi-FI" sz="2400" b="0" i="1" smtClean="0">
                          <a:latin typeface="Cambria Math" panose="02040503050406030204" pitchFamily="18" charset="0"/>
                        </a:rPr>
                        <m:t>𝑘𝑔</m:t>
                      </m:r>
                      <m:r>
                        <a:rPr lang="fi-FI" sz="2400" b="0" i="1" smtClean="0">
                          <a:latin typeface="Cambria Math" panose="02040503050406030204" pitchFamily="18" charset="0"/>
                        </a:rPr>
                        <m:t> ∙1,6</m:t>
                      </m:r>
                      <m:f>
                        <m:fPr>
                          <m:ctrlPr>
                            <a:rPr lang="fi-FI" sz="2400" b="0" i="1" smtClean="0">
                              <a:latin typeface="Cambria Math" panose="02040503050406030204" pitchFamily="18" charset="0"/>
                              <a:ea typeface="Cambria Math" panose="02040503050406030204" pitchFamily="18" charset="0"/>
                            </a:rPr>
                          </m:ctrlPr>
                        </m:fPr>
                        <m:num>
                          <m:r>
                            <a:rPr lang="fi-FI" sz="2400" b="0" i="1" smtClean="0">
                              <a:latin typeface="Cambria Math" panose="02040503050406030204" pitchFamily="18" charset="0"/>
                              <a:ea typeface="Cambria Math" panose="02040503050406030204" pitchFamily="18" charset="0"/>
                            </a:rPr>
                            <m:t>𝑚</m:t>
                          </m:r>
                        </m:num>
                        <m:den>
                          <m:sSup>
                            <m:sSupPr>
                              <m:ctrlPr>
                                <a:rPr lang="fi-FI" sz="2400" b="0" i="1" smtClean="0">
                                  <a:latin typeface="Cambria Math" panose="02040503050406030204" pitchFamily="18" charset="0"/>
                                  <a:ea typeface="Cambria Math" panose="02040503050406030204" pitchFamily="18" charset="0"/>
                                </a:rPr>
                              </m:ctrlPr>
                            </m:sSupPr>
                            <m:e>
                              <m:r>
                                <a:rPr lang="fi-FI" sz="2400" b="0" i="1" smtClean="0">
                                  <a:latin typeface="Cambria Math" panose="02040503050406030204" pitchFamily="18" charset="0"/>
                                  <a:ea typeface="Cambria Math" panose="02040503050406030204" pitchFamily="18" charset="0"/>
                                </a:rPr>
                                <m:t>𝑠</m:t>
                              </m:r>
                            </m:e>
                            <m:sup>
                              <m:r>
                                <a:rPr lang="fi-FI" sz="2400" b="0" i="1" smtClean="0">
                                  <a:latin typeface="Cambria Math" panose="02040503050406030204" pitchFamily="18" charset="0"/>
                                  <a:ea typeface="Cambria Math" panose="02040503050406030204" pitchFamily="18" charset="0"/>
                                </a:rPr>
                                <m:t>2</m:t>
                              </m:r>
                            </m:sup>
                          </m:sSup>
                        </m:den>
                      </m:f>
                      <m:r>
                        <a:rPr lang="fi-FI" sz="2400" b="0" i="1" smtClean="0">
                          <a:latin typeface="Cambria Math" panose="02040503050406030204" pitchFamily="18" charset="0"/>
                          <a:ea typeface="Cambria Math" panose="02040503050406030204" pitchFamily="18" charset="0"/>
                        </a:rPr>
                        <m:t>=96 </m:t>
                      </m:r>
                      <m:r>
                        <a:rPr lang="fi-FI" sz="2400" b="0" i="1" smtClean="0">
                          <a:latin typeface="Cambria Math" panose="02040503050406030204" pitchFamily="18" charset="0"/>
                          <a:ea typeface="Cambria Math" panose="02040503050406030204" pitchFamily="18" charset="0"/>
                        </a:rPr>
                        <m:t>𝑁</m:t>
                      </m:r>
                      <m:r>
                        <a:rPr lang="fi-FI" sz="2400" b="0" i="1" smtClean="0">
                          <a:latin typeface="Cambria Math" panose="02040503050406030204" pitchFamily="18" charset="0"/>
                          <a:ea typeface="Cambria Math" panose="02040503050406030204" pitchFamily="18" charset="0"/>
                        </a:rPr>
                        <m:t>.</m:t>
                      </m:r>
                    </m:oMath>
                  </m:oMathPara>
                </a14:m>
                <a:endParaRPr lang="fi-FI" sz="2400" b="0" dirty="0"/>
              </a:p>
              <a:p>
                <a:pPr marL="0" indent="0">
                  <a:buNone/>
                </a:pPr>
                <a:endParaRPr lang="fi-FI" dirty="0"/>
              </a:p>
            </p:txBody>
          </p:sp>
        </mc:Choice>
        <mc:Fallback xmlns="">
          <p:sp>
            <p:nvSpPr>
              <p:cNvPr id="3" name="Sisällön paikkamerkki 2">
                <a:extLst>
                  <a:ext uri="{FF2B5EF4-FFF2-40B4-BE49-F238E27FC236}">
                    <a16:creationId xmlns:a16="http://schemas.microsoft.com/office/drawing/2014/main" id="{8D125659-EE4E-4F62-B6F0-203000704F64}"/>
                  </a:ext>
                </a:extLst>
              </p:cNvPr>
              <p:cNvSpPr>
                <a:spLocks noGrp="1" noRot="1" noChangeAspect="1" noMove="1" noResize="1" noEditPoints="1" noAdjustHandles="1" noChangeArrowheads="1" noChangeShapeType="1" noTextEdit="1"/>
              </p:cNvSpPr>
              <p:nvPr>
                <p:ph idx="1"/>
              </p:nvPr>
            </p:nvSpPr>
            <p:spPr>
              <a:xfrm>
                <a:off x="1748901" y="1535837"/>
                <a:ext cx="9755711" cy="4838330"/>
              </a:xfrm>
              <a:blipFill>
                <a:blip r:embed="rId2"/>
                <a:stretch>
                  <a:fillRect l="-1000" t="-1763"/>
                </a:stretch>
              </a:blipFill>
            </p:spPr>
            <p:txBody>
              <a:bodyPr/>
              <a:lstStyle/>
              <a:p>
                <a:r>
                  <a:rPr lang="fi-FI">
                    <a:noFill/>
                  </a:rPr>
                  <a:t> </a:t>
                </a:r>
              </a:p>
            </p:txBody>
          </p:sp>
        </mc:Fallback>
      </mc:AlternateContent>
    </p:spTree>
    <p:extLst>
      <p:ext uri="{BB962C8B-B14F-4D97-AF65-F5344CB8AC3E}">
        <p14:creationId xmlns:p14="http://schemas.microsoft.com/office/powerpoint/2010/main" val="135632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uiskaus">
  <a:themeElements>
    <a:clrScheme name="Kuiskaus">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Kuiskaus">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uiskaus">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vited_Teachers xmlns="f7427850-3259-443f-8d12-2acba154224e" xsi:nil="true"/>
    <FolderType xmlns="f7427850-3259-443f-8d12-2acba154224e" xsi:nil="true"/>
    <CultureName xmlns="f7427850-3259-443f-8d12-2acba154224e" xsi:nil="true"/>
    <Student_Groups xmlns="f7427850-3259-443f-8d12-2acba154224e">
      <UserInfo>
        <DisplayName/>
        <AccountId xsi:nil="true"/>
        <AccountType/>
      </UserInfo>
    </Student_Groups>
    <Is_Collaboration_Space_Locked xmlns="f7427850-3259-443f-8d12-2acba154224e" xsi:nil="true"/>
    <NotebookType xmlns="f7427850-3259-443f-8d12-2acba154224e" xsi:nil="true"/>
    <Teachers xmlns="f7427850-3259-443f-8d12-2acba154224e">
      <UserInfo>
        <DisplayName/>
        <AccountId xsi:nil="true"/>
        <AccountType/>
      </UserInfo>
    </Teachers>
    <Students xmlns="f7427850-3259-443f-8d12-2acba154224e">
      <UserInfo>
        <DisplayName/>
        <AccountId xsi:nil="true"/>
        <AccountType/>
      </UserInfo>
    </Students>
    <Templates xmlns="f7427850-3259-443f-8d12-2acba154224e" xsi:nil="true"/>
    <AppVersion xmlns="f7427850-3259-443f-8d12-2acba154224e" xsi:nil="true"/>
    <Owner xmlns="f7427850-3259-443f-8d12-2acba154224e">
      <UserInfo>
        <DisplayName/>
        <AccountId xsi:nil="true"/>
        <AccountType/>
      </UserInfo>
    </Owner>
    <Has_Teacher_Only_SectionGroup xmlns="f7427850-3259-443f-8d12-2acba154224e" xsi:nil="true"/>
    <Invited_Students xmlns="f7427850-3259-443f-8d12-2acba154224e" xsi:nil="true"/>
    <DefaultSectionNames xmlns="f7427850-3259-443f-8d12-2acba154224e" xsi:nil="true"/>
    <Self_Registration_Enabled xmlns="f7427850-3259-443f-8d12-2acba154224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466E6B2602A3554C9D7365A59E80F8BF" ma:contentTypeVersion="22" ma:contentTypeDescription="Luo uusi asiakirja." ma:contentTypeScope="" ma:versionID="1be1a4a9c987496e0b1adabdf2d797e5">
  <xsd:schema xmlns:xsd="http://www.w3.org/2001/XMLSchema" xmlns:xs="http://www.w3.org/2001/XMLSchema" xmlns:p="http://schemas.microsoft.com/office/2006/metadata/properties" xmlns:ns3="7981470a-38c0-45f3-9056-bd0c0faa64b6" xmlns:ns4="f7427850-3259-443f-8d12-2acba154224e" targetNamespace="http://schemas.microsoft.com/office/2006/metadata/properties" ma:root="true" ma:fieldsID="abca285fcc46ad61e0b20f71dfb048a1" ns3:_="" ns4:_="">
    <xsd:import namespace="7981470a-38c0-45f3-9056-bd0c0faa64b6"/>
    <xsd:import namespace="f7427850-3259-443f-8d12-2acba154224e"/>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Templat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Metadata" minOccurs="0"/>
                <xsd:element ref="ns4:MediaServiceFastMetadata" minOccurs="0"/>
                <xsd:element ref="ns4:MediaServiceDateTaken" minOccurs="0"/>
                <xsd:element ref="ns4: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81470a-38c0-45f3-9056-bd0c0faa64b6" elementFormDefault="qualified">
    <xsd:import namespace="http://schemas.microsoft.com/office/2006/documentManagement/types"/>
    <xsd:import namespace="http://schemas.microsoft.com/office/infopath/2007/PartnerControls"/>
    <xsd:element name="SharedWithUsers" ma:index="8"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description="" ma:internalName="SharedWithDetails" ma:readOnly="true">
      <xsd:simpleType>
        <xsd:restriction base="dms:Note">
          <xsd:maxLength value="255"/>
        </xsd:restriction>
      </xsd:simpleType>
    </xsd:element>
    <xsd:element name="SharingHintHash" ma:index="10" nillable="true" ma:displayName="Jakamisvihjeen hajautus"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7427850-3259-443f-8d12-2acba154224e"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Templates" ma:index="15" nillable="true" ma:displayName="Templates" ma:internalName="Templates">
      <xsd:simpleType>
        <xsd:restriction base="dms:Note">
          <xsd:maxLength value="255"/>
        </xsd:restriction>
      </xsd:simpleType>
    </xsd:element>
    <xsd:element name="CultureName" ma:index="16" nillable="true" ma:displayName="Culture Name" ma:internalName="CultureName">
      <xsd:simpleType>
        <xsd:restriction base="dms:Text"/>
      </xsd:simpleType>
    </xsd:element>
    <xsd:element name="AppVersion" ma:index="17" nillable="true" ma:displayName="App Version" ma:internalName="AppVersion">
      <xsd:simpleType>
        <xsd:restriction base="dms:Text"/>
      </xsd:simpleType>
    </xsd:element>
    <xsd:element name="Teachers" ma:index="18"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9"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0"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1" nillable="true" ma:displayName="Invited Teachers" ma:internalName="Invited_Teachers">
      <xsd:simpleType>
        <xsd:restriction base="dms:Note">
          <xsd:maxLength value="255"/>
        </xsd:restriction>
      </xsd:simpleType>
    </xsd:element>
    <xsd:element name="Invited_Students" ma:index="22" nillable="true" ma:displayName="Invited Students" ma:internalName="Invited_Students">
      <xsd:simpleType>
        <xsd:restriction base="dms:Note">
          <xsd:maxLength value="255"/>
        </xsd:restriction>
      </xsd:simpleType>
    </xsd:element>
    <xsd:element name="Self_Registration_Enabled" ma:index="23" nillable="true" ma:displayName="Self Registration Enabled" ma:internalName="Self_Registration_Enabled">
      <xsd:simpleType>
        <xsd:restriction base="dms:Boolean"/>
      </xsd:simpleType>
    </xsd:element>
    <xsd:element name="Has_Teacher_Only_SectionGroup" ma:index="24" nillable="true" ma:displayName="Has Teacher Only SectionGroup" ma:internalName="Has_Teacher_Only_SectionGroup">
      <xsd:simpleType>
        <xsd:restriction base="dms:Boolean"/>
      </xsd:simpleType>
    </xsd:element>
    <xsd:element name="Is_Collaboration_Space_Locked" ma:index="25" nillable="true" ma:displayName="Is Collaboration Space Locked" ma:internalName="Is_Collaboration_Space_Locked">
      <xsd:simpleType>
        <xsd:restriction base="dms:Boolean"/>
      </xsd:simpleType>
    </xsd:element>
    <xsd:element name="MediaServiceMetadata" ma:index="26" nillable="true" ma:displayName="MediaServiceMetadata" ma:description="" ma:hidden="true" ma:internalName="MediaServiceMetadata" ma:readOnly="true">
      <xsd:simpleType>
        <xsd:restriction base="dms:Note"/>
      </xsd:simpleType>
    </xsd:element>
    <xsd:element name="MediaServiceFastMetadata" ma:index="27" nillable="true" ma:displayName="MediaServiceFastMetadata" ma:description="" ma:hidden="true" ma:internalName="MediaServiceFastMetadata" ma:readOnly="true">
      <xsd:simpleType>
        <xsd:restriction base="dms:Note"/>
      </xsd:simpleType>
    </xsd:element>
    <xsd:element name="MediaServiceDateTaken" ma:index="28" nillable="true" ma:displayName="MediaServiceDateTaken" ma:hidden="true" ma:internalName="MediaServiceDateTaken" ma:readOnly="true">
      <xsd:simpleType>
        <xsd:restriction base="dms:Text"/>
      </xsd:simpleType>
    </xsd:element>
    <xsd:element name="MediaServiceAutoTags" ma:index="29" nillable="true" ma:displayName="MediaServiceAutoTags"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77CB8D-248B-4A94-B534-E44C3318278D}">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7981470a-38c0-45f3-9056-bd0c0faa64b6"/>
    <ds:schemaRef ds:uri="http://purl.org/dc/terms/"/>
    <ds:schemaRef ds:uri="f7427850-3259-443f-8d12-2acba154224e"/>
    <ds:schemaRef ds:uri="http://www.w3.org/XML/1998/namespace"/>
  </ds:schemaRefs>
</ds:datastoreItem>
</file>

<file path=customXml/itemProps2.xml><?xml version="1.0" encoding="utf-8"?>
<ds:datastoreItem xmlns:ds="http://schemas.openxmlformats.org/officeDocument/2006/customXml" ds:itemID="{3613225C-DBD4-4BE2-9614-C580E77C6B29}">
  <ds:schemaRefs>
    <ds:schemaRef ds:uri="http://schemas.microsoft.com/sharepoint/v3/contenttype/forms"/>
  </ds:schemaRefs>
</ds:datastoreItem>
</file>

<file path=customXml/itemProps3.xml><?xml version="1.0" encoding="utf-8"?>
<ds:datastoreItem xmlns:ds="http://schemas.openxmlformats.org/officeDocument/2006/customXml" ds:itemID="{450CAA01-F9DD-44CE-A279-98BC4C307F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81470a-38c0-45f3-9056-bd0c0faa64b6"/>
    <ds:schemaRef ds:uri="f7427850-3259-443f-8d12-2acba15422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Wisp</Template>
  <TotalTime>76</TotalTime>
  <Words>230</Words>
  <Application>Microsoft Office PowerPoint</Application>
  <PresentationFormat>Laajakuva</PresentationFormat>
  <Paragraphs>36</Paragraphs>
  <Slides>7</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7</vt:i4>
      </vt:variant>
    </vt:vector>
  </HeadingPairs>
  <TitlesOfParts>
    <vt:vector size="12" baseType="lpstr">
      <vt:lpstr>Arial</vt:lpstr>
      <vt:lpstr>Cambria Math</vt:lpstr>
      <vt:lpstr>Century Gothic</vt:lpstr>
      <vt:lpstr>Wingdings 3</vt:lpstr>
      <vt:lpstr>Kuiskaus</vt:lpstr>
      <vt:lpstr>3. Vuorovaikutus, liike ja voima</vt:lpstr>
      <vt:lpstr>Vuorovaikutus</vt:lpstr>
      <vt:lpstr>Voima</vt:lpstr>
      <vt:lpstr>PowerPoint-esitys</vt:lpstr>
      <vt:lpstr>PowerPoint-esitys</vt:lpstr>
      <vt:lpstr>Paino</vt:lpstr>
      <vt:lpstr>Esimerkki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Vuorovaikutus, liike ja voima</dc:title>
  <dc:creator>Samu Montonen</dc:creator>
  <cp:lastModifiedBy>Samu</cp:lastModifiedBy>
  <cp:revision>9</cp:revision>
  <dcterms:created xsi:type="dcterms:W3CDTF">2020-01-26T13:27:51Z</dcterms:created>
  <dcterms:modified xsi:type="dcterms:W3CDTF">2020-01-26T14:48:10Z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0x010100466E6B2602A3554C9D7365A59E80F8BF</vt:lpwstr>
  </property>
</Properties>
</file>