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95" r:id="rId5"/>
    <p:sldMasterId id="2147483660" r:id="rId6"/>
    <p:sldMasterId id="2147483670" r:id="rId7"/>
    <p:sldMasterId id="2147483680" r:id="rId8"/>
    <p:sldMasterId id="2147483690" r:id="rId9"/>
    <p:sldMasterId id="2147483698" r:id="rId10"/>
  </p:sldMasterIdLst>
  <p:notesMasterIdLst>
    <p:notesMasterId r:id="rId18"/>
  </p:notesMasterIdLst>
  <p:sldIdLst>
    <p:sldId id="264" r:id="rId11"/>
    <p:sldId id="265" r:id="rId12"/>
    <p:sldId id="270" r:id="rId13"/>
    <p:sldId id="271" r:id="rId14"/>
    <p:sldId id="269" r:id="rId15"/>
    <p:sldId id="273" r:id="rId16"/>
    <p:sldId id="272" r:id="rId17"/>
  </p:sldIdLst>
  <p:sldSz cx="12192000" cy="6858000"/>
  <p:notesSz cx="6858000" cy="9144000"/>
  <p:embeddedFontLst>
    <p:embeddedFont>
      <p:font typeface="Azo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33515-613F-49C9-B65B-B00D50C3D4DB}" v="288" dt="2023-07-03T08:46:34.548"/>
    <p1510:client id="{338FF974-8D0F-EF9A-4634-8D6F619B6085}" v="117" dt="2023-06-29T13:54:16.841"/>
    <p1510:client id="{66211E40-8D98-4063-9688-FAF258488FD1}" v="98" dt="2023-06-29T12:11:14.668"/>
    <p1510:client id="{8D5729EC-EC7F-49CA-A67E-D5CA1743206C}" v="173" dt="2023-07-03T12:01:29.624"/>
    <p1510:client id="{96415627-67F8-4982-B7A2-70A5DEAFF0E6}" v="20" dt="2023-06-30T07:28:25.612"/>
    <p1510:client id="{AF5C450A-307D-43F3-BC34-F60F89161E9E}" v="8" dt="2023-08-10T07:22:29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>
      <p:cViewPr varScale="1">
        <p:scale>
          <a:sx n="101" d="100"/>
          <a:sy n="101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BCF4-8102-7D44-977E-2C3B924F66D3}" type="datetimeFigureOut">
              <a:t>26.8.2023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FB66D-96A4-1945-8D4D-E424BA7F9AF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89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C468843-3D57-EAE7-2CE0-B32930AF5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2123" y="2929328"/>
            <a:ext cx="8787754" cy="9294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BC465DB-B9FB-BBA4-9527-145FB4A04E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66465"/>
            <a:ext cx="9144000" cy="510854"/>
          </a:xfrm>
          <a:prstGeom prst="rect">
            <a:avLst/>
          </a:prstGeom>
        </p:spPr>
        <p:txBody>
          <a:bodyPr anchor="b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/>
              <a:t>Lisää 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68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08CC-01A8-4D98-AC8E-C29976A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816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7DA5-13C6-46BA-DF91-CA564B72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38711"/>
            <a:ext cx="5157787" cy="480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147CC-8113-3DFB-7B98-9013EE85A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4878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B4174-CA3A-916C-3117-6F160FB27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38711"/>
            <a:ext cx="5183188" cy="480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A330D-9682-FAC2-46DB-D2A1530A3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4878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56BF4-1F50-1103-786A-4F493CC9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84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3878-5232-38FC-FCB9-33A067ED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E8E6E-3DE5-F5AD-3D1B-508135E6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84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117B3-2093-EBA5-A8BC-9B4E0437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5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92B9-A231-F7BC-05AE-50B8D76D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63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E247-69D9-D66E-9A17-24F5075C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76391"/>
            <a:ext cx="6172200" cy="4684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FBAA3-6EC2-7793-BA9C-5D8C76667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64440"/>
            <a:ext cx="3932237" cy="26966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48DA-C7FE-874B-4125-91AFB133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1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613D-6848-38E0-7407-74DD949F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335"/>
            <a:ext cx="3932237" cy="14392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5EF81-562F-AAE5-D19B-E250D876B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99335"/>
            <a:ext cx="6172200" cy="4761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6BA5A-95E9-C67D-CB4A-B51B30CE3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216"/>
            <a:ext cx="3932237" cy="30127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A71B1-943C-E193-F571-88079CCA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3897" y="6126796"/>
            <a:ext cx="77722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905507DB-84CC-9042-A315-BCB44CE02912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409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2669-63D3-E81D-9C1B-5236EF52E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0913"/>
            <a:ext cx="9144000" cy="1819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F86A7-4454-77B0-A574-13AF61D21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BBD6-77B4-79AE-D41F-2A85FC42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2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C602-9CAE-9120-4086-65D35FE9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8033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12A1-4603-0EB7-A8C6-111C8D57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558"/>
            <a:ext cx="10515600" cy="27306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CF9FC-8669-CF95-9BF1-78361DA5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19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097B-B3BA-393A-38DD-B32AC160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1496"/>
            <a:ext cx="10515600" cy="17975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64617-4ED5-4A1B-7D0D-2777F31F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90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E7D1A-0777-0529-873E-517FBE68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105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A154-1133-2F88-EE4F-DF188D80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3518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8D02-20AD-DCBD-4EE4-168CABA6E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3854"/>
            <a:ext cx="5181600" cy="28189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8BB99-B5F7-4348-9B07-4115AADA4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3854"/>
            <a:ext cx="5181600" cy="28189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FCB9C-6F34-78F6-0884-4206BEC1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25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08CC-01A8-4D98-AC8E-C29976A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816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7DA5-13C6-46BA-DF91-CA564B72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38711"/>
            <a:ext cx="5157787" cy="480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147CC-8113-3DFB-7B98-9013EE85A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4878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B4174-CA3A-916C-3117-6F160FB27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38711"/>
            <a:ext cx="5183188" cy="480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A330D-9682-FAC2-46DB-D2A1530A3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4878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56BF4-1F50-1103-786A-4F493CC9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8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23C2-59FD-6C96-4772-C1776B2DFA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46400"/>
            <a:ext cx="9144000" cy="96519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Lisää otsikko</a:t>
            </a:r>
            <a:endParaRPr lang="fi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4125AE-BDB4-8DC1-FF3A-493CE9E1A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533" y="581165"/>
            <a:ext cx="3676816" cy="3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9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3878-5232-38FC-FCB9-33A067ED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E8E6E-3DE5-F5AD-3D1B-508135E6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5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117B3-2093-EBA5-A8BC-9B4E0437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92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92B9-A231-F7BC-05AE-50B8D76D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63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E247-69D9-D66E-9A17-24F5075C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76391"/>
            <a:ext cx="6172200" cy="4684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FBAA3-6EC2-7793-BA9C-5D8C76667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64440"/>
            <a:ext cx="3932237" cy="26966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48DA-C7FE-874B-4125-91AFB133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311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613D-6848-38E0-7407-74DD949F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335"/>
            <a:ext cx="3932237" cy="14392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5EF81-562F-AAE5-D19B-E250D876B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99335"/>
            <a:ext cx="6172200" cy="4761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6BA5A-95E9-C67D-CB4A-B51B30CE3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216"/>
            <a:ext cx="3932237" cy="30127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A71B1-943C-E193-F571-88079CCA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3897" y="6126796"/>
            <a:ext cx="777224" cy="365125"/>
          </a:xfrm>
        </p:spPr>
        <p:txBody>
          <a:bodyPr/>
          <a:lstStyle>
            <a:lvl1pPr>
              <a:defRPr sz="1200"/>
            </a:lvl1pPr>
          </a:lstStyle>
          <a:p>
            <a:fld id="{905507DB-84CC-9042-A315-BCB44CE02912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038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2669-63D3-E81D-9C1B-5236EF52E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0913"/>
            <a:ext cx="9144000" cy="1819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F86A7-4454-77B0-A574-13AF61D21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BBD6-77B4-79AE-D41F-2A85FC42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846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C602-9CAE-9120-4086-65D35FE9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8033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12A1-4603-0EB7-A8C6-111C8D57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558"/>
            <a:ext cx="10515600" cy="27306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CF9FC-8669-CF95-9BF1-78361DA5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64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097B-B3BA-393A-38DD-B32AC160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1496"/>
            <a:ext cx="10515600" cy="17975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64617-4ED5-4A1B-7D0D-2777F31F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90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E7D1A-0777-0529-873E-517FBE68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454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A154-1133-2F88-EE4F-DF188D80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3518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8D02-20AD-DCBD-4EE4-168CABA6E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3854"/>
            <a:ext cx="5181600" cy="28189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8BB99-B5F7-4348-9B07-4115AADA4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3854"/>
            <a:ext cx="5181600" cy="28189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FCB9C-6F34-78F6-0884-4206BEC1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935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708CC-01A8-4D98-AC8E-C29976A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816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7DA5-13C6-46BA-DF91-CA564B72F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38711"/>
            <a:ext cx="5157787" cy="480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147CC-8113-3DFB-7B98-9013EE85A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4878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B4174-CA3A-916C-3117-6F160FB27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38711"/>
            <a:ext cx="5183188" cy="480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A330D-9682-FAC2-46DB-D2A1530A3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4878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56BF4-1F50-1103-786A-4F493CC9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942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3878-5232-38FC-FCB9-33A067ED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E8E6E-3DE5-F5AD-3D1B-508135E6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10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EAFE19E-7FD4-94DA-F29E-EAB63959F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46400"/>
            <a:ext cx="9144000" cy="965199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Lisää otsikko</a:t>
            </a:r>
            <a:endParaRPr lang="fi-FI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68AEF67-0213-D440-40B0-7078BD33C5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7789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latin typeface="Azo Sans" panose="020B06030303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Lisää alaotsikko tai teksti</a:t>
            </a:r>
            <a:endParaRPr lang="fi-FI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B30978-D007-0E6C-08CA-2CF05D282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533" y="581165"/>
            <a:ext cx="3676816" cy="3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1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117B3-2093-EBA5-A8BC-9B4E0437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897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92B9-A231-F7BC-05AE-50B8D76D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639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E247-69D9-D66E-9A17-24F5075C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76391"/>
            <a:ext cx="6172200" cy="46846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FBAA3-6EC2-7793-BA9C-5D8C76667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64440"/>
            <a:ext cx="3932237" cy="26966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48DA-C7FE-874B-4125-91AFB133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857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613D-6848-38E0-7407-74DD949F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9335"/>
            <a:ext cx="3932237" cy="14392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5EF81-562F-AAE5-D19B-E250D876B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99335"/>
            <a:ext cx="6172200" cy="4761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6BA5A-95E9-C67D-CB4A-B51B30CE3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216"/>
            <a:ext cx="3932237" cy="30127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A71B1-943C-E193-F571-88079CCA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3897" y="6126796"/>
            <a:ext cx="777224" cy="365125"/>
          </a:xfrm>
        </p:spPr>
        <p:txBody>
          <a:bodyPr/>
          <a:lstStyle>
            <a:lvl1pPr>
              <a:defRPr sz="1200"/>
            </a:lvl1pPr>
          </a:lstStyle>
          <a:p>
            <a:fld id="{905507DB-84CC-9042-A315-BCB44CE02912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097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93CDEB6-2A00-2251-9891-E32764CD7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7738843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403AD-778A-CE51-0327-0DCF58E8D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301" y="523199"/>
            <a:ext cx="2641600" cy="2794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9A79C9A-8138-7A46-39DD-04D05CA2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164"/>
            <a:ext cx="4946151" cy="1656810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5AFA82-D38B-5CD2-EEA9-DA3AA69A2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322029"/>
            <a:ext cx="4946151" cy="1999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3C22233-2381-9A16-A19A-65294FF13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B74491C-DDBB-FD9D-610A-1CDFEDC786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917" y="6180483"/>
            <a:ext cx="252682" cy="252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4248332-210B-9C26-4A51-AB7FD57C33A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13328" y="6186115"/>
            <a:ext cx="252682" cy="2526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15B053-3FC1-77D6-26DF-9AEAC5B926C9}"/>
              </a:ext>
            </a:extLst>
          </p:cNvPr>
          <p:cNvSpPr txBox="1"/>
          <p:nvPr userDrawn="1"/>
        </p:nvSpPr>
        <p:spPr>
          <a:xfrm>
            <a:off x="833176" y="6154416"/>
            <a:ext cx="183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Orimattilan kaupunki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449EB-805E-13B8-3277-8CD93C66C6DB}"/>
              </a:ext>
            </a:extLst>
          </p:cNvPr>
          <p:cNvSpPr txBox="1"/>
          <p:nvPr userDrawn="1"/>
        </p:nvSpPr>
        <p:spPr>
          <a:xfrm>
            <a:off x="3082983" y="6152935"/>
            <a:ext cx="18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@orimattilakaupunki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DD5C0FB2-E76A-BAA5-77CF-4D213245D7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9114" y="0"/>
            <a:ext cx="6567902" cy="6858000"/>
          </a:xfrm>
          <a:custGeom>
            <a:avLst/>
            <a:gdLst>
              <a:gd name="connsiteX0" fmla="*/ 1668134 w 6567902"/>
              <a:gd name="connsiteY0" fmla="*/ 0 h 6858000"/>
              <a:gd name="connsiteX1" fmla="*/ 6567902 w 6567902"/>
              <a:gd name="connsiteY1" fmla="*/ 0 h 6858000"/>
              <a:gd name="connsiteX2" fmla="*/ 6567902 w 6567902"/>
              <a:gd name="connsiteY2" fmla="*/ 6858000 h 6858000"/>
              <a:gd name="connsiteX3" fmla="*/ 0 w 6567902"/>
              <a:gd name="connsiteY3" fmla="*/ 6858000 h 6858000"/>
              <a:gd name="connsiteX4" fmla="*/ 52638 w 6567902"/>
              <a:gd name="connsiteY4" fmla="*/ 6692422 h 6858000"/>
              <a:gd name="connsiteX5" fmla="*/ 982753 w 6567902"/>
              <a:gd name="connsiteY5" fmla="*/ 5357367 h 6858000"/>
              <a:gd name="connsiteX6" fmla="*/ 1685440 w 6567902"/>
              <a:gd name="connsiteY6" fmla="*/ 4466508 h 6858000"/>
              <a:gd name="connsiteX7" fmla="*/ 1582865 w 6567902"/>
              <a:gd name="connsiteY7" fmla="*/ 3397172 h 6858000"/>
              <a:gd name="connsiteX8" fmla="*/ 1140344 w 6567902"/>
              <a:gd name="connsiteY8" fmla="*/ 3037944 h 6858000"/>
              <a:gd name="connsiteX9" fmla="*/ 1027920 w 6567902"/>
              <a:gd name="connsiteY9" fmla="*/ 2054577 h 6858000"/>
              <a:gd name="connsiteX10" fmla="*/ 1539622 w 6567902"/>
              <a:gd name="connsiteY10" fmla="*/ 988299 h 6858000"/>
              <a:gd name="connsiteX11" fmla="*/ 1694909 w 6567902"/>
              <a:gd name="connsiteY11" fmla="*/ 1216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7902" h="6858000">
                <a:moveTo>
                  <a:pt x="1668134" y="0"/>
                </a:moveTo>
                <a:lnTo>
                  <a:pt x="6567902" y="0"/>
                </a:lnTo>
                <a:lnTo>
                  <a:pt x="6567902" y="6858000"/>
                </a:lnTo>
                <a:lnTo>
                  <a:pt x="0" y="6858000"/>
                </a:lnTo>
                <a:lnTo>
                  <a:pt x="52638" y="6692422"/>
                </a:lnTo>
                <a:cubicBezTo>
                  <a:pt x="243811" y="6180514"/>
                  <a:pt x="604207" y="5751044"/>
                  <a:pt x="982753" y="5357367"/>
                </a:cubicBezTo>
                <a:cubicBezTo>
                  <a:pt x="1246249" y="5083329"/>
                  <a:pt x="1527803" y="4812626"/>
                  <a:pt x="1685440" y="4466508"/>
                </a:cubicBezTo>
                <a:cubicBezTo>
                  <a:pt x="1843078" y="4120371"/>
                  <a:pt x="1846033" y="3671497"/>
                  <a:pt x="1582865" y="3397172"/>
                </a:cubicBezTo>
                <a:cubicBezTo>
                  <a:pt x="1451024" y="3259777"/>
                  <a:pt x="1267496" y="3179675"/>
                  <a:pt x="1140344" y="3037944"/>
                </a:cubicBezTo>
                <a:cubicBezTo>
                  <a:pt x="909492" y="2780652"/>
                  <a:pt x="919483" y="2382996"/>
                  <a:pt x="1027920" y="2054577"/>
                </a:cubicBezTo>
                <a:cubicBezTo>
                  <a:pt x="1151648" y="1679778"/>
                  <a:pt x="1380483" y="1349453"/>
                  <a:pt x="1539622" y="988299"/>
                </a:cubicBezTo>
                <a:cubicBezTo>
                  <a:pt x="1658976" y="717431"/>
                  <a:pt x="1736593" y="408672"/>
                  <a:pt x="1694909" y="12160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913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D5C0FB2-E76A-BAA5-77CF-4D213245D7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567902" cy="6858000"/>
          </a:xfrm>
          <a:custGeom>
            <a:avLst/>
            <a:gdLst>
              <a:gd name="connsiteX0" fmla="*/ 1668134 w 6567902"/>
              <a:gd name="connsiteY0" fmla="*/ 0 h 6858000"/>
              <a:gd name="connsiteX1" fmla="*/ 6567902 w 6567902"/>
              <a:gd name="connsiteY1" fmla="*/ 0 h 6858000"/>
              <a:gd name="connsiteX2" fmla="*/ 6567902 w 6567902"/>
              <a:gd name="connsiteY2" fmla="*/ 6858000 h 6858000"/>
              <a:gd name="connsiteX3" fmla="*/ 0 w 6567902"/>
              <a:gd name="connsiteY3" fmla="*/ 6858000 h 6858000"/>
              <a:gd name="connsiteX4" fmla="*/ 52638 w 6567902"/>
              <a:gd name="connsiteY4" fmla="*/ 6692422 h 6858000"/>
              <a:gd name="connsiteX5" fmla="*/ 982753 w 6567902"/>
              <a:gd name="connsiteY5" fmla="*/ 5357367 h 6858000"/>
              <a:gd name="connsiteX6" fmla="*/ 1685440 w 6567902"/>
              <a:gd name="connsiteY6" fmla="*/ 4466508 h 6858000"/>
              <a:gd name="connsiteX7" fmla="*/ 1582865 w 6567902"/>
              <a:gd name="connsiteY7" fmla="*/ 3397172 h 6858000"/>
              <a:gd name="connsiteX8" fmla="*/ 1140344 w 6567902"/>
              <a:gd name="connsiteY8" fmla="*/ 3037944 h 6858000"/>
              <a:gd name="connsiteX9" fmla="*/ 1027920 w 6567902"/>
              <a:gd name="connsiteY9" fmla="*/ 2054577 h 6858000"/>
              <a:gd name="connsiteX10" fmla="*/ 1539622 w 6567902"/>
              <a:gd name="connsiteY10" fmla="*/ 988299 h 6858000"/>
              <a:gd name="connsiteX11" fmla="*/ 1694909 w 6567902"/>
              <a:gd name="connsiteY11" fmla="*/ 1216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7902" h="6858000">
                <a:moveTo>
                  <a:pt x="1668134" y="0"/>
                </a:moveTo>
                <a:lnTo>
                  <a:pt x="6567902" y="0"/>
                </a:lnTo>
                <a:lnTo>
                  <a:pt x="6567902" y="6858000"/>
                </a:lnTo>
                <a:lnTo>
                  <a:pt x="0" y="6858000"/>
                </a:lnTo>
                <a:lnTo>
                  <a:pt x="52638" y="6692422"/>
                </a:lnTo>
                <a:cubicBezTo>
                  <a:pt x="243811" y="6180514"/>
                  <a:pt x="604207" y="5751044"/>
                  <a:pt x="982753" y="5357367"/>
                </a:cubicBezTo>
                <a:cubicBezTo>
                  <a:pt x="1246249" y="5083329"/>
                  <a:pt x="1527803" y="4812626"/>
                  <a:pt x="1685440" y="4466508"/>
                </a:cubicBezTo>
                <a:cubicBezTo>
                  <a:pt x="1843078" y="4120371"/>
                  <a:pt x="1846033" y="3671497"/>
                  <a:pt x="1582865" y="3397172"/>
                </a:cubicBezTo>
                <a:cubicBezTo>
                  <a:pt x="1451024" y="3259777"/>
                  <a:pt x="1267496" y="3179675"/>
                  <a:pt x="1140344" y="3037944"/>
                </a:cubicBezTo>
                <a:cubicBezTo>
                  <a:pt x="909492" y="2780652"/>
                  <a:pt x="919483" y="2382996"/>
                  <a:pt x="1027920" y="2054577"/>
                </a:cubicBezTo>
                <a:cubicBezTo>
                  <a:pt x="1151648" y="1679778"/>
                  <a:pt x="1380483" y="1349453"/>
                  <a:pt x="1539622" y="988299"/>
                </a:cubicBezTo>
                <a:cubicBezTo>
                  <a:pt x="1658976" y="717431"/>
                  <a:pt x="1736593" y="408672"/>
                  <a:pt x="1694909" y="12160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3CDEB6-2A00-2251-9891-E32764CD7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453157" y="0"/>
            <a:ext cx="7738843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403AD-778A-CE51-0327-0DCF58E8D6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8129" y="523199"/>
            <a:ext cx="2641600" cy="2794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3C22233-2381-9A16-A19A-65294FF13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9104" y="6126796"/>
            <a:ext cx="672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B74491C-DDBB-FD9D-610A-1CDFEDC786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1879" y="6180483"/>
            <a:ext cx="252682" cy="252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4248332-210B-9C26-4A51-AB7FD57C33A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7646" y="6186115"/>
            <a:ext cx="252682" cy="2526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15B053-3FC1-77D6-26DF-9AEAC5B926C9}"/>
              </a:ext>
            </a:extLst>
          </p:cNvPr>
          <p:cNvSpPr txBox="1"/>
          <p:nvPr userDrawn="1"/>
        </p:nvSpPr>
        <p:spPr>
          <a:xfrm>
            <a:off x="6908138" y="6154416"/>
            <a:ext cx="183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Orimattilan kaupunki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449EB-805E-13B8-3277-8CD93C66C6DB}"/>
              </a:ext>
            </a:extLst>
          </p:cNvPr>
          <p:cNvSpPr txBox="1"/>
          <p:nvPr userDrawn="1"/>
        </p:nvSpPr>
        <p:spPr>
          <a:xfrm>
            <a:off x="9107301" y="6152935"/>
            <a:ext cx="18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@orimattilakaupunki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5AFA82-D38B-5CD2-EEA9-DA3AA69A2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1879" y="3322029"/>
            <a:ext cx="4917848" cy="1999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A79C9A-8138-7A46-39DD-04D05CA2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79" y="1415164"/>
            <a:ext cx="4917849" cy="1656810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791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93CDEB6-2A00-2251-9891-E32764CD7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7738843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9A79C9A-8138-7A46-39DD-04D05CA2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164"/>
            <a:ext cx="4946151" cy="1656810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5AFA82-D38B-5CD2-EEA9-DA3AA69A2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322029"/>
            <a:ext cx="4946151" cy="1999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zo Sans" panose="020B0603030303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3C22233-2381-9A16-A19A-65294FF13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2" name="Graphic 17">
            <a:extLst>
              <a:ext uri="{FF2B5EF4-FFF2-40B4-BE49-F238E27FC236}">
                <a16:creationId xmlns:a16="http://schemas.microsoft.com/office/drawing/2014/main" id="{9E7B6B70-C273-C542-0645-F53D9A6ABCFB}"/>
              </a:ext>
            </a:extLst>
          </p:cNvPr>
          <p:cNvGrpSpPr/>
          <p:nvPr/>
        </p:nvGrpSpPr>
        <p:grpSpPr>
          <a:xfrm>
            <a:off x="494300" y="6127866"/>
            <a:ext cx="359288" cy="359288"/>
            <a:chOff x="494300" y="6127866"/>
            <a:chExt cx="359288" cy="35928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701BDBC-A316-E7D4-C985-81FA155506D3}"/>
                </a:ext>
              </a:extLst>
            </p:cNvPr>
            <p:cNvSpPr/>
            <p:nvPr/>
          </p:nvSpPr>
          <p:spPr>
            <a:xfrm rot="-2700000">
              <a:off x="546917" y="6180482"/>
              <a:ext cx="254055" cy="254055"/>
            </a:xfrm>
            <a:custGeom>
              <a:avLst/>
              <a:gdLst>
                <a:gd name="connsiteX0" fmla="*/ 254055 w 254055"/>
                <a:gd name="connsiteY0" fmla="*/ 127028 h 254055"/>
                <a:gd name="connsiteX1" fmla="*/ 127028 w 254055"/>
                <a:gd name="connsiteY1" fmla="*/ 254055 h 254055"/>
                <a:gd name="connsiteX2" fmla="*/ 0 w 254055"/>
                <a:gd name="connsiteY2" fmla="*/ 127028 h 254055"/>
                <a:gd name="connsiteX3" fmla="*/ 127028 w 254055"/>
                <a:gd name="connsiteY3" fmla="*/ 0 h 254055"/>
                <a:gd name="connsiteX4" fmla="*/ 254055 w 254055"/>
                <a:gd name="connsiteY4" fmla="*/ 127028 h 25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55" h="254055">
                  <a:moveTo>
                    <a:pt x="254055" y="127028"/>
                  </a:moveTo>
                  <a:cubicBezTo>
                    <a:pt x="254055" y="197183"/>
                    <a:pt x="197183" y="254055"/>
                    <a:pt x="127028" y="254055"/>
                  </a:cubicBezTo>
                  <a:cubicBezTo>
                    <a:pt x="56872" y="254055"/>
                    <a:pt x="0" y="197183"/>
                    <a:pt x="0" y="127028"/>
                  </a:cubicBezTo>
                  <a:cubicBezTo>
                    <a:pt x="0" y="56872"/>
                    <a:pt x="56872" y="0"/>
                    <a:pt x="127028" y="0"/>
                  </a:cubicBezTo>
                  <a:cubicBezTo>
                    <a:pt x="197183" y="0"/>
                    <a:pt x="254055" y="56872"/>
                    <a:pt x="254055" y="127028"/>
                  </a:cubicBezTo>
                  <a:close/>
                </a:path>
              </a:pathLst>
            </a:custGeom>
            <a:solidFill>
              <a:schemeClr val="bg1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260F360-E88F-3057-FBBA-C0D97B815066}"/>
                </a:ext>
              </a:extLst>
            </p:cNvPr>
            <p:cNvSpPr/>
            <p:nvPr/>
          </p:nvSpPr>
          <p:spPr>
            <a:xfrm>
              <a:off x="632968" y="6228118"/>
              <a:ext cx="81952" cy="158784"/>
            </a:xfrm>
            <a:custGeom>
              <a:avLst/>
              <a:gdLst>
                <a:gd name="connsiteX0" fmla="*/ 25605 w 81952"/>
                <a:gd name="connsiteY0" fmla="*/ 158784 h 158784"/>
                <a:gd name="connsiteX1" fmla="*/ 25605 w 81952"/>
                <a:gd name="connsiteY1" fmla="*/ 87040 h 158784"/>
                <a:gd name="connsiteX2" fmla="*/ 0 w 81952"/>
                <a:gd name="connsiteY2" fmla="*/ 87040 h 158784"/>
                <a:gd name="connsiteX3" fmla="*/ 0 w 81952"/>
                <a:gd name="connsiteY3" fmla="*/ 61459 h 158784"/>
                <a:gd name="connsiteX4" fmla="*/ 25609 w 81952"/>
                <a:gd name="connsiteY4" fmla="*/ 61459 h 158784"/>
                <a:gd name="connsiteX5" fmla="*/ 25609 w 81952"/>
                <a:gd name="connsiteY5" fmla="*/ 37848 h 158784"/>
                <a:gd name="connsiteX6" fmla="*/ 60915 w 81952"/>
                <a:gd name="connsiteY6" fmla="*/ 0 h 158784"/>
                <a:gd name="connsiteX7" fmla="*/ 81952 w 81952"/>
                <a:gd name="connsiteY7" fmla="*/ 1427 h 158784"/>
                <a:gd name="connsiteX8" fmla="*/ 81952 w 81952"/>
                <a:gd name="connsiteY8" fmla="*/ 28179 h 158784"/>
                <a:gd name="connsiteX9" fmla="*/ 64848 w 81952"/>
                <a:gd name="connsiteY9" fmla="*/ 28169 h 158784"/>
                <a:gd name="connsiteX10" fmla="*/ 51134 w 81952"/>
                <a:gd name="connsiteY10" fmla="*/ 41954 h 158784"/>
                <a:gd name="connsiteX11" fmla="*/ 51134 w 81952"/>
                <a:gd name="connsiteY11" fmla="*/ 61460 h 158784"/>
                <a:gd name="connsiteX12" fmla="*/ 80739 w 81952"/>
                <a:gd name="connsiteY12" fmla="*/ 61460 h 158784"/>
                <a:gd name="connsiteX13" fmla="*/ 76559 w 81952"/>
                <a:gd name="connsiteY13" fmla="*/ 87039 h 158784"/>
                <a:gd name="connsiteX14" fmla="*/ 51139 w 81952"/>
                <a:gd name="connsiteY14" fmla="*/ 87039 h 158784"/>
                <a:gd name="connsiteX15" fmla="*/ 51139 w 81952"/>
                <a:gd name="connsiteY15" fmla="*/ 158784 h 158784"/>
                <a:gd name="connsiteX16" fmla="*/ 25605 w 81952"/>
                <a:gd name="connsiteY16" fmla="*/ 158784 h 158784"/>
                <a:gd name="connsiteX17" fmla="*/ 25605 w 81952"/>
                <a:gd name="connsiteY17" fmla="*/ 158784 h 15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952" h="158784">
                  <a:moveTo>
                    <a:pt x="25605" y="158784"/>
                  </a:moveTo>
                  <a:lnTo>
                    <a:pt x="25605" y="87040"/>
                  </a:lnTo>
                  <a:lnTo>
                    <a:pt x="0" y="87040"/>
                  </a:lnTo>
                  <a:lnTo>
                    <a:pt x="0" y="61459"/>
                  </a:lnTo>
                  <a:lnTo>
                    <a:pt x="25609" y="61459"/>
                  </a:lnTo>
                  <a:lnTo>
                    <a:pt x="25609" y="37848"/>
                  </a:lnTo>
                  <a:cubicBezTo>
                    <a:pt x="25609" y="14030"/>
                    <a:pt x="39670" y="0"/>
                    <a:pt x="60915" y="0"/>
                  </a:cubicBezTo>
                  <a:cubicBezTo>
                    <a:pt x="71096" y="0"/>
                    <a:pt x="79401" y="1087"/>
                    <a:pt x="81952" y="1427"/>
                  </a:cubicBezTo>
                  <a:lnTo>
                    <a:pt x="81952" y="28179"/>
                  </a:lnTo>
                  <a:lnTo>
                    <a:pt x="64848" y="28169"/>
                  </a:lnTo>
                  <a:cubicBezTo>
                    <a:pt x="53299" y="28169"/>
                    <a:pt x="51134" y="33900"/>
                    <a:pt x="51134" y="41954"/>
                  </a:cubicBezTo>
                  <a:lnTo>
                    <a:pt x="51134" y="61460"/>
                  </a:lnTo>
                  <a:lnTo>
                    <a:pt x="80739" y="61460"/>
                  </a:lnTo>
                  <a:lnTo>
                    <a:pt x="76559" y="87039"/>
                  </a:lnTo>
                  <a:lnTo>
                    <a:pt x="51139" y="87039"/>
                  </a:lnTo>
                  <a:lnTo>
                    <a:pt x="51139" y="158784"/>
                  </a:lnTo>
                  <a:lnTo>
                    <a:pt x="25605" y="158784"/>
                  </a:lnTo>
                  <a:lnTo>
                    <a:pt x="25605" y="158784"/>
                  </a:lnTo>
                  <a:close/>
                </a:path>
              </a:pathLst>
            </a:custGeom>
            <a:solidFill>
              <a:schemeClr val="accent1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15B053-3FC1-77D6-26DF-9AEAC5B926C9}"/>
              </a:ext>
            </a:extLst>
          </p:cNvPr>
          <p:cNvSpPr txBox="1"/>
          <p:nvPr userDrawn="1"/>
        </p:nvSpPr>
        <p:spPr>
          <a:xfrm>
            <a:off x="833176" y="6154416"/>
            <a:ext cx="183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Gill Sans MT" panose="020B0502020104020203" pitchFamily="34" charset="0"/>
              </a:rPr>
              <a:t>Orimattilan kaupunki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449EB-805E-13B8-3277-8CD93C66C6DB}"/>
              </a:ext>
            </a:extLst>
          </p:cNvPr>
          <p:cNvSpPr txBox="1"/>
          <p:nvPr userDrawn="1"/>
        </p:nvSpPr>
        <p:spPr>
          <a:xfrm>
            <a:off x="3082983" y="6152935"/>
            <a:ext cx="18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Gill Sans MT" panose="020B0502020104020203" pitchFamily="34" charset="0"/>
              </a:rPr>
              <a:t>@orimattilakaupunki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D5C0FB2-E76A-BAA5-77CF-4D213245D7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9114" y="0"/>
            <a:ext cx="6567902" cy="6858000"/>
          </a:xfrm>
          <a:custGeom>
            <a:avLst/>
            <a:gdLst>
              <a:gd name="connsiteX0" fmla="*/ 1668134 w 6567902"/>
              <a:gd name="connsiteY0" fmla="*/ 0 h 6858000"/>
              <a:gd name="connsiteX1" fmla="*/ 6567902 w 6567902"/>
              <a:gd name="connsiteY1" fmla="*/ 0 h 6858000"/>
              <a:gd name="connsiteX2" fmla="*/ 6567902 w 6567902"/>
              <a:gd name="connsiteY2" fmla="*/ 6858000 h 6858000"/>
              <a:gd name="connsiteX3" fmla="*/ 0 w 6567902"/>
              <a:gd name="connsiteY3" fmla="*/ 6858000 h 6858000"/>
              <a:gd name="connsiteX4" fmla="*/ 52638 w 6567902"/>
              <a:gd name="connsiteY4" fmla="*/ 6692422 h 6858000"/>
              <a:gd name="connsiteX5" fmla="*/ 982753 w 6567902"/>
              <a:gd name="connsiteY5" fmla="*/ 5357367 h 6858000"/>
              <a:gd name="connsiteX6" fmla="*/ 1685440 w 6567902"/>
              <a:gd name="connsiteY6" fmla="*/ 4466508 h 6858000"/>
              <a:gd name="connsiteX7" fmla="*/ 1582865 w 6567902"/>
              <a:gd name="connsiteY7" fmla="*/ 3397172 h 6858000"/>
              <a:gd name="connsiteX8" fmla="*/ 1140344 w 6567902"/>
              <a:gd name="connsiteY8" fmla="*/ 3037944 h 6858000"/>
              <a:gd name="connsiteX9" fmla="*/ 1027920 w 6567902"/>
              <a:gd name="connsiteY9" fmla="*/ 2054577 h 6858000"/>
              <a:gd name="connsiteX10" fmla="*/ 1539622 w 6567902"/>
              <a:gd name="connsiteY10" fmla="*/ 988299 h 6858000"/>
              <a:gd name="connsiteX11" fmla="*/ 1694909 w 6567902"/>
              <a:gd name="connsiteY11" fmla="*/ 1216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7902" h="6858000">
                <a:moveTo>
                  <a:pt x="1668134" y="0"/>
                </a:moveTo>
                <a:lnTo>
                  <a:pt x="6567902" y="0"/>
                </a:lnTo>
                <a:lnTo>
                  <a:pt x="6567902" y="6858000"/>
                </a:lnTo>
                <a:lnTo>
                  <a:pt x="0" y="6858000"/>
                </a:lnTo>
                <a:lnTo>
                  <a:pt x="52638" y="6692422"/>
                </a:lnTo>
                <a:cubicBezTo>
                  <a:pt x="243811" y="6180514"/>
                  <a:pt x="604207" y="5751044"/>
                  <a:pt x="982753" y="5357367"/>
                </a:cubicBezTo>
                <a:cubicBezTo>
                  <a:pt x="1246249" y="5083329"/>
                  <a:pt x="1527803" y="4812626"/>
                  <a:pt x="1685440" y="4466508"/>
                </a:cubicBezTo>
                <a:cubicBezTo>
                  <a:pt x="1843078" y="4120371"/>
                  <a:pt x="1846033" y="3671497"/>
                  <a:pt x="1582865" y="3397172"/>
                </a:cubicBezTo>
                <a:cubicBezTo>
                  <a:pt x="1451024" y="3259777"/>
                  <a:pt x="1267496" y="3179675"/>
                  <a:pt x="1140344" y="3037944"/>
                </a:cubicBezTo>
                <a:cubicBezTo>
                  <a:pt x="909492" y="2780652"/>
                  <a:pt x="919483" y="2382996"/>
                  <a:pt x="1027920" y="2054577"/>
                </a:cubicBezTo>
                <a:cubicBezTo>
                  <a:pt x="1151648" y="1679778"/>
                  <a:pt x="1380483" y="1349453"/>
                  <a:pt x="1539622" y="988299"/>
                </a:cubicBezTo>
                <a:cubicBezTo>
                  <a:pt x="1658976" y="717431"/>
                  <a:pt x="1736593" y="408672"/>
                  <a:pt x="1694909" y="12160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fi-FI"/>
          </a:p>
        </p:txBody>
      </p:sp>
      <p:grpSp>
        <p:nvGrpSpPr>
          <p:cNvPr id="5" name="Graphic 18">
            <a:extLst>
              <a:ext uri="{FF2B5EF4-FFF2-40B4-BE49-F238E27FC236}">
                <a16:creationId xmlns:a16="http://schemas.microsoft.com/office/drawing/2014/main" id="{1E8C6103-B384-AFCF-AF22-9CEFC348F44C}"/>
              </a:ext>
            </a:extLst>
          </p:cNvPr>
          <p:cNvGrpSpPr/>
          <p:nvPr/>
        </p:nvGrpSpPr>
        <p:grpSpPr>
          <a:xfrm>
            <a:off x="2813328" y="6186115"/>
            <a:ext cx="254053" cy="254053"/>
            <a:chOff x="2813328" y="6186115"/>
            <a:chExt cx="254053" cy="25405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5CD8C11-E25C-0466-3E0B-12FFCE54B9C3}"/>
                </a:ext>
              </a:extLst>
            </p:cNvPr>
            <p:cNvSpPr/>
            <p:nvPr/>
          </p:nvSpPr>
          <p:spPr>
            <a:xfrm>
              <a:off x="2813328" y="6186115"/>
              <a:ext cx="254053" cy="254053"/>
            </a:xfrm>
            <a:custGeom>
              <a:avLst/>
              <a:gdLst>
                <a:gd name="connsiteX0" fmla="*/ 254054 w 254053"/>
                <a:gd name="connsiteY0" fmla="*/ 127027 h 254053"/>
                <a:gd name="connsiteX1" fmla="*/ 127027 w 254053"/>
                <a:gd name="connsiteY1" fmla="*/ 254054 h 254053"/>
                <a:gd name="connsiteX2" fmla="*/ 0 w 254053"/>
                <a:gd name="connsiteY2" fmla="*/ 127027 h 254053"/>
                <a:gd name="connsiteX3" fmla="*/ 127027 w 254053"/>
                <a:gd name="connsiteY3" fmla="*/ 0 h 254053"/>
                <a:gd name="connsiteX4" fmla="*/ 254054 w 254053"/>
                <a:gd name="connsiteY4" fmla="*/ 127027 h 25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53" h="254053">
                  <a:moveTo>
                    <a:pt x="254054" y="127027"/>
                  </a:moveTo>
                  <a:cubicBezTo>
                    <a:pt x="254054" y="197182"/>
                    <a:pt x="197182" y="254054"/>
                    <a:pt x="127027" y="254054"/>
                  </a:cubicBezTo>
                  <a:cubicBezTo>
                    <a:pt x="56872" y="254054"/>
                    <a:pt x="0" y="197182"/>
                    <a:pt x="0" y="127027"/>
                  </a:cubicBezTo>
                  <a:cubicBezTo>
                    <a:pt x="0" y="56872"/>
                    <a:pt x="56872" y="0"/>
                    <a:pt x="127027" y="0"/>
                  </a:cubicBezTo>
                  <a:cubicBezTo>
                    <a:pt x="197182" y="0"/>
                    <a:pt x="254054" y="56872"/>
                    <a:pt x="254054" y="127027"/>
                  </a:cubicBezTo>
                  <a:close/>
                </a:path>
              </a:pathLst>
            </a:custGeom>
            <a:solidFill>
              <a:schemeClr val="bg1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Graphic 18">
              <a:extLst>
                <a:ext uri="{FF2B5EF4-FFF2-40B4-BE49-F238E27FC236}">
                  <a16:creationId xmlns:a16="http://schemas.microsoft.com/office/drawing/2014/main" id="{EF22B4A8-AEFE-A8D8-D9F7-0E7FEC79ED06}"/>
                </a:ext>
              </a:extLst>
            </p:cNvPr>
            <p:cNvGrpSpPr/>
            <p:nvPr/>
          </p:nvGrpSpPr>
          <p:grpSpPr>
            <a:xfrm>
              <a:off x="2860962" y="6233750"/>
              <a:ext cx="158784" cy="158784"/>
              <a:chOff x="2860962" y="6233750"/>
              <a:chExt cx="158784" cy="158784"/>
            </a:xfrm>
            <a:solidFill>
              <a:srgbClr val="FFFFFF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1E12D53-B7F9-63A3-DF85-B93235251989}"/>
                  </a:ext>
                </a:extLst>
              </p:cNvPr>
              <p:cNvSpPr/>
              <p:nvPr/>
            </p:nvSpPr>
            <p:spPr>
              <a:xfrm>
                <a:off x="2860962" y="6233750"/>
                <a:ext cx="158784" cy="158784"/>
              </a:xfrm>
              <a:custGeom>
                <a:avLst/>
                <a:gdLst>
                  <a:gd name="connsiteX0" fmla="*/ 115779 w 158784"/>
                  <a:gd name="connsiteY0" fmla="*/ 158784 h 158784"/>
                  <a:gd name="connsiteX1" fmla="*/ 43005 w 158784"/>
                  <a:gd name="connsiteY1" fmla="*/ 158784 h 158784"/>
                  <a:gd name="connsiteX2" fmla="*/ 0 w 158784"/>
                  <a:gd name="connsiteY2" fmla="*/ 115780 h 158784"/>
                  <a:gd name="connsiteX3" fmla="*/ 0 w 158784"/>
                  <a:gd name="connsiteY3" fmla="*/ 43005 h 158784"/>
                  <a:gd name="connsiteX4" fmla="*/ 43005 w 158784"/>
                  <a:gd name="connsiteY4" fmla="*/ 0 h 158784"/>
                  <a:gd name="connsiteX5" fmla="*/ 115779 w 158784"/>
                  <a:gd name="connsiteY5" fmla="*/ 0 h 158784"/>
                  <a:gd name="connsiteX6" fmla="*/ 158785 w 158784"/>
                  <a:gd name="connsiteY6" fmla="*/ 43005 h 158784"/>
                  <a:gd name="connsiteX7" fmla="*/ 158785 w 158784"/>
                  <a:gd name="connsiteY7" fmla="*/ 115781 h 158784"/>
                  <a:gd name="connsiteX8" fmla="*/ 115779 w 158784"/>
                  <a:gd name="connsiteY8" fmla="*/ 158784 h 158784"/>
                  <a:gd name="connsiteX9" fmla="*/ 43005 w 158784"/>
                  <a:gd name="connsiteY9" fmla="*/ 13233 h 158784"/>
                  <a:gd name="connsiteX10" fmla="*/ 13233 w 158784"/>
                  <a:gd name="connsiteY10" fmla="*/ 43005 h 158784"/>
                  <a:gd name="connsiteX11" fmla="*/ 13233 w 158784"/>
                  <a:gd name="connsiteY11" fmla="*/ 115781 h 158784"/>
                  <a:gd name="connsiteX12" fmla="*/ 43005 w 158784"/>
                  <a:gd name="connsiteY12" fmla="*/ 145553 h 158784"/>
                  <a:gd name="connsiteX13" fmla="*/ 115779 w 158784"/>
                  <a:gd name="connsiteY13" fmla="*/ 145553 h 158784"/>
                  <a:gd name="connsiteX14" fmla="*/ 145552 w 158784"/>
                  <a:gd name="connsiteY14" fmla="*/ 115781 h 158784"/>
                  <a:gd name="connsiteX15" fmla="*/ 145552 w 158784"/>
                  <a:gd name="connsiteY15" fmla="*/ 43005 h 158784"/>
                  <a:gd name="connsiteX16" fmla="*/ 115779 w 158784"/>
                  <a:gd name="connsiteY16" fmla="*/ 13233 h 158784"/>
                  <a:gd name="connsiteX17" fmla="*/ 43005 w 158784"/>
                  <a:gd name="connsiteY17" fmla="*/ 13233 h 15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784" h="158784">
                    <a:moveTo>
                      <a:pt x="115779" y="158784"/>
                    </a:moveTo>
                    <a:lnTo>
                      <a:pt x="43005" y="158784"/>
                    </a:lnTo>
                    <a:cubicBezTo>
                      <a:pt x="19292" y="158784"/>
                      <a:pt x="0" y="139494"/>
                      <a:pt x="0" y="115780"/>
                    </a:cubicBezTo>
                    <a:lnTo>
                      <a:pt x="0" y="43005"/>
                    </a:lnTo>
                    <a:cubicBezTo>
                      <a:pt x="0" y="19289"/>
                      <a:pt x="19292" y="0"/>
                      <a:pt x="43005" y="0"/>
                    </a:cubicBezTo>
                    <a:lnTo>
                      <a:pt x="115779" y="0"/>
                    </a:lnTo>
                    <a:cubicBezTo>
                      <a:pt x="139495" y="0"/>
                      <a:pt x="158785" y="19289"/>
                      <a:pt x="158785" y="43005"/>
                    </a:cubicBezTo>
                    <a:lnTo>
                      <a:pt x="158785" y="115781"/>
                    </a:lnTo>
                    <a:cubicBezTo>
                      <a:pt x="158785" y="139494"/>
                      <a:pt x="139495" y="158784"/>
                      <a:pt x="115779" y="158784"/>
                    </a:cubicBezTo>
                    <a:close/>
                    <a:moveTo>
                      <a:pt x="43005" y="13233"/>
                    </a:moveTo>
                    <a:cubicBezTo>
                      <a:pt x="26588" y="13233"/>
                      <a:pt x="13233" y="26588"/>
                      <a:pt x="13233" y="43005"/>
                    </a:cubicBezTo>
                    <a:lnTo>
                      <a:pt x="13233" y="115781"/>
                    </a:lnTo>
                    <a:cubicBezTo>
                      <a:pt x="13233" y="132198"/>
                      <a:pt x="26588" y="145553"/>
                      <a:pt x="43005" y="145553"/>
                    </a:cubicBezTo>
                    <a:lnTo>
                      <a:pt x="115779" y="145553"/>
                    </a:lnTo>
                    <a:cubicBezTo>
                      <a:pt x="132195" y="145553"/>
                      <a:pt x="145552" y="132198"/>
                      <a:pt x="145552" y="115781"/>
                    </a:cubicBezTo>
                    <a:lnTo>
                      <a:pt x="145552" y="43005"/>
                    </a:lnTo>
                    <a:cubicBezTo>
                      <a:pt x="145552" y="26588"/>
                      <a:pt x="132194" y="13233"/>
                      <a:pt x="115779" y="13233"/>
                    </a:cubicBezTo>
                    <a:lnTo>
                      <a:pt x="43005" y="13233"/>
                    </a:lnTo>
                    <a:close/>
                  </a:path>
                </a:pathLst>
              </a:custGeom>
              <a:solidFill>
                <a:schemeClr val="accent1"/>
              </a:solidFill>
              <a:ln w="32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F6D3C66-8325-274D-29DB-B386F9BD37BF}"/>
                  </a:ext>
                </a:extLst>
              </p:cNvPr>
              <p:cNvSpPr/>
              <p:nvPr/>
            </p:nvSpPr>
            <p:spPr>
              <a:xfrm>
                <a:off x="2900658" y="6273446"/>
                <a:ext cx="79392" cy="79391"/>
              </a:xfrm>
              <a:custGeom>
                <a:avLst/>
                <a:gdLst>
                  <a:gd name="connsiteX0" fmla="*/ 39696 w 79392"/>
                  <a:gd name="connsiteY0" fmla="*/ 79391 h 79391"/>
                  <a:gd name="connsiteX1" fmla="*/ 0 w 79392"/>
                  <a:gd name="connsiteY1" fmla="*/ 39696 h 79391"/>
                  <a:gd name="connsiteX2" fmla="*/ 39696 w 79392"/>
                  <a:gd name="connsiteY2" fmla="*/ 0 h 79391"/>
                  <a:gd name="connsiteX3" fmla="*/ 79392 w 79392"/>
                  <a:gd name="connsiteY3" fmla="*/ 39696 h 79391"/>
                  <a:gd name="connsiteX4" fmla="*/ 39696 w 79392"/>
                  <a:gd name="connsiteY4" fmla="*/ 79391 h 79391"/>
                  <a:gd name="connsiteX5" fmla="*/ 39696 w 79392"/>
                  <a:gd name="connsiteY5" fmla="*/ 13233 h 79391"/>
                  <a:gd name="connsiteX6" fmla="*/ 13233 w 79392"/>
                  <a:gd name="connsiteY6" fmla="*/ 39696 h 79391"/>
                  <a:gd name="connsiteX7" fmla="*/ 39696 w 79392"/>
                  <a:gd name="connsiteY7" fmla="*/ 66159 h 79391"/>
                  <a:gd name="connsiteX8" fmla="*/ 66160 w 79392"/>
                  <a:gd name="connsiteY8" fmla="*/ 39696 h 79391"/>
                  <a:gd name="connsiteX9" fmla="*/ 39696 w 79392"/>
                  <a:gd name="connsiteY9" fmla="*/ 13233 h 7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92" h="79391">
                    <a:moveTo>
                      <a:pt x="39696" y="79391"/>
                    </a:moveTo>
                    <a:cubicBezTo>
                      <a:pt x="17807" y="79391"/>
                      <a:pt x="0" y="61583"/>
                      <a:pt x="0" y="39696"/>
                    </a:cubicBezTo>
                    <a:cubicBezTo>
                      <a:pt x="0" y="17804"/>
                      <a:pt x="17809" y="0"/>
                      <a:pt x="39696" y="0"/>
                    </a:cubicBezTo>
                    <a:cubicBezTo>
                      <a:pt x="61584" y="0"/>
                      <a:pt x="79392" y="17804"/>
                      <a:pt x="79392" y="39696"/>
                    </a:cubicBezTo>
                    <a:cubicBezTo>
                      <a:pt x="79392" y="61583"/>
                      <a:pt x="61584" y="79391"/>
                      <a:pt x="39696" y="79391"/>
                    </a:cubicBezTo>
                    <a:close/>
                    <a:moveTo>
                      <a:pt x="39696" y="13233"/>
                    </a:moveTo>
                    <a:cubicBezTo>
                      <a:pt x="25104" y="13233"/>
                      <a:pt x="13233" y="25103"/>
                      <a:pt x="13233" y="39696"/>
                    </a:cubicBezTo>
                    <a:cubicBezTo>
                      <a:pt x="13233" y="54291"/>
                      <a:pt x="25104" y="66159"/>
                      <a:pt x="39696" y="66159"/>
                    </a:cubicBezTo>
                    <a:cubicBezTo>
                      <a:pt x="54287" y="66159"/>
                      <a:pt x="66160" y="54291"/>
                      <a:pt x="66160" y="39696"/>
                    </a:cubicBezTo>
                    <a:cubicBezTo>
                      <a:pt x="66160" y="25103"/>
                      <a:pt x="54292" y="13233"/>
                      <a:pt x="39696" y="1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F1EB7FA-A9D9-33D5-7B9C-815FAC25A728}"/>
                  </a:ext>
                </a:extLst>
              </p:cNvPr>
              <p:cNvSpPr/>
              <p:nvPr/>
            </p:nvSpPr>
            <p:spPr>
              <a:xfrm>
                <a:off x="2973435" y="6261869"/>
                <a:ext cx="18191" cy="18192"/>
              </a:xfrm>
              <a:custGeom>
                <a:avLst/>
                <a:gdLst>
                  <a:gd name="connsiteX0" fmla="*/ 9098 w 18191"/>
                  <a:gd name="connsiteY0" fmla="*/ 0 h 18192"/>
                  <a:gd name="connsiteX1" fmla="*/ 18192 w 18191"/>
                  <a:gd name="connsiteY1" fmla="*/ 9096 h 18192"/>
                  <a:gd name="connsiteX2" fmla="*/ 9098 w 18191"/>
                  <a:gd name="connsiteY2" fmla="*/ 18192 h 18192"/>
                  <a:gd name="connsiteX3" fmla="*/ 0 w 18191"/>
                  <a:gd name="connsiteY3" fmla="*/ 9096 h 18192"/>
                  <a:gd name="connsiteX4" fmla="*/ 9098 w 18191"/>
                  <a:gd name="connsiteY4" fmla="*/ 0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1" h="18192">
                    <a:moveTo>
                      <a:pt x="9098" y="0"/>
                    </a:moveTo>
                    <a:cubicBezTo>
                      <a:pt x="14120" y="0"/>
                      <a:pt x="18192" y="4072"/>
                      <a:pt x="18192" y="9096"/>
                    </a:cubicBezTo>
                    <a:cubicBezTo>
                      <a:pt x="18192" y="14120"/>
                      <a:pt x="14121" y="18192"/>
                      <a:pt x="9098" y="18192"/>
                    </a:cubicBezTo>
                    <a:cubicBezTo>
                      <a:pt x="4072" y="18192"/>
                      <a:pt x="0" y="14120"/>
                      <a:pt x="0" y="9096"/>
                    </a:cubicBezTo>
                    <a:cubicBezTo>
                      <a:pt x="0" y="4072"/>
                      <a:pt x="4072" y="0"/>
                      <a:pt x="90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A2F72D7-FF56-C1A8-9AC8-CD5AAC370E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302" y="523198"/>
            <a:ext cx="2641612" cy="2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40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D5C0FB2-E76A-BAA5-77CF-4D213245D7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6567902" cy="6858000"/>
          </a:xfrm>
          <a:custGeom>
            <a:avLst/>
            <a:gdLst>
              <a:gd name="connsiteX0" fmla="*/ 1668134 w 6567902"/>
              <a:gd name="connsiteY0" fmla="*/ 0 h 6858000"/>
              <a:gd name="connsiteX1" fmla="*/ 6567902 w 6567902"/>
              <a:gd name="connsiteY1" fmla="*/ 0 h 6858000"/>
              <a:gd name="connsiteX2" fmla="*/ 6567902 w 6567902"/>
              <a:gd name="connsiteY2" fmla="*/ 6858000 h 6858000"/>
              <a:gd name="connsiteX3" fmla="*/ 0 w 6567902"/>
              <a:gd name="connsiteY3" fmla="*/ 6858000 h 6858000"/>
              <a:gd name="connsiteX4" fmla="*/ 52638 w 6567902"/>
              <a:gd name="connsiteY4" fmla="*/ 6692422 h 6858000"/>
              <a:gd name="connsiteX5" fmla="*/ 982753 w 6567902"/>
              <a:gd name="connsiteY5" fmla="*/ 5357367 h 6858000"/>
              <a:gd name="connsiteX6" fmla="*/ 1685440 w 6567902"/>
              <a:gd name="connsiteY6" fmla="*/ 4466508 h 6858000"/>
              <a:gd name="connsiteX7" fmla="*/ 1582865 w 6567902"/>
              <a:gd name="connsiteY7" fmla="*/ 3397172 h 6858000"/>
              <a:gd name="connsiteX8" fmla="*/ 1140344 w 6567902"/>
              <a:gd name="connsiteY8" fmla="*/ 3037944 h 6858000"/>
              <a:gd name="connsiteX9" fmla="*/ 1027920 w 6567902"/>
              <a:gd name="connsiteY9" fmla="*/ 2054577 h 6858000"/>
              <a:gd name="connsiteX10" fmla="*/ 1539622 w 6567902"/>
              <a:gd name="connsiteY10" fmla="*/ 988299 h 6858000"/>
              <a:gd name="connsiteX11" fmla="*/ 1694909 w 6567902"/>
              <a:gd name="connsiteY11" fmla="*/ 1216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7902" h="6858000">
                <a:moveTo>
                  <a:pt x="1668134" y="0"/>
                </a:moveTo>
                <a:lnTo>
                  <a:pt x="6567902" y="0"/>
                </a:lnTo>
                <a:lnTo>
                  <a:pt x="6567902" y="6858000"/>
                </a:lnTo>
                <a:lnTo>
                  <a:pt x="0" y="6858000"/>
                </a:lnTo>
                <a:lnTo>
                  <a:pt x="52638" y="6692422"/>
                </a:lnTo>
                <a:cubicBezTo>
                  <a:pt x="243811" y="6180514"/>
                  <a:pt x="604207" y="5751044"/>
                  <a:pt x="982753" y="5357367"/>
                </a:cubicBezTo>
                <a:cubicBezTo>
                  <a:pt x="1246249" y="5083329"/>
                  <a:pt x="1527803" y="4812626"/>
                  <a:pt x="1685440" y="4466508"/>
                </a:cubicBezTo>
                <a:cubicBezTo>
                  <a:pt x="1843078" y="4120371"/>
                  <a:pt x="1846033" y="3671497"/>
                  <a:pt x="1582865" y="3397172"/>
                </a:cubicBezTo>
                <a:cubicBezTo>
                  <a:pt x="1451024" y="3259777"/>
                  <a:pt x="1267496" y="3179675"/>
                  <a:pt x="1140344" y="3037944"/>
                </a:cubicBezTo>
                <a:cubicBezTo>
                  <a:pt x="909492" y="2780652"/>
                  <a:pt x="919483" y="2382996"/>
                  <a:pt x="1027920" y="2054577"/>
                </a:cubicBezTo>
                <a:cubicBezTo>
                  <a:pt x="1151648" y="1679778"/>
                  <a:pt x="1380483" y="1349453"/>
                  <a:pt x="1539622" y="988299"/>
                </a:cubicBezTo>
                <a:cubicBezTo>
                  <a:pt x="1658976" y="717431"/>
                  <a:pt x="1736593" y="408672"/>
                  <a:pt x="1694909" y="12160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fi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3CDEB6-2A00-2251-9891-E32764CD7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572029" y="0"/>
            <a:ext cx="7738843" cy="68580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3C22233-2381-9A16-A19A-65294FF13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9104" y="6126796"/>
            <a:ext cx="672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2" name="Graphic 17">
            <a:extLst>
              <a:ext uri="{FF2B5EF4-FFF2-40B4-BE49-F238E27FC236}">
                <a16:creationId xmlns:a16="http://schemas.microsoft.com/office/drawing/2014/main" id="{1D7E56C4-2B5F-4FF7-D563-85E5202D49EA}"/>
              </a:ext>
            </a:extLst>
          </p:cNvPr>
          <p:cNvGrpSpPr/>
          <p:nvPr/>
        </p:nvGrpSpPr>
        <p:grpSpPr>
          <a:xfrm>
            <a:off x="6569262" y="6127866"/>
            <a:ext cx="359288" cy="359288"/>
            <a:chOff x="6569262" y="6127866"/>
            <a:chExt cx="359288" cy="359288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BB524F1-3B59-AD5F-422D-69D3F1A27813}"/>
                </a:ext>
              </a:extLst>
            </p:cNvPr>
            <p:cNvSpPr/>
            <p:nvPr/>
          </p:nvSpPr>
          <p:spPr>
            <a:xfrm rot="-2700000">
              <a:off x="6621879" y="6180482"/>
              <a:ext cx="254055" cy="254055"/>
            </a:xfrm>
            <a:custGeom>
              <a:avLst/>
              <a:gdLst>
                <a:gd name="connsiteX0" fmla="*/ 254055 w 254055"/>
                <a:gd name="connsiteY0" fmla="*/ 127028 h 254055"/>
                <a:gd name="connsiteX1" fmla="*/ 127028 w 254055"/>
                <a:gd name="connsiteY1" fmla="*/ 254055 h 254055"/>
                <a:gd name="connsiteX2" fmla="*/ 0 w 254055"/>
                <a:gd name="connsiteY2" fmla="*/ 127028 h 254055"/>
                <a:gd name="connsiteX3" fmla="*/ 127028 w 254055"/>
                <a:gd name="connsiteY3" fmla="*/ 0 h 254055"/>
                <a:gd name="connsiteX4" fmla="*/ 254055 w 254055"/>
                <a:gd name="connsiteY4" fmla="*/ 127028 h 25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55" h="254055">
                  <a:moveTo>
                    <a:pt x="254055" y="127028"/>
                  </a:moveTo>
                  <a:cubicBezTo>
                    <a:pt x="254055" y="197183"/>
                    <a:pt x="197183" y="254055"/>
                    <a:pt x="127028" y="254055"/>
                  </a:cubicBezTo>
                  <a:cubicBezTo>
                    <a:pt x="56872" y="254055"/>
                    <a:pt x="0" y="197183"/>
                    <a:pt x="0" y="127028"/>
                  </a:cubicBezTo>
                  <a:cubicBezTo>
                    <a:pt x="0" y="56872"/>
                    <a:pt x="56872" y="0"/>
                    <a:pt x="127028" y="0"/>
                  </a:cubicBezTo>
                  <a:cubicBezTo>
                    <a:pt x="197183" y="0"/>
                    <a:pt x="254055" y="56872"/>
                    <a:pt x="254055" y="127028"/>
                  </a:cubicBezTo>
                  <a:close/>
                </a:path>
              </a:pathLst>
            </a:custGeom>
            <a:solidFill>
              <a:schemeClr val="bg1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2749A2E-3606-F3DF-5EEC-782BABE97A7A}"/>
                </a:ext>
              </a:extLst>
            </p:cNvPr>
            <p:cNvSpPr/>
            <p:nvPr/>
          </p:nvSpPr>
          <p:spPr>
            <a:xfrm>
              <a:off x="6707930" y="6228118"/>
              <a:ext cx="81952" cy="158784"/>
            </a:xfrm>
            <a:custGeom>
              <a:avLst/>
              <a:gdLst>
                <a:gd name="connsiteX0" fmla="*/ 25605 w 81952"/>
                <a:gd name="connsiteY0" fmla="*/ 158784 h 158784"/>
                <a:gd name="connsiteX1" fmla="*/ 25605 w 81952"/>
                <a:gd name="connsiteY1" fmla="*/ 87040 h 158784"/>
                <a:gd name="connsiteX2" fmla="*/ 0 w 81952"/>
                <a:gd name="connsiteY2" fmla="*/ 87040 h 158784"/>
                <a:gd name="connsiteX3" fmla="*/ 0 w 81952"/>
                <a:gd name="connsiteY3" fmla="*/ 61459 h 158784"/>
                <a:gd name="connsiteX4" fmla="*/ 25609 w 81952"/>
                <a:gd name="connsiteY4" fmla="*/ 61459 h 158784"/>
                <a:gd name="connsiteX5" fmla="*/ 25609 w 81952"/>
                <a:gd name="connsiteY5" fmla="*/ 37848 h 158784"/>
                <a:gd name="connsiteX6" fmla="*/ 60915 w 81952"/>
                <a:gd name="connsiteY6" fmla="*/ 0 h 158784"/>
                <a:gd name="connsiteX7" fmla="*/ 81952 w 81952"/>
                <a:gd name="connsiteY7" fmla="*/ 1427 h 158784"/>
                <a:gd name="connsiteX8" fmla="*/ 81952 w 81952"/>
                <a:gd name="connsiteY8" fmla="*/ 28179 h 158784"/>
                <a:gd name="connsiteX9" fmla="*/ 64848 w 81952"/>
                <a:gd name="connsiteY9" fmla="*/ 28169 h 158784"/>
                <a:gd name="connsiteX10" fmla="*/ 51134 w 81952"/>
                <a:gd name="connsiteY10" fmla="*/ 41954 h 158784"/>
                <a:gd name="connsiteX11" fmla="*/ 51134 w 81952"/>
                <a:gd name="connsiteY11" fmla="*/ 61460 h 158784"/>
                <a:gd name="connsiteX12" fmla="*/ 80739 w 81952"/>
                <a:gd name="connsiteY12" fmla="*/ 61460 h 158784"/>
                <a:gd name="connsiteX13" fmla="*/ 76559 w 81952"/>
                <a:gd name="connsiteY13" fmla="*/ 87039 h 158784"/>
                <a:gd name="connsiteX14" fmla="*/ 51139 w 81952"/>
                <a:gd name="connsiteY14" fmla="*/ 87039 h 158784"/>
                <a:gd name="connsiteX15" fmla="*/ 51139 w 81952"/>
                <a:gd name="connsiteY15" fmla="*/ 158784 h 158784"/>
                <a:gd name="connsiteX16" fmla="*/ 25605 w 81952"/>
                <a:gd name="connsiteY16" fmla="*/ 158784 h 158784"/>
                <a:gd name="connsiteX17" fmla="*/ 25605 w 81952"/>
                <a:gd name="connsiteY17" fmla="*/ 158784 h 15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952" h="158784">
                  <a:moveTo>
                    <a:pt x="25605" y="158784"/>
                  </a:moveTo>
                  <a:lnTo>
                    <a:pt x="25605" y="87040"/>
                  </a:lnTo>
                  <a:lnTo>
                    <a:pt x="0" y="87040"/>
                  </a:lnTo>
                  <a:lnTo>
                    <a:pt x="0" y="61459"/>
                  </a:lnTo>
                  <a:lnTo>
                    <a:pt x="25609" y="61459"/>
                  </a:lnTo>
                  <a:lnTo>
                    <a:pt x="25609" y="37848"/>
                  </a:lnTo>
                  <a:cubicBezTo>
                    <a:pt x="25609" y="14030"/>
                    <a:pt x="39670" y="0"/>
                    <a:pt x="60915" y="0"/>
                  </a:cubicBezTo>
                  <a:cubicBezTo>
                    <a:pt x="71096" y="0"/>
                    <a:pt x="79401" y="1087"/>
                    <a:pt x="81952" y="1427"/>
                  </a:cubicBezTo>
                  <a:lnTo>
                    <a:pt x="81952" y="28179"/>
                  </a:lnTo>
                  <a:lnTo>
                    <a:pt x="64848" y="28169"/>
                  </a:lnTo>
                  <a:cubicBezTo>
                    <a:pt x="53299" y="28169"/>
                    <a:pt x="51134" y="33900"/>
                    <a:pt x="51134" y="41954"/>
                  </a:cubicBezTo>
                  <a:lnTo>
                    <a:pt x="51134" y="61460"/>
                  </a:lnTo>
                  <a:lnTo>
                    <a:pt x="80739" y="61460"/>
                  </a:lnTo>
                  <a:lnTo>
                    <a:pt x="76559" y="87039"/>
                  </a:lnTo>
                  <a:lnTo>
                    <a:pt x="51139" y="87039"/>
                  </a:lnTo>
                  <a:lnTo>
                    <a:pt x="51139" y="158784"/>
                  </a:lnTo>
                  <a:lnTo>
                    <a:pt x="25605" y="158784"/>
                  </a:lnTo>
                  <a:lnTo>
                    <a:pt x="25605" y="158784"/>
                  </a:lnTo>
                  <a:close/>
                </a:path>
              </a:pathLst>
            </a:custGeom>
            <a:solidFill>
              <a:schemeClr val="accent1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15B053-3FC1-77D6-26DF-9AEAC5B926C9}"/>
              </a:ext>
            </a:extLst>
          </p:cNvPr>
          <p:cNvSpPr txBox="1"/>
          <p:nvPr userDrawn="1"/>
        </p:nvSpPr>
        <p:spPr>
          <a:xfrm>
            <a:off x="6908138" y="6154416"/>
            <a:ext cx="183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Gill Sans MT" panose="020B0502020104020203" pitchFamily="34" charset="0"/>
              </a:rPr>
              <a:t>Orimattilan kaupunki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449EB-805E-13B8-3277-8CD93C66C6DB}"/>
              </a:ext>
            </a:extLst>
          </p:cNvPr>
          <p:cNvSpPr txBox="1"/>
          <p:nvPr userDrawn="1"/>
        </p:nvSpPr>
        <p:spPr>
          <a:xfrm>
            <a:off x="9107301" y="6152935"/>
            <a:ext cx="18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Gill Sans MT" panose="020B0502020104020203" pitchFamily="34" charset="0"/>
              </a:rPr>
              <a:t>@orimattilakaupunki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5AFA82-D38B-5CD2-EEA9-DA3AA69A2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1879" y="3322029"/>
            <a:ext cx="4917848" cy="1999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zo Sans" panose="020B0603030303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9A79C9A-8138-7A46-39DD-04D05CA27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79" y="1415164"/>
            <a:ext cx="4917849" cy="1656810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grpSp>
        <p:nvGrpSpPr>
          <p:cNvPr id="5" name="Graphic 18">
            <a:extLst>
              <a:ext uri="{FF2B5EF4-FFF2-40B4-BE49-F238E27FC236}">
                <a16:creationId xmlns:a16="http://schemas.microsoft.com/office/drawing/2014/main" id="{391D988E-AAD4-5EEE-C65B-02B33B5A193C}"/>
              </a:ext>
            </a:extLst>
          </p:cNvPr>
          <p:cNvGrpSpPr/>
          <p:nvPr/>
        </p:nvGrpSpPr>
        <p:grpSpPr>
          <a:xfrm>
            <a:off x="8837646" y="6186115"/>
            <a:ext cx="254053" cy="254053"/>
            <a:chOff x="8837646" y="6186115"/>
            <a:chExt cx="254053" cy="25405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76144A5-77D1-61E8-8DEE-B10B728B60A4}"/>
                </a:ext>
              </a:extLst>
            </p:cNvPr>
            <p:cNvSpPr/>
            <p:nvPr/>
          </p:nvSpPr>
          <p:spPr>
            <a:xfrm>
              <a:off x="8837646" y="6186115"/>
              <a:ext cx="254053" cy="254053"/>
            </a:xfrm>
            <a:custGeom>
              <a:avLst/>
              <a:gdLst>
                <a:gd name="connsiteX0" fmla="*/ 254054 w 254053"/>
                <a:gd name="connsiteY0" fmla="*/ 127027 h 254053"/>
                <a:gd name="connsiteX1" fmla="*/ 127027 w 254053"/>
                <a:gd name="connsiteY1" fmla="*/ 254054 h 254053"/>
                <a:gd name="connsiteX2" fmla="*/ 0 w 254053"/>
                <a:gd name="connsiteY2" fmla="*/ 127027 h 254053"/>
                <a:gd name="connsiteX3" fmla="*/ 127027 w 254053"/>
                <a:gd name="connsiteY3" fmla="*/ 0 h 254053"/>
                <a:gd name="connsiteX4" fmla="*/ 254054 w 254053"/>
                <a:gd name="connsiteY4" fmla="*/ 127027 h 25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53" h="254053">
                  <a:moveTo>
                    <a:pt x="254054" y="127027"/>
                  </a:moveTo>
                  <a:cubicBezTo>
                    <a:pt x="254054" y="197182"/>
                    <a:pt x="197182" y="254054"/>
                    <a:pt x="127027" y="254054"/>
                  </a:cubicBezTo>
                  <a:cubicBezTo>
                    <a:pt x="56872" y="254054"/>
                    <a:pt x="0" y="197182"/>
                    <a:pt x="0" y="127027"/>
                  </a:cubicBezTo>
                  <a:cubicBezTo>
                    <a:pt x="0" y="56872"/>
                    <a:pt x="56872" y="0"/>
                    <a:pt x="127027" y="0"/>
                  </a:cubicBezTo>
                  <a:cubicBezTo>
                    <a:pt x="197182" y="0"/>
                    <a:pt x="254054" y="56872"/>
                    <a:pt x="254054" y="127027"/>
                  </a:cubicBezTo>
                  <a:close/>
                </a:path>
              </a:pathLst>
            </a:custGeom>
            <a:solidFill>
              <a:schemeClr val="bg1"/>
            </a:solidFill>
            <a:ln w="32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Graphic 18">
              <a:extLst>
                <a:ext uri="{FF2B5EF4-FFF2-40B4-BE49-F238E27FC236}">
                  <a16:creationId xmlns:a16="http://schemas.microsoft.com/office/drawing/2014/main" id="{EA13143A-0E9D-88C3-B841-E75C1E88F5EE}"/>
                </a:ext>
              </a:extLst>
            </p:cNvPr>
            <p:cNvGrpSpPr/>
            <p:nvPr/>
          </p:nvGrpSpPr>
          <p:grpSpPr>
            <a:xfrm>
              <a:off x="8885280" y="6233750"/>
              <a:ext cx="158784" cy="158784"/>
              <a:chOff x="8885280" y="6233750"/>
              <a:chExt cx="158784" cy="158784"/>
            </a:xfrm>
            <a:solidFill>
              <a:srgbClr val="FFFFFF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65CFEE3-322A-FAC9-D4D0-BD713BC04158}"/>
                  </a:ext>
                </a:extLst>
              </p:cNvPr>
              <p:cNvSpPr/>
              <p:nvPr/>
            </p:nvSpPr>
            <p:spPr>
              <a:xfrm>
                <a:off x="8885280" y="6233750"/>
                <a:ext cx="158784" cy="158784"/>
              </a:xfrm>
              <a:custGeom>
                <a:avLst/>
                <a:gdLst>
                  <a:gd name="connsiteX0" fmla="*/ 115779 w 158784"/>
                  <a:gd name="connsiteY0" fmla="*/ 158784 h 158784"/>
                  <a:gd name="connsiteX1" fmla="*/ 43005 w 158784"/>
                  <a:gd name="connsiteY1" fmla="*/ 158784 h 158784"/>
                  <a:gd name="connsiteX2" fmla="*/ 0 w 158784"/>
                  <a:gd name="connsiteY2" fmla="*/ 115780 h 158784"/>
                  <a:gd name="connsiteX3" fmla="*/ 0 w 158784"/>
                  <a:gd name="connsiteY3" fmla="*/ 43005 h 158784"/>
                  <a:gd name="connsiteX4" fmla="*/ 43005 w 158784"/>
                  <a:gd name="connsiteY4" fmla="*/ 0 h 158784"/>
                  <a:gd name="connsiteX5" fmla="*/ 115779 w 158784"/>
                  <a:gd name="connsiteY5" fmla="*/ 0 h 158784"/>
                  <a:gd name="connsiteX6" fmla="*/ 158785 w 158784"/>
                  <a:gd name="connsiteY6" fmla="*/ 43005 h 158784"/>
                  <a:gd name="connsiteX7" fmla="*/ 158785 w 158784"/>
                  <a:gd name="connsiteY7" fmla="*/ 115781 h 158784"/>
                  <a:gd name="connsiteX8" fmla="*/ 115779 w 158784"/>
                  <a:gd name="connsiteY8" fmla="*/ 158784 h 158784"/>
                  <a:gd name="connsiteX9" fmla="*/ 43005 w 158784"/>
                  <a:gd name="connsiteY9" fmla="*/ 13233 h 158784"/>
                  <a:gd name="connsiteX10" fmla="*/ 13233 w 158784"/>
                  <a:gd name="connsiteY10" fmla="*/ 43005 h 158784"/>
                  <a:gd name="connsiteX11" fmla="*/ 13233 w 158784"/>
                  <a:gd name="connsiteY11" fmla="*/ 115781 h 158784"/>
                  <a:gd name="connsiteX12" fmla="*/ 43005 w 158784"/>
                  <a:gd name="connsiteY12" fmla="*/ 145553 h 158784"/>
                  <a:gd name="connsiteX13" fmla="*/ 115779 w 158784"/>
                  <a:gd name="connsiteY13" fmla="*/ 145553 h 158784"/>
                  <a:gd name="connsiteX14" fmla="*/ 145552 w 158784"/>
                  <a:gd name="connsiteY14" fmla="*/ 115781 h 158784"/>
                  <a:gd name="connsiteX15" fmla="*/ 145552 w 158784"/>
                  <a:gd name="connsiteY15" fmla="*/ 43005 h 158784"/>
                  <a:gd name="connsiteX16" fmla="*/ 115779 w 158784"/>
                  <a:gd name="connsiteY16" fmla="*/ 13233 h 158784"/>
                  <a:gd name="connsiteX17" fmla="*/ 43005 w 158784"/>
                  <a:gd name="connsiteY17" fmla="*/ 13233 h 15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784" h="158784">
                    <a:moveTo>
                      <a:pt x="115779" y="158784"/>
                    </a:moveTo>
                    <a:lnTo>
                      <a:pt x="43005" y="158784"/>
                    </a:lnTo>
                    <a:cubicBezTo>
                      <a:pt x="19292" y="158784"/>
                      <a:pt x="0" y="139494"/>
                      <a:pt x="0" y="115780"/>
                    </a:cubicBezTo>
                    <a:lnTo>
                      <a:pt x="0" y="43005"/>
                    </a:lnTo>
                    <a:cubicBezTo>
                      <a:pt x="0" y="19289"/>
                      <a:pt x="19292" y="0"/>
                      <a:pt x="43005" y="0"/>
                    </a:cubicBezTo>
                    <a:lnTo>
                      <a:pt x="115779" y="0"/>
                    </a:lnTo>
                    <a:cubicBezTo>
                      <a:pt x="139495" y="0"/>
                      <a:pt x="158785" y="19289"/>
                      <a:pt x="158785" y="43005"/>
                    </a:cubicBezTo>
                    <a:lnTo>
                      <a:pt x="158785" y="115781"/>
                    </a:lnTo>
                    <a:cubicBezTo>
                      <a:pt x="158785" y="139494"/>
                      <a:pt x="139495" y="158784"/>
                      <a:pt x="115779" y="158784"/>
                    </a:cubicBezTo>
                    <a:close/>
                    <a:moveTo>
                      <a:pt x="43005" y="13233"/>
                    </a:moveTo>
                    <a:cubicBezTo>
                      <a:pt x="26588" y="13233"/>
                      <a:pt x="13233" y="26588"/>
                      <a:pt x="13233" y="43005"/>
                    </a:cubicBezTo>
                    <a:lnTo>
                      <a:pt x="13233" y="115781"/>
                    </a:lnTo>
                    <a:cubicBezTo>
                      <a:pt x="13233" y="132198"/>
                      <a:pt x="26588" y="145553"/>
                      <a:pt x="43005" y="145553"/>
                    </a:cubicBezTo>
                    <a:lnTo>
                      <a:pt x="115779" y="145553"/>
                    </a:lnTo>
                    <a:cubicBezTo>
                      <a:pt x="132195" y="145553"/>
                      <a:pt x="145552" y="132198"/>
                      <a:pt x="145552" y="115781"/>
                    </a:cubicBezTo>
                    <a:lnTo>
                      <a:pt x="145552" y="43005"/>
                    </a:lnTo>
                    <a:cubicBezTo>
                      <a:pt x="145552" y="26588"/>
                      <a:pt x="132194" y="13233"/>
                      <a:pt x="115779" y="13233"/>
                    </a:cubicBezTo>
                    <a:lnTo>
                      <a:pt x="43005" y="13233"/>
                    </a:lnTo>
                    <a:close/>
                  </a:path>
                </a:pathLst>
              </a:custGeom>
              <a:solidFill>
                <a:schemeClr val="accent1"/>
              </a:solidFill>
              <a:ln w="32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03AC15B-AEDF-398C-DDE7-6F59864739B4}"/>
                  </a:ext>
                </a:extLst>
              </p:cNvPr>
              <p:cNvSpPr/>
              <p:nvPr/>
            </p:nvSpPr>
            <p:spPr>
              <a:xfrm>
                <a:off x="8924976" y="6273446"/>
                <a:ext cx="79392" cy="79391"/>
              </a:xfrm>
              <a:custGeom>
                <a:avLst/>
                <a:gdLst>
                  <a:gd name="connsiteX0" fmla="*/ 39696 w 79392"/>
                  <a:gd name="connsiteY0" fmla="*/ 79391 h 79391"/>
                  <a:gd name="connsiteX1" fmla="*/ 0 w 79392"/>
                  <a:gd name="connsiteY1" fmla="*/ 39696 h 79391"/>
                  <a:gd name="connsiteX2" fmla="*/ 39696 w 79392"/>
                  <a:gd name="connsiteY2" fmla="*/ 0 h 79391"/>
                  <a:gd name="connsiteX3" fmla="*/ 79392 w 79392"/>
                  <a:gd name="connsiteY3" fmla="*/ 39696 h 79391"/>
                  <a:gd name="connsiteX4" fmla="*/ 39696 w 79392"/>
                  <a:gd name="connsiteY4" fmla="*/ 79391 h 79391"/>
                  <a:gd name="connsiteX5" fmla="*/ 39696 w 79392"/>
                  <a:gd name="connsiteY5" fmla="*/ 13233 h 79391"/>
                  <a:gd name="connsiteX6" fmla="*/ 13233 w 79392"/>
                  <a:gd name="connsiteY6" fmla="*/ 39696 h 79391"/>
                  <a:gd name="connsiteX7" fmla="*/ 39696 w 79392"/>
                  <a:gd name="connsiteY7" fmla="*/ 66159 h 79391"/>
                  <a:gd name="connsiteX8" fmla="*/ 66160 w 79392"/>
                  <a:gd name="connsiteY8" fmla="*/ 39696 h 79391"/>
                  <a:gd name="connsiteX9" fmla="*/ 39696 w 79392"/>
                  <a:gd name="connsiteY9" fmla="*/ 13233 h 7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92" h="79391">
                    <a:moveTo>
                      <a:pt x="39696" y="79391"/>
                    </a:moveTo>
                    <a:cubicBezTo>
                      <a:pt x="17807" y="79391"/>
                      <a:pt x="0" y="61583"/>
                      <a:pt x="0" y="39696"/>
                    </a:cubicBezTo>
                    <a:cubicBezTo>
                      <a:pt x="0" y="17804"/>
                      <a:pt x="17809" y="0"/>
                      <a:pt x="39696" y="0"/>
                    </a:cubicBezTo>
                    <a:cubicBezTo>
                      <a:pt x="61584" y="0"/>
                      <a:pt x="79392" y="17804"/>
                      <a:pt x="79392" y="39696"/>
                    </a:cubicBezTo>
                    <a:cubicBezTo>
                      <a:pt x="79392" y="61583"/>
                      <a:pt x="61584" y="79391"/>
                      <a:pt x="39696" y="79391"/>
                    </a:cubicBezTo>
                    <a:close/>
                    <a:moveTo>
                      <a:pt x="39696" y="13233"/>
                    </a:moveTo>
                    <a:cubicBezTo>
                      <a:pt x="25104" y="13233"/>
                      <a:pt x="13233" y="25103"/>
                      <a:pt x="13233" y="39696"/>
                    </a:cubicBezTo>
                    <a:cubicBezTo>
                      <a:pt x="13233" y="54291"/>
                      <a:pt x="25104" y="66159"/>
                      <a:pt x="39696" y="66159"/>
                    </a:cubicBezTo>
                    <a:cubicBezTo>
                      <a:pt x="54287" y="66159"/>
                      <a:pt x="66160" y="54291"/>
                      <a:pt x="66160" y="39696"/>
                    </a:cubicBezTo>
                    <a:cubicBezTo>
                      <a:pt x="66160" y="25103"/>
                      <a:pt x="54292" y="13233"/>
                      <a:pt x="39696" y="1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855ABE87-7CE8-ABA9-FADC-10B69A85BACF}"/>
                  </a:ext>
                </a:extLst>
              </p:cNvPr>
              <p:cNvSpPr/>
              <p:nvPr/>
            </p:nvSpPr>
            <p:spPr>
              <a:xfrm>
                <a:off x="8997753" y="6261869"/>
                <a:ext cx="18191" cy="18192"/>
              </a:xfrm>
              <a:custGeom>
                <a:avLst/>
                <a:gdLst>
                  <a:gd name="connsiteX0" fmla="*/ 9098 w 18191"/>
                  <a:gd name="connsiteY0" fmla="*/ 0 h 18192"/>
                  <a:gd name="connsiteX1" fmla="*/ 18192 w 18191"/>
                  <a:gd name="connsiteY1" fmla="*/ 9096 h 18192"/>
                  <a:gd name="connsiteX2" fmla="*/ 9098 w 18191"/>
                  <a:gd name="connsiteY2" fmla="*/ 18192 h 18192"/>
                  <a:gd name="connsiteX3" fmla="*/ 0 w 18191"/>
                  <a:gd name="connsiteY3" fmla="*/ 9096 h 18192"/>
                  <a:gd name="connsiteX4" fmla="*/ 9098 w 18191"/>
                  <a:gd name="connsiteY4" fmla="*/ 0 h 18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1" h="18192">
                    <a:moveTo>
                      <a:pt x="9098" y="0"/>
                    </a:moveTo>
                    <a:cubicBezTo>
                      <a:pt x="14120" y="0"/>
                      <a:pt x="18192" y="4072"/>
                      <a:pt x="18192" y="9096"/>
                    </a:cubicBezTo>
                    <a:cubicBezTo>
                      <a:pt x="18192" y="14120"/>
                      <a:pt x="14121" y="18192"/>
                      <a:pt x="9098" y="18192"/>
                    </a:cubicBezTo>
                    <a:cubicBezTo>
                      <a:pt x="4072" y="18192"/>
                      <a:pt x="0" y="14120"/>
                      <a:pt x="0" y="9096"/>
                    </a:cubicBezTo>
                    <a:cubicBezTo>
                      <a:pt x="0" y="4072"/>
                      <a:pt x="4072" y="0"/>
                      <a:pt x="90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0B0930BF-3C1A-B938-1179-9B936791E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8115" y="523198"/>
            <a:ext cx="2641612" cy="2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73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24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874E-8353-DEBC-6C88-2CDC0F437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3018"/>
            <a:ext cx="9144000" cy="17319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0E2F32-A2B4-BF49-42EA-BDAF86402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85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4F9F0BC-319C-6D6A-A51D-166B2F09F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84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52DA1A-1785-504E-0293-E79517B7C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3580"/>
            <a:ext cx="9144000" cy="17319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7E87BA-0DC7-E569-29BA-55276805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731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2669-63D3-E81D-9C1B-5236EF52E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0913"/>
            <a:ext cx="9144000" cy="1819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F86A7-4454-77B0-A574-13AF61D21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ABBD6-77B4-79AE-D41F-2A85FC42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493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C602-9CAE-9120-4086-65D35FE9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8033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12A1-4603-0EB7-A8C6-111C8D571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558"/>
            <a:ext cx="10515600" cy="27306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CF9FC-8669-CF95-9BF1-78361DA5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0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097B-B3BA-393A-38DD-B32AC160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1496"/>
            <a:ext cx="10515600" cy="17975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64617-4ED5-4A1B-7D0D-2777F31F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90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E7D1A-0777-0529-873E-517FBE68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59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A154-1133-2F88-EE4F-DF188D80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3518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8D02-20AD-DCBD-4EE4-168CABA6E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3854"/>
            <a:ext cx="5181600" cy="28189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8BB99-B5F7-4348-9B07-4115AADA4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3854"/>
            <a:ext cx="5181600" cy="28189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FCB9C-6F34-78F6-0884-4206BEC1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/>
          <a:lstStyle/>
          <a:p>
            <a:fld id="{905507DB-84CC-9042-A315-BCB44CE0291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35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1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0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1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0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pn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1D37B07-755D-1CDF-E6DD-20EF8F6992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1908" y="0"/>
            <a:ext cx="7550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3D63D4-B79F-A167-9850-2C6F71B435D7}"/>
              </a:ext>
            </a:extLst>
          </p:cNvPr>
          <p:cNvSpPr/>
          <p:nvPr userDrawn="1"/>
        </p:nvSpPr>
        <p:spPr>
          <a:xfrm>
            <a:off x="21072" y="0"/>
            <a:ext cx="1217092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DB1318-9A36-7493-B8EF-1EBEF4660D06}"/>
              </a:ext>
            </a:extLst>
          </p:cNvPr>
          <p:cNvSpPr/>
          <p:nvPr userDrawn="1"/>
        </p:nvSpPr>
        <p:spPr>
          <a:xfrm>
            <a:off x="118872" y="128015"/>
            <a:ext cx="11932920" cy="6601969"/>
          </a:xfrm>
          <a:prstGeom prst="rect">
            <a:avLst/>
          </a:prstGeom>
          <a:noFill/>
          <a:ln w="2444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7E5B1B5-6357-5677-68F7-A0A46662B4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4178" y="0"/>
            <a:ext cx="7764843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3485E1B-3419-9738-7C69-07E63ABDAC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301" y="523199"/>
            <a:ext cx="2641600" cy="2794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27A375-41FB-F11F-15FA-AA6790539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0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669E2B-0D1B-B050-E2DC-FEDB926994E0}"/>
              </a:ext>
            </a:extLst>
          </p:cNvPr>
          <p:cNvSpPr/>
          <p:nvPr userDrawn="1"/>
        </p:nvSpPr>
        <p:spPr>
          <a:xfrm>
            <a:off x="111319" y="111319"/>
            <a:ext cx="11966712" cy="6647290"/>
          </a:xfrm>
          <a:prstGeom prst="rect">
            <a:avLst/>
          </a:prstGeom>
          <a:noFill/>
          <a:ln w="2222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F2D59-89EB-8971-E1B6-7B724D28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4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97D3-6588-64D2-437A-B74D3410E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9558"/>
            <a:ext cx="10515600" cy="2880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7A0E6-900C-3106-4738-8C9D275F1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BC285D-157B-B3ED-669E-F81108E9D87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3301" y="523199"/>
            <a:ext cx="2641600" cy="279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918E841-23E6-BCFB-ABF2-03EF912079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6917" y="6180483"/>
            <a:ext cx="252682" cy="25268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34FFE7E-D59C-5325-A74C-7BBB3058CD8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13328" y="6186115"/>
            <a:ext cx="252682" cy="2526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73E2BA-CCF8-D03C-6A4A-ED8949BE9AF5}"/>
              </a:ext>
            </a:extLst>
          </p:cNvPr>
          <p:cNvSpPr txBox="1"/>
          <p:nvPr userDrawn="1"/>
        </p:nvSpPr>
        <p:spPr>
          <a:xfrm>
            <a:off x="833176" y="6154416"/>
            <a:ext cx="183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Orimattilan kaupunki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1FD0E-BA15-5453-6198-5C6EC50ABE7D}"/>
              </a:ext>
            </a:extLst>
          </p:cNvPr>
          <p:cNvSpPr txBox="1"/>
          <p:nvPr userDrawn="1"/>
        </p:nvSpPr>
        <p:spPr>
          <a:xfrm>
            <a:off x="3082983" y="6152935"/>
            <a:ext cx="18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@orimattilakaupunki</a:t>
            </a:r>
          </a:p>
        </p:txBody>
      </p:sp>
    </p:spTree>
    <p:extLst>
      <p:ext uri="{BB962C8B-B14F-4D97-AF65-F5344CB8AC3E}">
        <p14:creationId xmlns:p14="http://schemas.microsoft.com/office/powerpoint/2010/main" val="322035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669E2B-0D1B-B050-E2DC-FEDB926994E0}"/>
              </a:ext>
            </a:extLst>
          </p:cNvPr>
          <p:cNvSpPr/>
          <p:nvPr userDrawn="1"/>
        </p:nvSpPr>
        <p:spPr>
          <a:xfrm>
            <a:off x="111319" y="111319"/>
            <a:ext cx="11966712" cy="6647290"/>
          </a:xfrm>
          <a:prstGeom prst="rect">
            <a:avLst/>
          </a:prstGeom>
          <a:noFill/>
          <a:ln w="2222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F2D59-89EB-8971-E1B6-7B724D28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4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97D3-6588-64D2-437A-B74D3410E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9558"/>
            <a:ext cx="10515600" cy="2880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7A0E6-900C-3106-4738-8C9D275F1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BC285D-157B-B3ED-669E-F81108E9D87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3301" y="523199"/>
            <a:ext cx="2641600" cy="279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918E841-23E6-BCFB-ABF2-03EF912079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6917" y="6180483"/>
            <a:ext cx="252682" cy="25268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34FFE7E-D59C-5325-A74C-7BBB3058CD8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13328" y="6186115"/>
            <a:ext cx="252682" cy="2526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73E2BA-CCF8-D03C-6A4A-ED8949BE9AF5}"/>
              </a:ext>
            </a:extLst>
          </p:cNvPr>
          <p:cNvSpPr txBox="1"/>
          <p:nvPr userDrawn="1"/>
        </p:nvSpPr>
        <p:spPr>
          <a:xfrm>
            <a:off x="833176" y="6154416"/>
            <a:ext cx="183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Orimattilan kaupunki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1FD0E-BA15-5453-6198-5C6EC50ABE7D}"/>
              </a:ext>
            </a:extLst>
          </p:cNvPr>
          <p:cNvSpPr txBox="1"/>
          <p:nvPr userDrawn="1"/>
        </p:nvSpPr>
        <p:spPr>
          <a:xfrm>
            <a:off x="3082983" y="6152935"/>
            <a:ext cx="18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@orimattilakaupunki</a:t>
            </a:r>
          </a:p>
        </p:txBody>
      </p:sp>
    </p:spTree>
    <p:extLst>
      <p:ext uri="{BB962C8B-B14F-4D97-AF65-F5344CB8AC3E}">
        <p14:creationId xmlns:p14="http://schemas.microsoft.com/office/powerpoint/2010/main" val="298060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669E2B-0D1B-B050-E2DC-FEDB926994E0}"/>
              </a:ext>
            </a:extLst>
          </p:cNvPr>
          <p:cNvSpPr/>
          <p:nvPr userDrawn="1"/>
        </p:nvSpPr>
        <p:spPr>
          <a:xfrm>
            <a:off x="111319" y="111319"/>
            <a:ext cx="11966712" cy="6647290"/>
          </a:xfrm>
          <a:prstGeom prst="rect">
            <a:avLst/>
          </a:prstGeom>
          <a:noFill/>
          <a:ln w="2222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F2D59-89EB-8971-E1B6-7B724D28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4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97D3-6588-64D2-437A-B74D3410E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9558"/>
            <a:ext cx="10515600" cy="2880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7A0E6-900C-3106-4738-8C9D275F1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7316" y="6126796"/>
            <a:ext cx="1023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accent1"/>
                </a:solidFill>
                <a:latin typeface="Azo Sans" panose="020B0603030303020204" pitchFamily="34" charset="77"/>
              </a:defRPr>
            </a:lvl1pPr>
          </a:lstStyle>
          <a:p>
            <a:fld id="{875B51B9-D9A7-0443-AD82-34BC795CE80B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BC285D-157B-B3ED-669E-F81108E9D87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3301" y="523199"/>
            <a:ext cx="2641600" cy="279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918E841-23E6-BCFB-ABF2-03EF912079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6917" y="6180483"/>
            <a:ext cx="252682" cy="25268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34FFE7E-D59C-5325-A74C-7BBB3058CD8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13328" y="6186115"/>
            <a:ext cx="252682" cy="2526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73E2BA-CCF8-D03C-6A4A-ED8949BE9AF5}"/>
              </a:ext>
            </a:extLst>
          </p:cNvPr>
          <p:cNvSpPr txBox="1"/>
          <p:nvPr userDrawn="1"/>
        </p:nvSpPr>
        <p:spPr>
          <a:xfrm>
            <a:off x="833176" y="6154416"/>
            <a:ext cx="183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Orimattilan kaupunki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81FD0E-BA15-5453-6198-5C6EC50ABE7D}"/>
              </a:ext>
            </a:extLst>
          </p:cNvPr>
          <p:cNvSpPr txBox="1"/>
          <p:nvPr userDrawn="1"/>
        </p:nvSpPr>
        <p:spPr>
          <a:xfrm>
            <a:off x="3082983" y="6152935"/>
            <a:ext cx="1832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rPr>
              <a:t>@orimattilakaupunki</a:t>
            </a:r>
          </a:p>
        </p:txBody>
      </p:sp>
    </p:spTree>
    <p:extLst>
      <p:ext uri="{BB962C8B-B14F-4D97-AF65-F5344CB8AC3E}">
        <p14:creationId xmlns:p14="http://schemas.microsoft.com/office/powerpoint/2010/main" val="872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3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2" r:id="rId3"/>
    <p:sldLayoutId id="214748369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1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9E8A-5ADF-7544-1FC3-CFD5264BE4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PUUTTUMISEN MALLIT UHMAAMIS- JA VÄKIVALTATILANTEISSA</a:t>
            </a:r>
            <a:br>
              <a:rPr lang="fi-FI" dirty="0"/>
            </a:br>
            <a:endParaRPr lang="fi-FI" dirty="0"/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E335DEAA-250D-C2EA-2B47-28B43A98F807}"/>
              </a:ext>
            </a:extLst>
          </p:cNvPr>
          <p:cNvSpPr/>
          <p:nvPr/>
        </p:nvSpPr>
        <p:spPr>
          <a:xfrm>
            <a:off x="942975" y="5924550"/>
            <a:ext cx="3028950" cy="419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Opetuspalvelut 2023</a:t>
            </a:r>
          </a:p>
        </p:txBody>
      </p:sp>
    </p:spTree>
    <p:extLst>
      <p:ext uri="{BB962C8B-B14F-4D97-AF65-F5344CB8AC3E}">
        <p14:creationId xmlns:p14="http://schemas.microsoft.com/office/powerpoint/2010/main" val="149717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DC4B4F-69CF-34E5-91BC-FBFD72B25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-207170"/>
            <a:ext cx="9144000" cy="1731963"/>
          </a:xfrm>
        </p:spPr>
        <p:txBody>
          <a:bodyPr/>
          <a:lstStyle/>
          <a:p>
            <a:r>
              <a:rPr lang="fi-FI" sz="3200" dirty="0"/>
              <a:t>AIKUISEEN KOHDISTUVA VOIMAKAS UHMAAMINEN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5E4B920-9BEB-B479-23C3-9662BAD5C35D}"/>
              </a:ext>
            </a:extLst>
          </p:cNvPr>
          <p:cNvSpPr/>
          <p:nvPr/>
        </p:nvSpPr>
        <p:spPr>
          <a:xfrm>
            <a:off x="3841017" y="1065754"/>
            <a:ext cx="5610225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LAPSI HÄIRITSEE OPETUSTA JA UHMAA AIKUISTA SANALLISESTI JATKUVASTI/TOISTUVASTI. LAPSI EI TOTTELE LAINKAAN AIKUISEN OHJETTA. TILANNE JUMIUTUU, JA ON PAKKO RATKAISTA JOTENKIN.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425DCFB-491A-8B5C-1215-2B4EDFADFE6B}"/>
              </a:ext>
            </a:extLst>
          </p:cNvPr>
          <p:cNvSpPr/>
          <p:nvPr/>
        </p:nvSpPr>
        <p:spPr>
          <a:xfrm>
            <a:off x="493515" y="3544835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MIKÄLI UHKAUS KOHDISTUU HENKILÖSTÖÖN, ILMOITUS POLIISILLE/KONSULTOINTI HARKINNAN MUKAAN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6FAD22F5-F437-8439-3AEC-2B9F624E2895}"/>
              </a:ext>
            </a:extLst>
          </p:cNvPr>
          <p:cNvSpPr/>
          <p:nvPr/>
        </p:nvSpPr>
        <p:spPr>
          <a:xfrm>
            <a:off x="495294" y="5554660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15 V. TAI VANHEMMAN LAPSEN OSALTA HARKITAAN RIKOSILMOITUKSEN TEKEMISTÄ, MIKÄLI TILANNE SITÄ VAATII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FEF2B89-0308-325E-E6C5-229A8084D990}"/>
              </a:ext>
            </a:extLst>
          </p:cNvPr>
          <p:cNvSpPr/>
          <p:nvPr/>
        </p:nvSpPr>
        <p:spPr>
          <a:xfrm>
            <a:off x="493515" y="4565747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LASTENSUOJELUILMOITUS, MIKÄLI LAPSEN TILA SITÄ VAATII 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CB73B93-82DE-08B6-3106-BA59AD7C95CB}"/>
              </a:ext>
            </a:extLst>
          </p:cNvPr>
          <p:cNvSpPr/>
          <p:nvPr/>
        </p:nvSpPr>
        <p:spPr>
          <a:xfrm>
            <a:off x="3245638" y="5537891"/>
            <a:ext cx="1890711" cy="9691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3. ILMOITUS HUOLTAJALLE 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6D34461-F39A-0659-0DA1-09AEDE8C9621}"/>
              </a:ext>
            </a:extLst>
          </p:cNvPr>
          <p:cNvSpPr/>
          <p:nvPr/>
        </p:nvSpPr>
        <p:spPr>
          <a:xfrm>
            <a:off x="3252782" y="3116959"/>
            <a:ext cx="1876425" cy="8762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100" dirty="0"/>
              <a:t>KASVATUSKESKUSTELUT JA JÄLKI-ISTUNNOT EIVÄT OLE TEHONNEET JA / TAI TILANNE PITÄÄ RATKAISTA HETI  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F9A3F46C-3F1C-47E8-AECF-8EC0A23F4586}"/>
              </a:ext>
            </a:extLst>
          </p:cNvPr>
          <p:cNvSpPr/>
          <p:nvPr/>
        </p:nvSpPr>
        <p:spPr>
          <a:xfrm>
            <a:off x="3252792" y="4311048"/>
            <a:ext cx="1876425" cy="8762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2. REHTORI PÄÄTTÄÄ TOIMENPITEISTÄ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60603D83-D671-44E5-60C1-2A3A1170FDD2}"/>
              </a:ext>
            </a:extLst>
          </p:cNvPr>
          <p:cNvCxnSpPr>
            <a:cxnSpLocks/>
            <a:stCxn id="11" idx="1"/>
            <a:endCxn id="6" idx="3"/>
          </p:cNvCxnSpPr>
          <p:nvPr/>
        </p:nvCxnSpPr>
        <p:spPr>
          <a:xfrm flipH="1" flipV="1">
            <a:off x="2598540" y="3944885"/>
            <a:ext cx="654252" cy="8043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DE041D17-B6BF-D5E6-5FB1-B0C1F0603836}"/>
              </a:ext>
            </a:extLst>
          </p:cNvPr>
          <p:cNvCxnSpPr>
            <a:cxnSpLocks/>
            <a:stCxn id="11" idx="1"/>
            <a:endCxn id="8" idx="3"/>
          </p:cNvCxnSpPr>
          <p:nvPr/>
        </p:nvCxnSpPr>
        <p:spPr>
          <a:xfrm flipH="1">
            <a:off x="2598540" y="4749197"/>
            <a:ext cx="654252" cy="216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orakulmio 19">
            <a:extLst>
              <a:ext uri="{FF2B5EF4-FFF2-40B4-BE49-F238E27FC236}">
                <a16:creationId xmlns:a16="http://schemas.microsoft.com/office/drawing/2014/main" id="{7B067D8D-F74E-AE25-FCD5-0E7AE5E583D8}"/>
              </a:ext>
            </a:extLst>
          </p:cNvPr>
          <p:cNvSpPr/>
          <p:nvPr/>
        </p:nvSpPr>
        <p:spPr>
          <a:xfrm>
            <a:off x="5438918" y="4447927"/>
            <a:ext cx="1619250" cy="6025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KOULUN KURINPITOTOIMET POL § 35-36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528373AA-C6CD-0C56-58C6-0F9A5E7B7E06}"/>
              </a:ext>
            </a:extLst>
          </p:cNvPr>
          <p:cNvSpPr/>
          <p:nvPr/>
        </p:nvSpPr>
        <p:spPr>
          <a:xfrm>
            <a:off x="7568817" y="2568965"/>
            <a:ext cx="1876426" cy="6025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KASVATUSKESKUSTELU</a:t>
            </a:r>
          </a:p>
          <a:p>
            <a:pPr algn="ctr"/>
            <a:r>
              <a:rPr lang="fi-FI" sz="1100" dirty="0"/>
              <a:t>JÄLKI-ISTUNTO</a:t>
            </a:r>
          </a:p>
          <a:p>
            <a:pPr algn="ctr"/>
            <a:r>
              <a:rPr lang="fi-FI" sz="1100" dirty="0"/>
              <a:t>Wilma/Primus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A074988-DF1F-290D-C120-02E3ADF92746}"/>
              </a:ext>
            </a:extLst>
          </p:cNvPr>
          <p:cNvSpPr/>
          <p:nvPr/>
        </p:nvSpPr>
        <p:spPr>
          <a:xfrm>
            <a:off x="7576550" y="3879594"/>
            <a:ext cx="1876424" cy="6025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KOULUPÄIVÄN EPÄÄMINEN</a:t>
            </a:r>
          </a:p>
          <a:p>
            <a:pPr algn="ctr"/>
            <a:r>
              <a:rPr lang="fi-FI" sz="1100" dirty="0"/>
              <a:t>Wilma</a:t>
            </a:r>
          </a:p>
        </p:txBody>
      </p: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CB105537-EAD1-9382-E4BB-5520C47F9F65}"/>
              </a:ext>
            </a:extLst>
          </p:cNvPr>
          <p:cNvCxnSpPr>
            <a:cxnSpLocks/>
            <a:stCxn id="11" idx="1"/>
            <a:endCxn id="7" idx="3"/>
          </p:cNvCxnSpPr>
          <p:nvPr/>
        </p:nvCxnSpPr>
        <p:spPr>
          <a:xfrm flipH="1">
            <a:off x="2600319" y="4749197"/>
            <a:ext cx="652473" cy="1205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1FAAFB68-1694-B837-692C-16C857E6B42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4190995" y="3993257"/>
            <a:ext cx="10" cy="317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>
            <a:extLst>
              <a:ext uri="{FF2B5EF4-FFF2-40B4-BE49-F238E27FC236}">
                <a16:creationId xmlns:a16="http://schemas.microsoft.com/office/drawing/2014/main" id="{FDDA2032-903D-3BB9-D7C3-3531D8C86792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flipH="1">
            <a:off x="4190994" y="5187346"/>
            <a:ext cx="11" cy="3505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uorakulmio 45">
            <a:extLst>
              <a:ext uri="{FF2B5EF4-FFF2-40B4-BE49-F238E27FC236}">
                <a16:creationId xmlns:a16="http://schemas.microsoft.com/office/drawing/2014/main" id="{977898BC-93BF-9290-DD45-D4F94A5FD213}"/>
              </a:ext>
            </a:extLst>
          </p:cNvPr>
          <p:cNvSpPr/>
          <p:nvPr/>
        </p:nvSpPr>
        <p:spPr>
          <a:xfrm>
            <a:off x="7573587" y="4562879"/>
            <a:ext cx="1871656" cy="6025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KIRJALLINEN VAROITUS</a:t>
            </a:r>
          </a:p>
          <a:p>
            <a:pPr algn="ctr"/>
            <a:r>
              <a:rPr lang="fi-FI" sz="1100" dirty="0"/>
              <a:t>Primus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D6245751-BDE8-D879-7C68-E295BC8FCD32}"/>
              </a:ext>
            </a:extLst>
          </p:cNvPr>
          <p:cNvSpPr/>
          <p:nvPr/>
        </p:nvSpPr>
        <p:spPr>
          <a:xfrm>
            <a:off x="7581318" y="5563401"/>
            <a:ext cx="1871656" cy="6025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MÄÄRÄAIKAINEN EROTTAMINEN</a:t>
            </a:r>
          </a:p>
          <a:p>
            <a:pPr algn="ctr"/>
            <a:r>
              <a:rPr lang="fi-FI" sz="1100" dirty="0"/>
              <a:t>Primus </a:t>
            </a:r>
          </a:p>
        </p:txBody>
      </p:sp>
      <p:cxnSp>
        <p:nvCxnSpPr>
          <p:cNvPr id="49" name="Suora nuoliyhdysviiva 48">
            <a:extLst>
              <a:ext uri="{FF2B5EF4-FFF2-40B4-BE49-F238E27FC236}">
                <a16:creationId xmlns:a16="http://schemas.microsoft.com/office/drawing/2014/main" id="{30A90619-8846-68A4-996E-F252D5FE9C13}"/>
              </a:ext>
            </a:extLst>
          </p:cNvPr>
          <p:cNvCxnSpPr>
            <a:cxnSpLocks/>
            <a:stCxn id="11" idx="3"/>
            <a:endCxn id="20" idx="1"/>
          </p:cNvCxnSpPr>
          <p:nvPr/>
        </p:nvCxnSpPr>
        <p:spPr>
          <a:xfrm>
            <a:off x="5129217" y="4749197"/>
            <a:ext cx="30970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uorakulmio 62">
            <a:extLst>
              <a:ext uri="{FF2B5EF4-FFF2-40B4-BE49-F238E27FC236}">
                <a16:creationId xmlns:a16="http://schemas.microsoft.com/office/drawing/2014/main" id="{184AC9C8-2B50-AB77-7755-CA24E7C75DEF}"/>
              </a:ext>
            </a:extLst>
          </p:cNvPr>
          <p:cNvSpPr/>
          <p:nvPr/>
        </p:nvSpPr>
        <p:spPr>
          <a:xfrm>
            <a:off x="10220301" y="3610082"/>
            <a:ext cx="1614536" cy="12625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OPISKELUHUOLTO-PALVELUT TARJOTTAVA</a:t>
            </a:r>
          </a:p>
        </p:txBody>
      </p:sp>
      <p:cxnSp>
        <p:nvCxnSpPr>
          <p:cNvPr id="64" name="Suora nuoliyhdysviiva 63">
            <a:extLst>
              <a:ext uri="{FF2B5EF4-FFF2-40B4-BE49-F238E27FC236}">
                <a16:creationId xmlns:a16="http://schemas.microsoft.com/office/drawing/2014/main" id="{95A668C9-C5ED-BB12-A7FE-EB6EF018C812}"/>
              </a:ext>
            </a:extLst>
          </p:cNvPr>
          <p:cNvCxnSpPr>
            <a:cxnSpLocks/>
            <a:stCxn id="25" idx="3"/>
            <a:endCxn id="63" idx="1"/>
          </p:cNvCxnSpPr>
          <p:nvPr/>
        </p:nvCxnSpPr>
        <p:spPr>
          <a:xfrm>
            <a:off x="9452974" y="4180864"/>
            <a:ext cx="767327" cy="604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>
            <a:extLst>
              <a:ext uri="{FF2B5EF4-FFF2-40B4-BE49-F238E27FC236}">
                <a16:creationId xmlns:a16="http://schemas.microsoft.com/office/drawing/2014/main" id="{A43502D8-96FB-FD5E-622C-A8AD60A74EB0}"/>
              </a:ext>
            </a:extLst>
          </p:cNvPr>
          <p:cNvCxnSpPr>
            <a:cxnSpLocks/>
            <a:stCxn id="47" idx="3"/>
            <a:endCxn id="63" idx="1"/>
          </p:cNvCxnSpPr>
          <p:nvPr/>
        </p:nvCxnSpPr>
        <p:spPr>
          <a:xfrm flipV="1">
            <a:off x="9452974" y="4241333"/>
            <a:ext cx="767327" cy="16233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uorakulmio 73">
            <a:extLst>
              <a:ext uri="{FF2B5EF4-FFF2-40B4-BE49-F238E27FC236}">
                <a16:creationId xmlns:a16="http://schemas.microsoft.com/office/drawing/2014/main" id="{0C0EBB23-78EF-13DB-B78F-27DA95748727}"/>
              </a:ext>
            </a:extLst>
          </p:cNvPr>
          <p:cNvSpPr/>
          <p:nvPr/>
        </p:nvSpPr>
        <p:spPr>
          <a:xfrm>
            <a:off x="5605460" y="6122667"/>
            <a:ext cx="1885953" cy="6733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HUOLTAJAN KANSSA SOVITAAN JATKOTOIMISTA </a:t>
            </a: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96BAAAC6-7823-F900-7658-78BD0FF75AC3}"/>
              </a:ext>
            </a:extLst>
          </p:cNvPr>
          <p:cNvSpPr/>
          <p:nvPr/>
        </p:nvSpPr>
        <p:spPr>
          <a:xfrm>
            <a:off x="10220301" y="5042411"/>
            <a:ext cx="1614536" cy="126250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TARVITAANKO MONIAMMATILLINEN OPISKELUHUOLTO-PALAVERI? </a:t>
            </a:r>
          </a:p>
        </p:txBody>
      </p:sp>
      <p:cxnSp>
        <p:nvCxnSpPr>
          <p:cNvPr id="77" name="Suora nuoliyhdysviiva 76">
            <a:extLst>
              <a:ext uri="{FF2B5EF4-FFF2-40B4-BE49-F238E27FC236}">
                <a16:creationId xmlns:a16="http://schemas.microsoft.com/office/drawing/2014/main" id="{439B4C3F-E8FD-F306-2A7C-DA2C9A02882B}"/>
              </a:ext>
            </a:extLst>
          </p:cNvPr>
          <p:cNvCxnSpPr>
            <a:cxnSpLocks/>
            <a:stCxn id="24" idx="3"/>
            <a:endCxn id="76" idx="1"/>
          </p:cNvCxnSpPr>
          <p:nvPr/>
        </p:nvCxnSpPr>
        <p:spPr>
          <a:xfrm>
            <a:off x="9445243" y="2870235"/>
            <a:ext cx="775058" cy="28034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nuoliyhdysviiva 79">
            <a:extLst>
              <a:ext uri="{FF2B5EF4-FFF2-40B4-BE49-F238E27FC236}">
                <a16:creationId xmlns:a16="http://schemas.microsoft.com/office/drawing/2014/main" id="{5042152F-EF2B-DA4A-4A52-E7D67EBA2565}"/>
              </a:ext>
            </a:extLst>
          </p:cNvPr>
          <p:cNvCxnSpPr>
            <a:cxnSpLocks/>
            <a:stCxn id="25" idx="3"/>
            <a:endCxn id="76" idx="1"/>
          </p:cNvCxnSpPr>
          <p:nvPr/>
        </p:nvCxnSpPr>
        <p:spPr>
          <a:xfrm>
            <a:off x="9452974" y="4180864"/>
            <a:ext cx="767327" cy="1492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>
            <a:extLst>
              <a:ext uri="{FF2B5EF4-FFF2-40B4-BE49-F238E27FC236}">
                <a16:creationId xmlns:a16="http://schemas.microsoft.com/office/drawing/2014/main" id="{9C4E9825-FD19-6455-EA58-88E743548473}"/>
              </a:ext>
            </a:extLst>
          </p:cNvPr>
          <p:cNvCxnSpPr>
            <a:cxnSpLocks/>
            <a:stCxn id="46" idx="3"/>
            <a:endCxn id="76" idx="1"/>
          </p:cNvCxnSpPr>
          <p:nvPr/>
        </p:nvCxnSpPr>
        <p:spPr>
          <a:xfrm>
            <a:off x="9445243" y="4864149"/>
            <a:ext cx="775058" cy="809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nuoliyhdysviiva 86">
            <a:extLst>
              <a:ext uri="{FF2B5EF4-FFF2-40B4-BE49-F238E27FC236}">
                <a16:creationId xmlns:a16="http://schemas.microsoft.com/office/drawing/2014/main" id="{11ABE59B-711F-BEB7-CA68-0DE03A0A3A44}"/>
              </a:ext>
            </a:extLst>
          </p:cNvPr>
          <p:cNvCxnSpPr>
            <a:cxnSpLocks/>
            <a:stCxn id="47" idx="3"/>
            <a:endCxn id="76" idx="1"/>
          </p:cNvCxnSpPr>
          <p:nvPr/>
        </p:nvCxnSpPr>
        <p:spPr>
          <a:xfrm flipV="1">
            <a:off x="9452974" y="5673662"/>
            <a:ext cx="767327" cy="1910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uora nuoliyhdysviiva 90">
            <a:extLst>
              <a:ext uri="{FF2B5EF4-FFF2-40B4-BE49-F238E27FC236}">
                <a16:creationId xmlns:a16="http://schemas.microsoft.com/office/drawing/2014/main" id="{A60C6C5D-7BB2-FD54-41FE-EB7B0AD31FF4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 flipV="1">
            <a:off x="7058168" y="4180864"/>
            <a:ext cx="518382" cy="568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uora nuoliyhdysviiva 93">
            <a:extLst>
              <a:ext uri="{FF2B5EF4-FFF2-40B4-BE49-F238E27FC236}">
                <a16:creationId xmlns:a16="http://schemas.microsoft.com/office/drawing/2014/main" id="{4C1B8228-73BA-428B-BCCF-A199129F3D22}"/>
              </a:ext>
            </a:extLst>
          </p:cNvPr>
          <p:cNvCxnSpPr>
            <a:cxnSpLocks/>
            <a:stCxn id="20" idx="3"/>
            <a:endCxn id="46" idx="1"/>
          </p:cNvCxnSpPr>
          <p:nvPr/>
        </p:nvCxnSpPr>
        <p:spPr>
          <a:xfrm>
            <a:off x="7058168" y="4749197"/>
            <a:ext cx="515419" cy="1149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uora nuoliyhdysviiva 96">
            <a:extLst>
              <a:ext uri="{FF2B5EF4-FFF2-40B4-BE49-F238E27FC236}">
                <a16:creationId xmlns:a16="http://schemas.microsoft.com/office/drawing/2014/main" id="{477B7A92-AF52-25D2-63B5-9A14DDEFC067}"/>
              </a:ext>
            </a:extLst>
          </p:cNvPr>
          <p:cNvCxnSpPr>
            <a:cxnSpLocks/>
            <a:stCxn id="20" idx="3"/>
            <a:endCxn id="47" idx="1"/>
          </p:cNvCxnSpPr>
          <p:nvPr/>
        </p:nvCxnSpPr>
        <p:spPr>
          <a:xfrm>
            <a:off x="7058168" y="4749197"/>
            <a:ext cx="523150" cy="11154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uora nuoliyhdysviiva 107">
            <a:extLst>
              <a:ext uri="{FF2B5EF4-FFF2-40B4-BE49-F238E27FC236}">
                <a16:creationId xmlns:a16="http://schemas.microsoft.com/office/drawing/2014/main" id="{0052B64E-064D-5419-E1AA-5A633B8C2191}"/>
              </a:ext>
            </a:extLst>
          </p:cNvPr>
          <p:cNvCxnSpPr>
            <a:cxnSpLocks/>
            <a:stCxn id="9" idx="3"/>
            <a:endCxn id="74" idx="0"/>
          </p:cNvCxnSpPr>
          <p:nvPr/>
        </p:nvCxnSpPr>
        <p:spPr>
          <a:xfrm>
            <a:off x="5136349" y="6022453"/>
            <a:ext cx="1412088" cy="1002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516EC78-5611-2DC0-4120-A5444546068C}"/>
              </a:ext>
            </a:extLst>
          </p:cNvPr>
          <p:cNvSpPr/>
          <p:nvPr/>
        </p:nvSpPr>
        <p:spPr>
          <a:xfrm>
            <a:off x="5181743" y="2444191"/>
            <a:ext cx="1876425" cy="8762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1. OPETTAJA PÄÄTTÄÄ TOIMENPITEISTÄ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96E24881-802C-EA6A-D477-2BD0CFBFFCE0}"/>
              </a:ext>
            </a:extLst>
          </p:cNvPr>
          <p:cNvCxnSpPr>
            <a:cxnSpLocks/>
            <a:stCxn id="12" idx="3"/>
            <a:endCxn id="24" idx="1"/>
          </p:cNvCxnSpPr>
          <p:nvPr/>
        </p:nvCxnSpPr>
        <p:spPr>
          <a:xfrm flipV="1">
            <a:off x="7058168" y="2870235"/>
            <a:ext cx="510649" cy="12105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67CAE45C-C94F-10F9-A606-6B82559B3222}"/>
              </a:ext>
            </a:extLst>
          </p:cNvPr>
          <p:cNvCxnSpPr>
            <a:cxnSpLocks/>
          </p:cNvCxnSpPr>
          <p:nvPr/>
        </p:nvCxnSpPr>
        <p:spPr>
          <a:xfrm>
            <a:off x="6090647" y="2113503"/>
            <a:ext cx="9770" cy="3893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kstiruutu 57">
            <a:extLst>
              <a:ext uri="{FF2B5EF4-FFF2-40B4-BE49-F238E27FC236}">
                <a16:creationId xmlns:a16="http://schemas.microsoft.com/office/drawing/2014/main" id="{A919DF79-5B42-8873-2C1F-67B73D671F48}"/>
              </a:ext>
            </a:extLst>
          </p:cNvPr>
          <p:cNvSpPr txBox="1"/>
          <p:nvPr/>
        </p:nvSpPr>
        <p:spPr>
          <a:xfrm>
            <a:off x="7058168" y="2633576"/>
            <a:ext cx="688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rgbClr val="00B050"/>
                </a:solidFill>
              </a:rPr>
              <a:t>JOKO</a:t>
            </a:r>
          </a:p>
        </p:txBody>
      </p:sp>
      <p:cxnSp>
        <p:nvCxnSpPr>
          <p:cNvPr id="61" name="Suora nuoliyhdysviiva 60">
            <a:extLst>
              <a:ext uri="{FF2B5EF4-FFF2-40B4-BE49-F238E27FC236}">
                <a16:creationId xmlns:a16="http://schemas.microsoft.com/office/drawing/2014/main" id="{39B87A09-9422-88BB-3129-32E7E88C9E98}"/>
              </a:ext>
            </a:extLst>
          </p:cNvPr>
          <p:cNvCxnSpPr>
            <a:cxnSpLocks/>
            <a:stCxn id="12" idx="1"/>
            <a:endCxn id="10" idx="0"/>
          </p:cNvCxnSpPr>
          <p:nvPr/>
        </p:nvCxnSpPr>
        <p:spPr>
          <a:xfrm flipH="1">
            <a:off x="4190995" y="2882340"/>
            <a:ext cx="990748" cy="2346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iruutu 65">
            <a:extLst>
              <a:ext uri="{FF2B5EF4-FFF2-40B4-BE49-F238E27FC236}">
                <a16:creationId xmlns:a16="http://schemas.microsoft.com/office/drawing/2014/main" id="{AD89FFD4-A0F3-857A-669A-1B6724F9671A}"/>
              </a:ext>
            </a:extLst>
          </p:cNvPr>
          <p:cNvSpPr txBox="1"/>
          <p:nvPr/>
        </p:nvSpPr>
        <p:spPr>
          <a:xfrm>
            <a:off x="4540017" y="2718882"/>
            <a:ext cx="730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rgbClr val="FF0000"/>
                </a:solidFill>
              </a:rPr>
              <a:t>TAI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F5E5B1CF-2384-2BEC-D008-E13598BB845B}"/>
              </a:ext>
            </a:extLst>
          </p:cNvPr>
          <p:cNvSpPr/>
          <p:nvPr/>
        </p:nvSpPr>
        <p:spPr>
          <a:xfrm>
            <a:off x="7576550" y="3221084"/>
            <a:ext cx="1876424" cy="6025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REHTORIN PUHUTTELU</a:t>
            </a:r>
          </a:p>
        </p:txBody>
      </p:sp>
      <p:cxnSp>
        <p:nvCxnSpPr>
          <p:cNvPr id="104" name="Suora nuoliyhdysviiva 103">
            <a:extLst>
              <a:ext uri="{FF2B5EF4-FFF2-40B4-BE49-F238E27FC236}">
                <a16:creationId xmlns:a16="http://schemas.microsoft.com/office/drawing/2014/main" id="{310A2B52-5A71-5C62-24A5-C0A4F8630F2E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5121485" y="3522354"/>
            <a:ext cx="2455065" cy="9242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Yhdistin: Kulma 117">
            <a:extLst>
              <a:ext uri="{FF2B5EF4-FFF2-40B4-BE49-F238E27FC236}">
                <a16:creationId xmlns:a16="http://schemas.microsoft.com/office/drawing/2014/main" id="{6295A1D6-01C5-CF35-0909-488146EF36E6}"/>
              </a:ext>
            </a:extLst>
          </p:cNvPr>
          <p:cNvCxnSpPr>
            <a:cxnSpLocks/>
          </p:cNvCxnSpPr>
          <p:nvPr/>
        </p:nvCxnSpPr>
        <p:spPr>
          <a:xfrm flipV="1">
            <a:off x="7491413" y="6086870"/>
            <a:ext cx="2728888" cy="336673"/>
          </a:xfrm>
          <a:prstGeom prst="bentConnector3">
            <a:avLst>
              <a:gd name="adj1" fmla="val 800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Kuva 30">
            <a:extLst>
              <a:ext uri="{FF2B5EF4-FFF2-40B4-BE49-F238E27FC236}">
                <a16:creationId xmlns:a16="http://schemas.microsoft.com/office/drawing/2014/main" id="{52D2C70B-EFA7-578F-ACC5-B8A72524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00" y="1110692"/>
            <a:ext cx="1933575" cy="1790700"/>
          </a:xfrm>
          <a:prstGeom prst="rect">
            <a:avLst/>
          </a:prstGeom>
        </p:spPr>
      </p:pic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4AA32727-78C5-94E2-B7DA-0C7F2E2AA38F}"/>
              </a:ext>
            </a:extLst>
          </p:cNvPr>
          <p:cNvCxnSpPr>
            <a:stCxn id="31" idx="3"/>
            <a:endCxn id="5" idx="1"/>
          </p:cNvCxnSpPr>
          <p:nvPr/>
        </p:nvCxnSpPr>
        <p:spPr>
          <a:xfrm flipV="1">
            <a:off x="2455675" y="1589629"/>
            <a:ext cx="1385342" cy="4164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iruutu 38">
            <a:extLst>
              <a:ext uri="{FF2B5EF4-FFF2-40B4-BE49-F238E27FC236}">
                <a16:creationId xmlns:a16="http://schemas.microsoft.com/office/drawing/2014/main" id="{3D07D37F-074B-05D8-0B9F-0E760B561DC2}"/>
              </a:ext>
            </a:extLst>
          </p:cNvPr>
          <p:cNvSpPr txBox="1"/>
          <p:nvPr/>
        </p:nvSpPr>
        <p:spPr>
          <a:xfrm>
            <a:off x="2455675" y="1200150"/>
            <a:ext cx="122097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000" dirty="0">
                <a:solidFill>
                  <a:srgbClr val="00B050"/>
                </a:solidFill>
              </a:rPr>
              <a:t>ENNAKOINTI- JA VALMIUSOHJE (</a:t>
            </a:r>
            <a:r>
              <a:rPr lang="fi-FI" sz="1000" dirty="0" err="1">
                <a:solidFill>
                  <a:srgbClr val="00B050"/>
                </a:solidFill>
              </a:rPr>
              <a:t>Pedanet</a:t>
            </a:r>
            <a:r>
              <a:rPr lang="fi-FI" sz="1000" dirty="0">
                <a:solidFill>
                  <a:srgbClr val="00B050"/>
                </a:solidFill>
              </a:rPr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4434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F901E88-F2F7-0E1F-D531-ED5CF883709A}"/>
              </a:ext>
            </a:extLst>
          </p:cNvPr>
          <p:cNvSpPr txBox="1">
            <a:spLocks/>
          </p:cNvSpPr>
          <p:nvPr/>
        </p:nvSpPr>
        <p:spPr>
          <a:xfrm>
            <a:off x="3048000" y="-207170"/>
            <a:ext cx="9144000" cy="17319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VÄKIVALTAINEN KÄYTTÄYTYMINEN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E373C0A3-8045-2935-B847-EA3257E7BE76}"/>
              </a:ext>
            </a:extLst>
          </p:cNvPr>
          <p:cNvSpPr/>
          <p:nvPr/>
        </p:nvSpPr>
        <p:spPr>
          <a:xfrm>
            <a:off x="4768474" y="969996"/>
            <a:ext cx="5610225" cy="67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LAPSI KÄYTTÄYTYY VÄKIVALTAISESTI TOISTA LASTA TAI AIKUISTA KOHTAAN. 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642D59B-29A0-8A2F-544A-DC7B60717089}"/>
              </a:ext>
            </a:extLst>
          </p:cNvPr>
          <p:cNvSpPr/>
          <p:nvPr/>
        </p:nvSpPr>
        <p:spPr>
          <a:xfrm>
            <a:off x="529960" y="3649323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ILMOITUS POLIISILLE/KONSULTOINTI MIKÄLI TILANNE SITÄ VAATII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EA137F6-89AA-595E-A8A4-CC799F3188CE}"/>
              </a:ext>
            </a:extLst>
          </p:cNvPr>
          <p:cNvSpPr/>
          <p:nvPr/>
        </p:nvSpPr>
        <p:spPr>
          <a:xfrm>
            <a:off x="518937" y="5554660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JOS EPÄILLÄÄN RIKOSTA 15 V. TAI VANHEMMAN LAPSEN OSALTA, HARKITAAN RIKOSILMOITUKSEN TEKEMISTÄ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088CD78-042B-69AF-9DA9-150734B69B5D}"/>
              </a:ext>
            </a:extLst>
          </p:cNvPr>
          <p:cNvSpPr/>
          <p:nvPr/>
        </p:nvSpPr>
        <p:spPr>
          <a:xfrm>
            <a:off x="523097" y="4608553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LASTENSUOJELUILMOITUS, MIKÄLI TILANNE SITÄ VAATII 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3B631D0-65B5-516E-0D30-081F4C778738}"/>
              </a:ext>
            </a:extLst>
          </p:cNvPr>
          <p:cNvSpPr/>
          <p:nvPr/>
        </p:nvSpPr>
        <p:spPr>
          <a:xfrm>
            <a:off x="5687632" y="5516561"/>
            <a:ext cx="1758726" cy="6289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4. ILMOITUS HUOLTAJALLE / HUOLTAJILLE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D30E868-A105-445F-3174-83DB8ECAACCE}"/>
              </a:ext>
            </a:extLst>
          </p:cNvPr>
          <p:cNvSpPr/>
          <p:nvPr/>
        </p:nvSpPr>
        <p:spPr>
          <a:xfrm>
            <a:off x="5697161" y="1915147"/>
            <a:ext cx="1876425" cy="1094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fi-FI" sz="1000" dirty="0"/>
              <a:t>PUUTU VÄLITTÖMÄSTI</a:t>
            </a:r>
          </a:p>
          <a:p>
            <a:pPr algn="ctr"/>
            <a:endParaRPr lang="fi-FI" sz="1000" dirty="0"/>
          </a:p>
          <a:p>
            <a:pPr algn="ctr"/>
            <a:r>
              <a:rPr lang="fi-FI" sz="1000" dirty="0"/>
              <a:t>RAUHOITTELE, PUHU, TURVAA TILANNE TARVITTAESSA KIINNIPIDOLLA 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095453ED-FD0C-DBEA-0602-9494B31B2A43}"/>
              </a:ext>
            </a:extLst>
          </p:cNvPr>
          <p:cNvSpPr/>
          <p:nvPr/>
        </p:nvSpPr>
        <p:spPr>
          <a:xfrm>
            <a:off x="5692396" y="3119097"/>
            <a:ext cx="1876425" cy="8762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2. HANKI LISÄAPUA, JOHDATA  MUUT OPPILAAT POIS TILANTEESTA</a:t>
            </a:r>
          </a:p>
          <a:p>
            <a:pPr algn="ctr"/>
            <a:r>
              <a:rPr lang="fi-FI" sz="1100" dirty="0"/>
              <a:t>ILMOITA REHTORILLE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DD55AA0F-BD8E-B4D8-3AFD-E57AAD8E1EFF}"/>
              </a:ext>
            </a:extLst>
          </p:cNvPr>
          <p:cNvSpPr/>
          <p:nvPr/>
        </p:nvSpPr>
        <p:spPr>
          <a:xfrm>
            <a:off x="10128007" y="5367475"/>
            <a:ext cx="1245344" cy="4888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/>
              <a:t>6. KOULUN KURINPITOTOIMET POL § 35-36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DF592FD2-85EE-8E0B-944A-5C09FD1F0BBB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flipH="1">
            <a:off x="6635374" y="1643342"/>
            <a:ext cx="938213" cy="271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7101961C-C40E-51C0-21C5-0E242C6FACBA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6635373" y="3009249"/>
            <a:ext cx="1" cy="1463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uorakulmio 29">
            <a:extLst>
              <a:ext uri="{FF2B5EF4-FFF2-40B4-BE49-F238E27FC236}">
                <a16:creationId xmlns:a16="http://schemas.microsoft.com/office/drawing/2014/main" id="{B6118DA9-EF4A-153D-EB45-2F86C858A53D}"/>
              </a:ext>
            </a:extLst>
          </p:cNvPr>
          <p:cNvSpPr/>
          <p:nvPr/>
        </p:nvSpPr>
        <p:spPr>
          <a:xfrm>
            <a:off x="7829556" y="5513159"/>
            <a:ext cx="1885953" cy="6289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5. LAPSEN JA HUOLTAJAN KANSSA SOVITAAN JATKOTOIMISTA </a:t>
            </a: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627F2766-4D93-B669-AA9C-779697F15B85}"/>
              </a:ext>
            </a:extLst>
          </p:cNvPr>
          <p:cNvSpPr/>
          <p:nvPr/>
        </p:nvSpPr>
        <p:spPr>
          <a:xfrm>
            <a:off x="5687631" y="4103351"/>
            <a:ext cx="1885953" cy="12579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3. TILANNE RAUHOITTUU. ASIAA RYHDYTÄÄN SELVITTELEMÄÄN, KUN RIITTÄVÄN RAUHALLISTA.</a:t>
            </a:r>
          </a:p>
          <a:p>
            <a:pPr algn="ctr"/>
            <a:r>
              <a:rPr lang="fi-FI" sz="1000" dirty="0"/>
              <a:t>OHJAA OPPILAS TARVITTAESSA TERVEYDENHOITAJALLE. </a:t>
            </a: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53C99CC9-81A8-31FB-5F95-4ECB952DE3D5}"/>
              </a:ext>
            </a:extLst>
          </p:cNvPr>
          <p:cNvSpPr/>
          <p:nvPr/>
        </p:nvSpPr>
        <p:spPr>
          <a:xfrm>
            <a:off x="3371506" y="4253807"/>
            <a:ext cx="1876425" cy="8762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3. TILANNE EI RAUHOITU, SOITA 112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3643CD3A-CA10-A446-37A6-3E63187D749F}"/>
              </a:ext>
            </a:extLst>
          </p:cNvPr>
          <p:cNvSpPr/>
          <p:nvPr/>
        </p:nvSpPr>
        <p:spPr>
          <a:xfrm>
            <a:off x="3371506" y="5317866"/>
            <a:ext cx="1876425" cy="8762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4. VASTUU SIIRTYY VIRANOMAISILLE HEIDÄN SAAVUTTUAAN. 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F727EC4-49B6-8D8F-3670-CD9DC8A9E456}"/>
              </a:ext>
            </a:extLst>
          </p:cNvPr>
          <p:cNvSpPr/>
          <p:nvPr/>
        </p:nvSpPr>
        <p:spPr>
          <a:xfrm>
            <a:off x="5697161" y="6455406"/>
            <a:ext cx="5646891" cy="4025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5. EHDOTETAAN HUOLTAJALLE TARVITTAESSA MONIAMMATILLISEN OPISKELUHUOLTORYHMÄN KOOLLEKUTSUA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9F1EFE22-857D-46AB-9636-4EAB061A47DB}"/>
              </a:ext>
            </a:extLst>
          </p:cNvPr>
          <p:cNvSpPr/>
          <p:nvPr/>
        </p:nvSpPr>
        <p:spPr>
          <a:xfrm>
            <a:off x="3687047" y="6354760"/>
            <a:ext cx="1245344" cy="4888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/>
              <a:t>KOULUN KURINPITOTOIMET POL § 35-36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6B48CB70-A977-CC6C-AC01-D31ECD78EDF7}"/>
              </a:ext>
            </a:extLst>
          </p:cNvPr>
          <p:cNvSpPr/>
          <p:nvPr/>
        </p:nvSpPr>
        <p:spPr>
          <a:xfrm>
            <a:off x="8278823" y="1798621"/>
            <a:ext cx="3573390" cy="32607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000" dirty="0">
                <a:solidFill>
                  <a:schemeClr val="tx1"/>
                </a:solidFill>
              </a:rPr>
              <a:t>MIKÄLI KYSEESSÄ ON OLLUT KIINNIPITOTILANNE/VOIMANKÄYTTÖTILANNE:</a:t>
            </a:r>
          </a:p>
          <a:p>
            <a:endParaRPr lang="fi-FI" sz="1000" dirty="0">
              <a:solidFill>
                <a:srgbClr val="FF0000"/>
              </a:solidFill>
            </a:endParaRPr>
          </a:p>
          <a:p>
            <a:r>
              <a:rPr lang="fi-FI" sz="1000" dirty="0"/>
              <a:t>MUISTA NÄMÄ, KUN TILANNE ON KOKONAAN OHI:</a:t>
            </a:r>
          </a:p>
          <a:p>
            <a:endParaRPr lang="fi-FI" sz="1100" dirty="0"/>
          </a:p>
          <a:p>
            <a:r>
              <a:rPr lang="fi-FI" sz="1000" dirty="0"/>
              <a:t>1. TEE TILANTEESTA TYÖSUOJELUILMOITUS (WPRO)</a:t>
            </a:r>
          </a:p>
          <a:p>
            <a:r>
              <a:rPr lang="fi-FI" sz="1000" dirty="0"/>
              <a:t>2. ILMOITA PUHELIMITSE ESIHENKILÖLLESI ASIASTA</a:t>
            </a:r>
          </a:p>
          <a:p>
            <a:r>
              <a:rPr lang="fi-FI" sz="1000" dirty="0"/>
              <a:t>3. ONKO TARVETTA ILMOITTAA POLIISILLE? LASU? </a:t>
            </a:r>
          </a:p>
          <a:p>
            <a:r>
              <a:rPr lang="fi-FI" sz="1000" dirty="0"/>
              <a:t>4. MIKÄLI TARVETTA, OTA YHTEYS TYÖTERVEYTEEN (VAMMAT, NIRHAUMAT, JOITA SINULLE ON TULLUT)</a:t>
            </a:r>
          </a:p>
          <a:p>
            <a:r>
              <a:rPr lang="fi-FI" sz="1000" dirty="0"/>
              <a:t>5. TILANTEEN PURKU TYÖPARIN/TILANTEESSA OLLEIDEN KANSSA (PEDANET-OHJEISTUS)</a:t>
            </a:r>
          </a:p>
          <a:p>
            <a:r>
              <a:rPr lang="fi-FI" sz="1000" dirty="0"/>
              <a:t>6. HUOLEHDI, ETTÄ TILANNE PURETAAN OPPILAAN KANSSA (MYÖHEMMIN) </a:t>
            </a:r>
          </a:p>
          <a:p>
            <a:r>
              <a:rPr lang="fi-FI" sz="1000" dirty="0"/>
              <a:t>7. HUOLEHDI, ETTÄ TILANTEEN OSALTA SAAT RIITTÄVÄN TUEN PURKAMISEEN (ESIHENKILÖ, TYÖPSYKOLOGI) , MYÖS JÄLKIPURKU</a:t>
            </a:r>
          </a:p>
          <a:p>
            <a:endParaRPr lang="fi-FI" sz="1000" dirty="0"/>
          </a:p>
          <a:p>
            <a:endParaRPr lang="fi-FI" sz="1000" dirty="0"/>
          </a:p>
          <a:p>
            <a:endParaRPr lang="fi-FI" sz="1000" dirty="0"/>
          </a:p>
          <a:p>
            <a:pPr marL="228600" indent="-228600" algn="ctr">
              <a:buAutoNum type="arabicPeriod"/>
            </a:pPr>
            <a:endParaRPr lang="fi-FI" sz="1000" dirty="0"/>
          </a:p>
        </p:txBody>
      </p:sp>
      <p:cxnSp>
        <p:nvCxnSpPr>
          <p:cNvPr id="123" name="Suora nuoliyhdysviiva 122">
            <a:extLst>
              <a:ext uri="{FF2B5EF4-FFF2-40B4-BE49-F238E27FC236}">
                <a16:creationId xmlns:a16="http://schemas.microsoft.com/office/drawing/2014/main" id="{D0525120-3629-EF2E-B5B4-E62A7C9F3DF5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 flipV="1">
            <a:off x="7446358" y="5827642"/>
            <a:ext cx="383198" cy="3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uora nuoliyhdysviiva 123">
            <a:extLst>
              <a:ext uri="{FF2B5EF4-FFF2-40B4-BE49-F238E27FC236}">
                <a16:creationId xmlns:a16="http://schemas.microsoft.com/office/drawing/2014/main" id="{D2B7477E-832C-BEBE-0A52-CAA5BEC6DF6F}"/>
              </a:ext>
            </a:extLst>
          </p:cNvPr>
          <p:cNvCxnSpPr>
            <a:cxnSpLocks/>
            <a:stCxn id="30" idx="3"/>
            <a:endCxn id="16" idx="1"/>
          </p:cNvCxnSpPr>
          <p:nvPr/>
        </p:nvCxnSpPr>
        <p:spPr>
          <a:xfrm flipV="1">
            <a:off x="9715509" y="5611878"/>
            <a:ext cx="412498" cy="215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uora nuoliyhdysviiva 124">
            <a:extLst>
              <a:ext uri="{FF2B5EF4-FFF2-40B4-BE49-F238E27FC236}">
                <a16:creationId xmlns:a16="http://schemas.microsoft.com/office/drawing/2014/main" id="{6070985C-9D13-9E79-62C1-35E6F987D1CB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10747633" y="5059379"/>
            <a:ext cx="3046" cy="3080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uora nuoliyhdysviiva 125">
            <a:extLst>
              <a:ext uri="{FF2B5EF4-FFF2-40B4-BE49-F238E27FC236}">
                <a16:creationId xmlns:a16="http://schemas.microsoft.com/office/drawing/2014/main" id="{BADF1341-906C-9D49-D54D-B7EAEC42003C}"/>
              </a:ext>
            </a:extLst>
          </p:cNvPr>
          <p:cNvCxnSpPr>
            <a:cxnSpLocks/>
          </p:cNvCxnSpPr>
          <p:nvPr/>
        </p:nvCxnSpPr>
        <p:spPr>
          <a:xfrm>
            <a:off x="6655218" y="6142125"/>
            <a:ext cx="0" cy="313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uora nuoliyhdysviiva 126">
            <a:extLst>
              <a:ext uri="{FF2B5EF4-FFF2-40B4-BE49-F238E27FC236}">
                <a16:creationId xmlns:a16="http://schemas.microsoft.com/office/drawing/2014/main" id="{77C2CA71-E804-F927-4596-09DE53B9EDCF}"/>
              </a:ext>
            </a:extLst>
          </p:cNvPr>
          <p:cNvCxnSpPr>
            <a:cxnSpLocks/>
            <a:stCxn id="108" idx="2"/>
            <a:endCxn id="109" idx="0"/>
          </p:cNvCxnSpPr>
          <p:nvPr/>
        </p:nvCxnSpPr>
        <p:spPr>
          <a:xfrm>
            <a:off x="4309719" y="5130105"/>
            <a:ext cx="0" cy="187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uora nuoliyhdysviiva 127">
            <a:extLst>
              <a:ext uri="{FF2B5EF4-FFF2-40B4-BE49-F238E27FC236}">
                <a16:creationId xmlns:a16="http://schemas.microsoft.com/office/drawing/2014/main" id="{4CE3DF45-7F89-9825-0223-3D09815BEE1B}"/>
              </a:ext>
            </a:extLst>
          </p:cNvPr>
          <p:cNvCxnSpPr>
            <a:cxnSpLocks/>
          </p:cNvCxnSpPr>
          <p:nvPr/>
        </p:nvCxnSpPr>
        <p:spPr>
          <a:xfrm>
            <a:off x="6655218" y="5361301"/>
            <a:ext cx="0" cy="1518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uora nuoliyhdysviiva 128">
            <a:extLst>
              <a:ext uri="{FF2B5EF4-FFF2-40B4-BE49-F238E27FC236}">
                <a16:creationId xmlns:a16="http://schemas.microsoft.com/office/drawing/2014/main" id="{EF9FC1FE-442F-E7EB-8708-BDFFA56468DB}"/>
              </a:ext>
            </a:extLst>
          </p:cNvPr>
          <p:cNvCxnSpPr>
            <a:cxnSpLocks/>
            <a:stCxn id="13" idx="2"/>
            <a:endCxn id="104" idx="0"/>
          </p:cNvCxnSpPr>
          <p:nvPr/>
        </p:nvCxnSpPr>
        <p:spPr>
          <a:xfrm flipH="1">
            <a:off x="6630608" y="3995395"/>
            <a:ext cx="1" cy="107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uora nuoliyhdysviiva 129">
            <a:extLst>
              <a:ext uri="{FF2B5EF4-FFF2-40B4-BE49-F238E27FC236}">
                <a16:creationId xmlns:a16="http://schemas.microsoft.com/office/drawing/2014/main" id="{684A8DFA-72B1-0478-7771-032E1AD4275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290315" y="3557246"/>
            <a:ext cx="1402081" cy="7067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uora nuoliyhdysviiva 154">
            <a:extLst>
              <a:ext uri="{FF2B5EF4-FFF2-40B4-BE49-F238E27FC236}">
                <a16:creationId xmlns:a16="http://schemas.microsoft.com/office/drawing/2014/main" id="{2C8365AD-7E63-DF16-766E-B30150923038}"/>
              </a:ext>
            </a:extLst>
          </p:cNvPr>
          <p:cNvCxnSpPr>
            <a:cxnSpLocks/>
            <a:stCxn id="109" idx="2"/>
            <a:endCxn id="113" idx="0"/>
          </p:cNvCxnSpPr>
          <p:nvPr/>
        </p:nvCxnSpPr>
        <p:spPr>
          <a:xfrm>
            <a:off x="4309719" y="6194164"/>
            <a:ext cx="0" cy="1605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Yhdistin: Kulma 172">
            <a:extLst>
              <a:ext uri="{FF2B5EF4-FFF2-40B4-BE49-F238E27FC236}">
                <a16:creationId xmlns:a16="http://schemas.microsoft.com/office/drawing/2014/main" id="{B7A2E546-5884-409E-A97E-30B1754C1499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>
            <a:off x="2702206" y="5186626"/>
            <a:ext cx="2985427" cy="644419"/>
          </a:xfrm>
          <a:prstGeom prst="bentConnector3">
            <a:avLst>
              <a:gd name="adj1" fmla="val 85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Suorakulmio 184">
            <a:extLst>
              <a:ext uri="{FF2B5EF4-FFF2-40B4-BE49-F238E27FC236}">
                <a16:creationId xmlns:a16="http://schemas.microsoft.com/office/drawing/2014/main" id="{AC04B452-4B11-06D5-1DF8-59794B2957FF}"/>
              </a:ext>
            </a:extLst>
          </p:cNvPr>
          <p:cNvSpPr/>
          <p:nvPr/>
        </p:nvSpPr>
        <p:spPr>
          <a:xfrm>
            <a:off x="390525" y="3324225"/>
            <a:ext cx="2328937" cy="33337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2" name="Suorakulmio 191">
            <a:extLst>
              <a:ext uri="{FF2B5EF4-FFF2-40B4-BE49-F238E27FC236}">
                <a16:creationId xmlns:a16="http://schemas.microsoft.com/office/drawing/2014/main" id="{56051AD6-1C47-22F9-0B8A-AE9253933F00}"/>
              </a:ext>
            </a:extLst>
          </p:cNvPr>
          <p:cNvSpPr/>
          <p:nvPr/>
        </p:nvSpPr>
        <p:spPr>
          <a:xfrm>
            <a:off x="10098707" y="5931169"/>
            <a:ext cx="1430445" cy="3889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dirty="0"/>
              <a:t>SOVITTELU SOVITTELUTOIMISTO</a:t>
            </a:r>
          </a:p>
        </p:txBody>
      </p:sp>
      <p:cxnSp>
        <p:nvCxnSpPr>
          <p:cNvPr id="193" name="Suora nuoliyhdysviiva 192">
            <a:extLst>
              <a:ext uri="{FF2B5EF4-FFF2-40B4-BE49-F238E27FC236}">
                <a16:creationId xmlns:a16="http://schemas.microsoft.com/office/drawing/2014/main" id="{5AC356FE-41F5-DA8D-6716-62625EF75B15}"/>
              </a:ext>
            </a:extLst>
          </p:cNvPr>
          <p:cNvCxnSpPr>
            <a:cxnSpLocks/>
            <a:stCxn id="30" idx="3"/>
            <a:endCxn id="192" idx="1"/>
          </p:cNvCxnSpPr>
          <p:nvPr/>
        </p:nvCxnSpPr>
        <p:spPr>
          <a:xfrm>
            <a:off x="9715509" y="5827642"/>
            <a:ext cx="383198" cy="29801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DA26D658-B2E4-7D98-B6F5-F44A8DD08ABB}"/>
              </a:ext>
            </a:extLst>
          </p:cNvPr>
          <p:cNvCxnSpPr>
            <a:cxnSpLocks/>
            <a:endCxn id="111" idx="1"/>
          </p:cNvCxnSpPr>
          <p:nvPr/>
        </p:nvCxnSpPr>
        <p:spPr>
          <a:xfrm>
            <a:off x="4932391" y="6656703"/>
            <a:ext cx="7647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uva 17">
            <a:extLst>
              <a:ext uri="{FF2B5EF4-FFF2-40B4-BE49-F238E27FC236}">
                <a16:creationId xmlns:a16="http://schemas.microsoft.com/office/drawing/2014/main" id="{566C334F-12B9-F67F-AF60-A5A2E1B6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3" y="929729"/>
            <a:ext cx="1933575" cy="179070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4F4F5B6B-FFC2-E65C-1FF7-81BD6735CBE5}"/>
              </a:ext>
            </a:extLst>
          </p:cNvPr>
          <p:cNvSpPr txBox="1"/>
          <p:nvPr/>
        </p:nvSpPr>
        <p:spPr>
          <a:xfrm>
            <a:off x="2855118" y="956106"/>
            <a:ext cx="1645444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000" dirty="0">
                <a:solidFill>
                  <a:srgbClr val="00B050"/>
                </a:solidFill>
                <a:ea typeface="+mn-lt"/>
                <a:cs typeface="+mn-lt"/>
              </a:rPr>
              <a:t>ENNAKOINTI- JA VALMIUSOHJE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i-FI" sz="1000" dirty="0">
                <a:solidFill>
                  <a:srgbClr val="00B050"/>
                </a:solidFill>
                <a:ea typeface="+mn-lt"/>
                <a:cs typeface="+mn-lt"/>
              </a:rPr>
              <a:t>(</a:t>
            </a:r>
            <a:r>
              <a:rPr lang="fi-FI" sz="1000" dirty="0" err="1">
                <a:solidFill>
                  <a:srgbClr val="00B050"/>
                </a:solidFill>
                <a:ea typeface="+mn-lt"/>
                <a:cs typeface="+mn-lt"/>
              </a:rPr>
              <a:t>Pedanet</a:t>
            </a:r>
            <a:r>
              <a:rPr lang="fi-FI" sz="1000" dirty="0">
                <a:solidFill>
                  <a:srgbClr val="00B050"/>
                </a:solidFill>
                <a:ea typeface="+mn-lt"/>
                <a:cs typeface="+mn-lt"/>
              </a:rPr>
              <a:t>) </a:t>
            </a:r>
            <a:endParaRPr lang="en-US" dirty="0"/>
          </a:p>
        </p:txBody>
      </p: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5247941C-3887-3ED5-2748-A508085DF06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741644" y="1306669"/>
            <a:ext cx="2026830" cy="5365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uora nuoliyhdysviiva 1">
            <a:extLst>
              <a:ext uri="{FF2B5EF4-FFF2-40B4-BE49-F238E27FC236}">
                <a16:creationId xmlns:a16="http://schemas.microsoft.com/office/drawing/2014/main" id="{EA5EF189-BD3E-84D6-63CF-16E23D44E510}"/>
              </a:ext>
            </a:extLst>
          </p:cNvPr>
          <p:cNvCxnSpPr>
            <a:cxnSpLocks/>
          </p:cNvCxnSpPr>
          <p:nvPr/>
        </p:nvCxnSpPr>
        <p:spPr>
          <a:xfrm>
            <a:off x="2766224" y="2220154"/>
            <a:ext cx="2936313" cy="4138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8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F29128C-6D63-4E84-E2BD-F3FE0FC4B2D1}"/>
              </a:ext>
            </a:extLst>
          </p:cNvPr>
          <p:cNvSpPr txBox="1">
            <a:spLocks/>
          </p:cNvSpPr>
          <p:nvPr/>
        </p:nvSpPr>
        <p:spPr>
          <a:xfrm>
            <a:off x="3048000" y="-207170"/>
            <a:ext cx="9144000" cy="173196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VÄKIVALTAINEN KÄYTTÄYTYMINEN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F3D3F7D-3EA7-ADB7-5B03-21A07754E422}"/>
              </a:ext>
            </a:extLst>
          </p:cNvPr>
          <p:cNvSpPr/>
          <p:nvPr/>
        </p:nvSpPr>
        <p:spPr>
          <a:xfrm>
            <a:off x="4768474" y="969996"/>
            <a:ext cx="5610225" cy="67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TAPPELUTILANNE KAHDEN TAI USEAMMAN LAPSEN VÄLILLÄ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AC37AAC-6764-2AC6-FC7B-CB4AFA6BEA56}"/>
              </a:ext>
            </a:extLst>
          </p:cNvPr>
          <p:cNvSpPr/>
          <p:nvPr/>
        </p:nvSpPr>
        <p:spPr>
          <a:xfrm>
            <a:off x="529960" y="3649323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ILMOITUS POLIISILLE/KONSULTOINTI MIKÄLI TILANNE SITÄ VAATII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9915B780-52B2-0FA3-EDDF-080EF8B4DA8F}"/>
              </a:ext>
            </a:extLst>
          </p:cNvPr>
          <p:cNvSpPr/>
          <p:nvPr/>
        </p:nvSpPr>
        <p:spPr>
          <a:xfrm>
            <a:off x="518937" y="5554660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tx1"/>
                </a:solidFill>
              </a:rPr>
              <a:t>JOS EPÄILLÄÄN RIKOSTA 15 V. TAI VANHEMMAN LAPSEN OSALTA, HARKITAAN RIKOSILMOITUKSEN TEKEMISTÄ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CC6FAB0-7D6A-A8AA-16FE-08D1CAE9496D}"/>
              </a:ext>
            </a:extLst>
          </p:cNvPr>
          <p:cNvSpPr/>
          <p:nvPr/>
        </p:nvSpPr>
        <p:spPr>
          <a:xfrm>
            <a:off x="523097" y="4608553"/>
            <a:ext cx="2105025" cy="800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LASTENSUOJELUILMOITUS, MIKÄLI TILANNE SITÄ VAATII 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E08B86D-AD88-F5CE-A220-5BF66D7AF4B8}"/>
              </a:ext>
            </a:extLst>
          </p:cNvPr>
          <p:cNvSpPr/>
          <p:nvPr/>
        </p:nvSpPr>
        <p:spPr>
          <a:xfrm>
            <a:off x="5687632" y="5516561"/>
            <a:ext cx="1758726" cy="6289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4. ILMOITUS HUOLTAJILLE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68FFAEA-09EA-1AFB-A25B-7BC4188B5CD5}"/>
              </a:ext>
            </a:extLst>
          </p:cNvPr>
          <p:cNvSpPr/>
          <p:nvPr/>
        </p:nvSpPr>
        <p:spPr>
          <a:xfrm>
            <a:off x="5697161" y="1915147"/>
            <a:ext cx="1876425" cy="1094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fi-FI" sz="1000" dirty="0"/>
              <a:t>PUUTU VÄLITTÖMÄSTI</a:t>
            </a:r>
          </a:p>
          <a:p>
            <a:pPr algn="ctr"/>
            <a:endParaRPr lang="fi-FI" sz="1000" dirty="0"/>
          </a:p>
          <a:p>
            <a:pPr algn="ctr"/>
            <a:r>
              <a:rPr lang="fi-FI" sz="1000" dirty="0"/>
              <a:t>RAUHOITTELE, PUHU, TURVAA TILANNE TARVITTAESSA KIINNIPIDOLLA 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F82EEEB-1973-B3E5-6645-1B81BFF36B6C}"/>
              </a:ext>
            </a:extLst>
          </p:cNvPr>
          <p:cNvSpPr/>
          <p:nvPr/>
        </p:nvSpPr>
        <p:spPr>
          <a:xfrm>
            <a:off x="5692396" y="3119097"/>
            <a:ext cx="1876425" cy="8762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2. HANKI LISÄAPUA, JOHDATA MUUT OPPILAAT POIS TILANTEESTA</a:t>
            </a:r>
          </a:p>
          <a:p>
            <a:pPr algn="ctr"/>
            <a:r>
              <a:rPr lang="fi-FI" sz="1100" dirty="0"/>
              <a:t>ILMOITA REHTORILLE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C45B6912-EAA5-EEA6-6558-5AFF14DA1140}"/>
              </a:ext>
            </a:extLst>
          </p:cNvPr>
          <p:cNvSpPr/>
          <p:nvPr/>
        </p:nvSpPr>
        <p:spPr>
          <a:xfrm>
            <a:off x="9998843" y="5317866"/>
            <a:ext cx="1245344" cy="4888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/>
              <a:t>6. KOULUN KURINPITOTOIMET POL § 35-36</a:t>
            </a:r>
            <a:endParaRPr lang="fi-FI" sz="900" dirty="0"/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E2241DA0-9B27-8C8F-435B-F0A046F5EBCD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flipH="1">
            <a:off x="6635374" y="1643342"/>
            <a:ext cx="938213" cy="271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F1EAC100-CB30-99E5-4E76-D4D486F787C8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5373" y="3009249"/>
            <a:ext cx="1" cy="1463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orakulmio 17">
            <a:extLst>
              <a:ext uri="{FF2B5EF4-FFF2-40B4-BE49-F238E27FC236}">
                <a16:creationId xmlns:a16="http://schemas.microsoft.com/office/drawing/2014/main" id="{00165CAA-F5F4-3ABD-598C-C7D7B7CA8AC7}"/>
              </a:ext>
            </a:extLst>
          </p:cNvPr>
          <p:cNvSpPr/>
          <p:nvPr/>
        </p:nvSpPr>
        <p:spPr>
          <a:xfrm>
            <a:off x="7829556" y="5513159"/>
            <a:ext cx="1885953" cy="6289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5. LASTEN JA HUOLTAJIEN KANSSA SOVITAAN JATKOTOIMISTA 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318C5A4-6EF4-9232-8EC1-A29350CDA6A0}"/>
              </a:ext>
            </a:extLst>
          </p:cNvPr>
          <p:cNvSpPr/>
          <p:nvPr/>
        </p:nvSpPr>
        <p:spPr>
          <a:xfrm>
            <a:off x="5687631" y="4103351"/>
            <a:ext cx="1885953" cy="12579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3. TILANNE RAUHOITTUU. ASIAA RYHDYTÄÄN SELVITTELEMÄÄN, KUN RIITTÄVÄN RAUHALLISTA.</a:t>
            </a:r>
          </a:p>
          <a:p>
            <a:pPr algn="ctr"/>
            <a:r>
              <a:rPr lang="fi-FI" sz="1000" dirty="0"/>
              <a:t>OHJAA OPPILAAT TARVITTAESSA TERVEYDENHOITAJALLE. 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91A22207-90B5-EB2C-B338-C92E3182C5D1}"/>
              </a:ext>
            </a:extLst>
          </p:cNvPr>
          <p:cNvSpPr/>
          <p:nvPr/>
        </p:nvSpPr>
        <p:spPr>
          <a:xfrm>
            <a:off x="3371506" y="4253807"/>
            <a:ext cx="1876425" cy="8762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3. TILANNE EI RAUHOITU, SOITA 112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4FE7F458-2CCB-671D-8EF4-A319F4202A7C}"/>
              </a:ext>
            </a:extLst>
          </p:cNvPr>
          <p:cNvSpPr/>
          <p:nvPr/>
        </p:nvSpPr>
        <p:spPr>
          <a:xfrm>
            <a:off x="3371506" y="5317866"/>
            <a:ext cx="1876425" cy="8762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4. VASTUU SIIRTYY VIRANOMAISILLE HEIDÄN SAAVUTTUAAN. 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E43638C3-A64F-C766-6630-E3CF0075075A}"/>
              </a:ext>
            </a:extLst>
          </p:cNvPr>
          <p:cNvSpPr/>
          <p:nvPr/>
        </p:nvSpPr>
        <p:spPr>
          <a:xfrm>
            <a:off x="5697161" y="6455406"/>
            <a:ext cx="5646891" cy="4025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5. EHDOTETAAN HUOLTAJALLE TARVITTAESSA MONIAMMATILLISEN OPISKELUHUOLTORYHMÄN KOOLLEKUTSUA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DC3F3ED1-84BB-4DB9-EE8B-49964F7C60C5}"/>
              </a:ext>
            </a:extLst>
          </p:cNvPr>
          <p:cNvSpPr/>
          <p:nvPr/>
        </p:nvSpPr>
        <p:spPr>
          <a:xfrm>
            <a:off x="3687047" y="6354760"/>
            <a:ext cx="1245344" cy="4888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/>
              <a:t>KOULUN KURINPITOTOIMET POL § 35-36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44594C94-7699-B647-DFA2-F93666F4E2AA}"/>
              </a:ext>
            </a:extLst>
          </p:cNvPr>
          <p:cNvSpPr/>
          <p:nvPr/>
        </p:nvSpPr>
        <p:spPr>
          <a:xfrm>
            <a:off x="8278823" y="1798621"/>
            <a:ext cx="3573390" cy="32607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1000" dirty="0">
                <a:solidFill>
                  <a:schemeClr val="tx1"/>
                </a:solidFill>
              </a:rPr>
              <a:t>MIKÄLI KYSEESSÄ ON OLLUT KIINNIPITOTILANNE/VOIMANKÄYTTÖTILANNE:</a:t>
            </a:r>
          </a:p>
          <a:p>
            <a:endParaRPr lang="fi-FI" sz="1000" dirty="0">
              <a:solidFill>
                <a:srgbClr val="FF0000"/>
              </a:solidFill>
            </a:endParaRPr>
          </a:p>
          <a:p>
            <a:r>
              <a:rPr lang="fi-FI" sz="1000" dirty="0"/>
              <a:t>MUISTA NÄMÄ, KUN TILANNE ON KOKONAAN OHI:</a:t>
            </a:r>
          </a:p>
          <a:p>
            <a:endParaRPr lang="fi-FI" sz="1100" dirty="0"/>
          </a:p>
          <a:p>
            <a:r>
              <a:rPr lang="fi-FI" sz="1000" dirty="0"/>
              <a:t>1. TEE TILANTEESTA TYÖSUOJELUILMOITUS (WPRO)</a:t>
            </a:r>
          </a:p>
          <a:p>
            <a:r>
              <a:rPr lang="fi-FI" sz="1000" dirty="0"/>
              <a:t>2. ILMOITA PUHELIMITSE ESIHENKILÖLLESI ASIASTA</a:t>
            </a:r>
          </a:p>
          <a:p>
            <a:r>
              <a:rPr lang="fi-FI" sz="1000" dirty="0"/>
              <a:t>3. ONKO TARVETTA ILMOITTAA POLIISILLE? LASU? </a:t>
            </a:r>
          </a:p>
          <a:p>
            <a:r>
              <a:rPr lang="fi-FI" sz="1000" dirty="0"/>
              <a:t>4. MIKÄLI TARVETTA, OTA YHTEYS TYÖTERVEYTEEN (VAMMAT, NIRHAUMAT)</a:t>
            </a:r>
          </a:p>
          <a:p>
            <a:r>
              <a:rPr lang="fi-FI" sz="1000" dirty="0"/>
              <a:t>5. TILANTEEN PURKU TYÖPARIN/TILANTEESSA OLLEIDEN KANSSA (PEDANET-OHJEISTUS)</a:t>
            </a:r>
          </a:p>
          <a:p>
            <a:r>
              <a:rPr lang="fi-FI" sz="1000" dirty="0"/>
              <a:t>6. HUOLEHDI, ETTÄ TILANNE PURETAAN OPPILAIDEN  KANSSA (MYÖHEMMIN) </a:t>
            </a:r>
          </a:p>
          <a:p>
            <a:r>
              <a:rPr lang="fi-FI" sz="1000" dirty="0"/>
              <a:t>7. HUOLEHDI, ETTÄ TILANTEEN OSALTA SAAT RIITTÄVÄN TUEN PURKAMISEEN (ESIHENKILÖ, TYÖPSYKOLOGI) </a:t>
            </a:r>
            <a:r>
              <a:rPr lang="fi-FI" sz="1000" dirty="0">
                <a:ea typeface="+mn-lt"/>
                <a:cs typeface="+mn-lt"/>
              </a:rPr>
              <a:t>, MYÖS JÄLKIPURKU</a:t>
            </a:r>
          </a:p>
          <a:p>
            <a:endParaRPr lang="fi-FI" sz="1000" dirty="0"/>
          </a:p>
          <a:p>
            <a:endParaRPr lang="fi-FI" sz="1000" dirty="0"/>
          </a:p>
          <a:p>
            <a:endParaRPr lang="fi-FI" sz="1000" dirty="0"/>
          </a:p>
          <a:p>
            <a:pPr marL="228600" indent="-228600" algn="ctr">
              <a:buAutoNum type="arabicPeriod"/>
            </a:pPr>
            <a:endParaRPr lang="fi-FI" sz="1000" dirty="0"/>
          </a:p>
        </p:txBody>
      </p: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37046823-7E7C-DFBD-6CCB-FEA979E6A164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 flipV="1">
            <a:off x="7446358" y="5827642"/>
            <a:ext cx="383198" cy="3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3F0A971B-F40D-3030-AC93-9581F41B731E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 flipV="1">
            <a:off x="9715509" y="5562269"/>
            <a:ext cx="283334" cy="2653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5AD5B499-C1EC-F696-7183-5036139A806C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0621515" y="5059379"/>
            <a:ext cx="0" cy="2584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1A36BA43-EDDF-4F91-B771-C631E8E017EA}"/>
              </a:ext>
            </a:extLst>
          </p:cNvPr>
          <p:cNvCxnSpPr>
            <a:cxnSpLocks/>
          </p:cNvCxnSpPr>
          <p:nvPr/>
        </p:nvCxnSpPr>
        <p:spPr>
          <a:xfrm>
            <a:off x="6655218" y="6142125"/>
            <a:ext cx="0" cy="3132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49CA6104-DBB0-0A95-8616-9D02BF375EEB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4309719" y="5130105"/>
            <a:ext cx="0" cy="187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46B6C32B-20D3-1CEB-4542-7BE47F3F8F5B}"/>
              </a:ext>
            </a:extLst>
          </p:cNvPr>
          <p:cNvCxnSpPr>
            <a:cxnSpLocks/>
          </p:cNvCxnSpPr>
          <p:nvPr/>
        </p:nvCxnSpPr>
        <p:spPr>
          <a:xfrm>
            <a:off x="6655218" y="5361301"/>
            <a:ext cx="0" cy="1518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C4EB9FB2-E7C6-9A73-697C-908B6135E389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flipH="1">
            <a:off x="6630608" y="3995395"/>
            <a:ext cx="1" cy="107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>
            <a:extLst>
              <a:ext uri="{FF2B5EF4-FFF2-40B4-BE49-F238E27FC236}">
                <a16:creationId xmlns:a16="http://schemas.microsoft.com/office/drawing/2014/main" id="{1BA7FCC2-A988-123C-FD86-268BCD3DA12D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290315" y="3557246"/>
            <a:ext cx="1402081" cy="7067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>
            <a:extLst>
              <a:ext uri="{FF2B5EF4-FFF2-40B4-BE49-F238E27FC236}">
                <a16:creationId xmlns:a16="http://schemas.microsoft.com/office/drawing/2014/main" id="{14B792EB-3693-B8D3-2DC2-4E32AFFCF97A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4309719" y="6194164"/>
            <a:ext cx="0" cy="1605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Yhdistin: Kulma 33">
            <a:extLst>
              <a:ext uri="{FF2B5EF4-FFF2-40B4-BE49-F238E27FC236}">
                <a16:creationId xmlns:a16="http://schemas.microsoft.com/office/drawing/2014/main" id="{686883E8-D976-AE3F-6744-925A016E58A4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2702206" y="5186626"/>
            <a:ext cx="2985427" cy="644419"/>
          </a:xfrm>
          <a:prstGeom prst="bentConnector3">
            <a:avLst>
              <a:gd name="adj1" fmla="val 85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orakulmio 34">
            <a:extLst>
              <a:ext uri="{FF2B5EF4-FFF2-40B4-BE49-F238E27FC236}">
                <a16:creationId xmlns:a16="http://schemas.microsoft.com/office/drawing/2014/main" id="{2C1DB486-BC0A-D339-9F23-CE868609CB9C}"/>
              </a:ext>
            </a:extLst>
          </p:cNvPr>
          <p:cNvSpPr/>
          <p:nvPr/>
        </p:nvSpPr>
        <p:spPr>
          <a:xfrm>
            <a:off x="390525" y="3324225"/>
            <a:ext cx="2328937" cy="33337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86C900A1-0785-9F6E-D412-44247D542B00}"/>
              </a:ext>
            </a:extLst>
          </p:cNvPr>
          <p:cNvSpPr/>
          <p:nvPr/>
        </p:nvSpPr>
        <p:spPr>
          <a:xfrm>
            <a:off x="9998843" y="5911849"/>
            <a:ext cx="1245344" cy="4888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/>
              <a:t>SOVITTELU SOVITTELUTOIMISTO</a:t>
            </a:r>
          </a:p>
        </p:txBody>
      </p: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85800893-4A73-BF42-3B65-4C0E705AE8D6}"/>
              </a:ext>
            </a:extLst>
          </p:cNvPr>
          <p:cNvCxnSpPr>
            <a:cxnSpLocks/>
            <a:stCxn id="18" idx="3"/>
            <a:endCxn id="42" idx="1"/>
          </p:cNvCxnSpPr>
          <p:nvPr/>
        </p:nvCxnSpPr>
        <p:spPr>
          <a:xfrm>
            <a:off x="9715509" y="5827642"/>
            <a:ext cx="283334" cy="32861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uora nuoliyhdysviiva 46">
            <a:extLst>
              <a:ext uri="{FF2B5EF4-FFF2-40B4-BE49-F238E27FC236}">
                <a16:creationId xmlns:a16="http://schemas.microsoft.com/office/drawing/2014/main" id="{B8A4DF9D-2F75-0B29-BE5D-6A5933DD216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932391" y="6599163"/>
            <a:ext cx="7552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2FCDB881-2B4A-8EF1-A501-5BD5E61E5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87" y="1115673"/>
            <a:ext cx="1933575" cy="1790700"/>
          </a:xfrm>
          <a:prstGeom prst="rect">
            <a:avLst/>
          </a:prstGeom>
        </p:spPr>
      </p:pic>
      <p:sp>
        <p:nvSpPr>
          <p:cNvPr id="37" name="Tekstiruutu 36">
            <a:extLst>
              <a:ext uri="{FF2B5EF4-FFF2-40B4-BE49-F238E27FC236}">
                <a16:creationId xmlns:a16="http://schemas.microsoft.com/office/drawing/2014/main" id="{15C02A15-B3FC-E83E-B537-ECEF513FADAE}"/>
              </a:ext>
            </a:extLst>
          </p:cNvPr>
          <p:cNvSpPr txBox="1"/>
          <p:nvPr/>
        </p:nvSpPr>
        <p:spPr>
          <a:xfrm>
            <a:off x="2633731" y="1171951"/>
            <a:ext cx="139363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000" dirty="0">
                <a:solidFill>
                  <a:srgbClr val="00B050"/>
                </a:solidFill>
                <a:ea typeface="+mn-lt"/>
                <a:cs typeface="+mn-lt"/>
              </a:rPr>
              <a:t>ENNAKOINTI- </a:t>
            </a:r>
            <a:r>
              <a:rPr lang="fi-FI" sz="1000">
                <a:solidFill>
                  <a:srgbClr val="00B050"/>
                </a:solidFill>
                <a:ea typeface="+mn-lt"/>
                <a:cs typeface="+mn-lt"/>
              </a:rPr>
              <a:t>JA VALMIUSOHJE 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i-FI" sz="1000" dirty="0">
                <a:solidFill>
                  <a:srgbClr val="00B050"/>
                </a:solidFill>
                <a:ea typeface="+mn-lt"/>
                <a:cs typeface="+mn-lt"/>
              </a:rPr>
              <a:t>(</a:t>
            </a:r>
            <a:r>
              <a:rPr lang="fi-FI" sz="1000" dirty="0" err="1">
                <a:solidFill>
                  <a:srgbClr val="00B050"/>
                </a:solidFill>
                <a:ea typeface="+mn-lt"/>
                <a:cs typeface="+mn-lt"/>
              </a:rPr>
              <a:t>Pedanet</a:t>
            </a:r>
            <a:r>
              <a:rPr lang="fi-FI" sz="1000" dirty="0">
                <a:solidFill>
                  <a:srgbClr val="00B050"/>
                </a:solidFill>
                <a:ea typeface="+mn-lt"/>
                <a:cs typeface="+mn-lt"/>
              </a:rPr>
              <a:t>) </a:t>
            </a:r>
            <a:endParaRPr lang="en-US" dirty="0"/>
          </a:p>
        </p:txBody>
      </p: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C7ED8FD4-AEE9-41ED-9595-B2583E36065A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 flipV="1">
            <a:off x="2623962" y="1306669"/>
            <a:ext cx="2144512" cy="70435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2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98FFFEF6-944E-9E0B-1F4C-4943146BCEAB}"/>
              </a:ext>
            </a:extLst>
          </p:cNvPr>
          <p:cNvSpPr/>
          <p:nvPr/>
        </p:nvSpPr>
        <p:spPr>
          <a:xfrm>
            <a:off x="3439258" y="138479"/>
            <a:ext cx="8101134" cy="6261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dirty="0"/>
              <a:t>Lastensuojelulain 25 § mukaisesti lasten ja nuorten kanssa työskentelevien on tehtävä rikosilmoitus poliisille tietoon tulleesta lapseen kohdistuneesta seksuaalirikoksesta tai henkeen ja terveyteen kohdistuneesta </a:t>
            </a:r>
            <a:endParaRPr lang="en-US"/>
          </a:p>
          <a:p>
            <a:r>
              <a:rPr lang="fi-FI" dirty="0"/>
              <a:t>rikoksesta. </a:t>
            </a:r>
          </a:p>
          <a:p>
            <a:endParaRPr lang="fi-FI" sz="1200" dirty="0"/>
          </a:p>
          <a:p>
            <a:r>
              <a:rPr lang="fi-FI" sz="1200" dirty="0"/>
              <a:t>Ilmoitusvelvollisuutta pohdittaessa on aina syytä huomioida lapsen ikä ja kehitystaso. Tavanomaiset, vähäiset</a:t>
            </a:r>
          </a:p>
          <a:p>
            <a:r>
              <a:rPr lang="fi-FI" sz="1200" dirty="0"/>
              <a:t>kahnaukset lasten välillä, joihin puututaan kasvatuksellisilla tai kurinpidollisilla toimilla eivät aiheuta </a:t>
            </a:r>
          </a:p>
          <a:p>
            <a:r>
              <a:rPr lang="fi-FI" sz="1200" dirty="0"/>
              <a:t>ilmoitusvelvollisuutta poliisille. </a:t>
            </a:r>
          </a:p>
          <a:p>
            <a:endParaRPr lang="fi-FI" sz="1200" dirty="0"/>
          </a:p>
          <a:p>
            <a:r>
              <a:rPr lang="fi-FI" sz="1200" b="1" dirty="0">
                <a:latin typeface="Segoe UI"/>
                <a:cs typeface="Segoe UI"/>
              </a:rPr>
              <a:t>Rikoslain 21 luvun mukaiset henkeen ja terveyteen kohdistuvat rikokset</a:t>
            </a:r>
            <a:endParaRPr lang="en-US" sz="1200">
              <a:latin typeface="Segoe UI"/>
              <a:cs typeface="Segoe UI"/>
            </a:endParaRPr>
          </a:p>
          <a:p>
            <a:r>
              <a:rPr lang="fi-FI" sz="1200" dirty="0">
                <a:latin typeface="Segoe UI"/>
                <a:cs typeface="Segoe UI"/>
              </a:rPr>
              <a:t>Ilmoitusvelvollisuus koskee kaikkia muita kyseisen luvun rikoksia, paitsi lievää pahoinpitelyä, vammantuottamusta </a:t>
            </a:r>
            <a:endParaRPr lang="en-US" sz="1200" dirty="0">
              <a:latin typeface="Segoe UI"/>
              <a:cs typeface="Segoe UI"/>
            </a:endParaRPr>
          </a:p>
          <a:p>
            <a:r>
              <a:rPr lang="fi-FI" sz="1200" dirty="0">
                <a:latin typeface="Segoe UI"/>
                <a:cs typeface="Segoe UI"/>
              </a:rPr>
              <a:t>ja pelastustoimen laiminlyöntiä.</a:t>
            </a:r>
            <a:endParaRPr lang="en-US" sz="1200" dirty="0">
              <a:latin typeface="Segoe UI"/>
              <a:cs typeface="Segoe UI"/>
            </a:endParaRPr>
          </a:p>
          <a:p>
            <a:r>
              <a:rPr lang="fi-FI" sz="1200" dirty="0">
                <a:latin typeface="Segoe UI"/>
                <a:cs typeface="Segoe UI"/>
              </a:rPr>
              <a:t>Käytännössä tulkintahaasteita tuottaa pahoinpitelyn ja lievän pahoinpitelyn rajanveto ja muiden rikosten osalta </a:t>
            </a:r>
            <a:endParaRPr lang="en-US" sz="1200" dirty="0">
              <a:latin typeface="Segoe UI"/>
              <a:cs typeface="Segoe UI"/>
            </a:endParaRPr>
          </a:p>
          <a:p>
            <a:r>
              <a:rPr lang="fi-FI" sz="1200" dirty="0">
                <a:latin typeface="Segoe UI"/>
                <a:cs typeface="Segoe UI"/>
              </a:rPr>
              <a:t>epäilyt harvinaisia.</a:t>
            </a:r>
            <a:endParaRPr lang="en-US" sz="1200" dirty="0">
              <a:latin typeface="Segoe UI"/>
              <a:cs typeface="Segoe UI"/>
            </a:endParaRPr>
          </a:p>
          <a:p>
            <a:endParaRPr lang="fi-FI" sz="1200" dirty="0">
              <a:latin typeface="Segoe UI"/>
              <a:cs typeface="Segoe UI"/>
            </a:endParaRPr>
          </a:p>
          <a:p>
            <a:r>
              <a:rPr lang="fi-FI" sz="1200" dirty="0">
                <a:latin typeface="Segoe UI"/>
                <a:cs typeface="Segoe UI"/>
              </a:rPr>
              <a:t>Esimerkiksi, lainvastainen teko, joka täyttää pahoinpitelyn tunnusmerkistön on kyseessä silloin, kun oppilas lyö, </a:t>
            </a:r>
            <a:endParaRPr lang="en-US" sz="1200" dirty="0">
              <a:latin typeface="Segoe UI"/>
              <a:cs typeface="Segoe UI"/>
            </a:endParaRPr>
          </a:p>
          <a:p>
            <a:r>
              <a:rPr lang="fi-FI" sz="1200" dirty="0">
                <a:latin typeface="Segoe UI"/>
                <a:cs typeface="Segoe UI"/>
              </a:rPr>
              <a:t>potkii, puree, raapii tai muuten aiheuttaa toiselle näkyvän vamman, taikka väkivaltaa käyttämättä vahingoittaa </a:t>
            </a:r>
            <a:endParaRPr lang="en-US" sz="1200" dirty="0">
              <a:latin typeface="Segoe UI"/>
              <a:cs typeface="Segoe UI"/>
            </a:endParaRPr>
          </a:p>
          <a:p>
            <a:r>
              <a:rPr lang="fi-FI" sz="1200" dirty="0">
                <a:latin typeface="Segoe UI"/>
                <a:cs typeface="Segoe UI"/>
              </a:rPr>
              <a:t>toisen terveyttä, RL 21:5 pykälä. Teko on virallisen syytteen alainen.</a:t>
            </a:r>
            <a:endParaRPr lang="en-US" sz="1200" dirty="0">
              <a:latin typeface="Segoe UI"/>
              <a:cs typeface="Segoe UI"/>
            </a:endParaRPr>
          </a:p>
          <a:p>
            <a:endParaRPr lang="fi-FI" sz="1200" dirty="0"/>
          </a:p>
          <a:p>
            <a:endParaRPr lang="fi-FI" sz="1200" b="1" dirty="0"/>
          </a:p>
          <a:p>
            <a:r>
              <a:rPr lang="fi-FI" sz="1200" b="1" dirty="0"/>
              <a:t>Rikoslain 20 luvun mukaiset seksuaalirikokset</a:t>
            </a:r>
          </a:p>
          <a:p>
            <a:r>
              <a:rPr lang="fi-FI" sz="1200" dirty="0"/>
              <a:t>Ilmoitusvelvollisuus koskee jokaista rikoslain 20 luvusta löytyvää seksuaalirikosta sen vakavuudesta riippumatta. </a:t>
            </a:r>
          </a:p>
          <a:p>
            <a:r>
              <a:rPr lang="fi-FI" sz="1200" dirty="0"/>
              <a:t>Törkeimpänä tekomuotona voidaan mainita törkeä lapsenraiskaus, mutta ilmoitusvelvollisuus koskee myös </a:t>
            </a:r>
          </a:p>
          <a:p>
            <a:r>
              <a:rPr lang="fi-FI" sz="1200" dirty="0"/>
              <a:t>seksuaalista ahdistelua. Esimerkiksi tilanne, jossa toinen oppilas koskettelee toista pakaroista seksuaalisena teon </a:t>
            </a:r>
          </a:p>
          <a:p>
            <a:r>
              <a:rPr lang="fi-FI" sz="1200" dirty="0"/>
              <a:t>tunnusmerkistön mukaisesti, tulisi ilmoittaa poliisille.</a:t>
            </a:r>
          </a:p>
          <a:p>
            <a:endParaRPr lang="fi-FI" sz="1200" dirty="0"/>
          </a:p>
        </p:txBody>
      </p:sp>
      <p:sp>
        <p:nvSpPr>
          <p:cNvPr id="23" name="Otsikko 11">
            <a:extLst>
              <a:ext uri="{FF2B5EF4-FFF2-40B4-BE49-F238E27FC236}">
                <a16:creationId xmlns:a16="http://schemas.microsoft.com/office/drawing/2014/main" id="{8259D0C4-C995-962C-4195-07E8420AC850}"/>
              </a:ext>
            </a:extLst>
          </p:cNvPr>
          <p:cNvSpPr txBox="1">
            <a:spLocks/>
          </p:cNvSpPr>
          <p:nvPr/>
        </p:nvSpPr>
        <p:spPr>
          <a:xfrm>
            <a:off x="2876550" y="59530"/>
            <a:ext cx="9144000" cy="155019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5956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1B90FB7E-EB34-F6C5-688D-F80205845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686" y="2161608"/>
            <a:ext cx="9144000" cy="5080056"/>
          </a:xfrm>
        </p:spPr>
        <p:txBody>
          <a:bodyPr lIns="91440" tIns="45720" rIns="91440" bIns="45720" anchor="t"/>
          <a:lstStyle/>
          <a:p>
            <a:endParaRPr lang="fi-FI" sz="1000" dirty="0">
              <a:latin typeface="Arial"/>
              <a:cs typeface="Arial"/>
            </a:endParaRPr>
          </a:p>
          <a:p>
            <a:pPr marL="228600" indent="-228600" algn="l">
              <a:buAutoNum type="arabicPeriod"/>
            </a:pPr>
            <a:r>
              <a:rPr lang="fi-FI" sz="1200" dirty="0">
                <a:latin typeface="Arial"/>
                <a:ea typeface="+mn-lt"/>
                <a:cs typeface="+mn-lt"/>
              </a:rPr>
              <a:t>TILANTEIDEN VAATIMISTA NOPEISTA RATKAISUSTA HUOLIMATTA YRITÄ PUNNITA PUUTTUMISEN ERI VAIHTOEHTOJA.</a:t>
            </a:r>
            <a:endParaRPr lang="fi-FI" sz="1200" dirty="0">
              <a:latin typeface="Arial"/>
              <a:cs typeface="Arial"/>
            </a:endParaRPr>
          </a:p>
          <a:p>
            <a:pPr marL="228600" indent="-228600" algn="l">
              <a:buAutoNum type="arabicPeriod"/>
            </a:pPr>
            <a:r>
              <a:rPr lang="fi-FI" sz="1200" dirty="0">
                <a:latin typeface="Arial"/>
                <a:ea typeface="+mn-lt"/>
                <a:cs typeface="+mn-lt"/>
              </a:rPr>
              <a:t>JOS VOIMANKÄYTTÖ ON TILANTEESSA VÄLTTÄMÄTÖNTÄ, TÄYTYY KUITENKIN MUISTAA, ETTÄ VOIMANKÄYTÖN ON OLTAVA TILANTEESEEN JA VAHINKOJEN UHKAAN NÄHDEN OIKEASSA SUHTEESSA.</a:t>
            </a:r>
            <a:endParaRPr lang="fi-FI" sz="1200" dirty="0">
              <a:latin typeface="Arial"/>
              <a:cs typeface="Arial"/>
            </a:endParaRPr>
          </a:p>
          <a:p>
            <a:pPr marL="228600" indent="-228600" algn="l">
              <a:buAutoNum type="arabicPeriod"/>
            </a:pPr>
            <a:r>
              <a:rPr lang="fi-FI" sz="1200" dirty="0">
                <a:latin typeface="Arial"/>
                <a:ea typeface="+mn-lt"/>
                <a:cs typeface="+mn-lt"/>
              </a:rPr>
              <a:t>JOS OLET KIIHTYNEESSÄ TILASSA, YRITÄ SAADA TOINEN OPETTAJA HOITAMAAN KONFLIKTIA SIJASTASI. VÄLTÄ VIIMEISEEN ASTI TARTTUMASTA OPPILAASEEN, JOS OLET MENETTÄNYT MIELENMALTTISI.</a:t>
            </a:r>
            <a:endParaRPr lang="fi-FI" sz="1200">
              <a:latin typeface="Arial"/>
              <a:ea typeface="+mn-lt"/>
              <a:cs typeface="Arial"/>
            </a:endParaRPr>
          </a:p>
          <a:p>
            <a:pPr marL="228600" indent="-228600" algn="l">
              <a:buAutoNum type="arabicPeriod"/>
            </a:pPr>
            <a:r>
              <a:rPr lang="fi-FI" sz="1200" dirty="0">
                <a:latin typeface="Arial"/>
                <a:ea typeface="+mn-lt"/>
                <a:cs typeface="+mn-lt"/>
              </a:rPr>
              <a:t>YRITÄ VARMISTAA TODISTAJAN TODISTAJIEN LÄSNÄOLO. TODISTAJAT SAATTAVAT OLLA MYÖHEMMIN KULLAN ARVOISIA TAPAHTUMIEN KULUN SELVITTÄMISEKSI. PAINA MIELEESI TODISTAJIEN NIMET.</a:t>
            </a:r>
            <a:endParaRPr lang="fi-FI" sz="1200" dirty="0">
              <a:latin typeface="Arial"/>
              <a:cs typeface="Arial"/>
            </a:endParaRPr>
          </a:p>
          <a:p>
            <a:pPr marL="228600" indent="-228600" algn="l">
              <a:buAutoNum type="arabicPeriod"/>
            </a:pPr>
            <a:r>
              <a:rPr lang="fi-FI" sz="1200" dirty="0">
                <a:latin typeface="Arial"/>
                <a:ea typeface="+mn-lt"/>
                <a:cs typeface="+mn-lt"/>
              </a:rPr>
              <a:t>OTA VIIPYMÄTTÄ YHTEYTTÄ REHTORIIN, JOTTA HÄN SAA TIEDON TAPAHTUMISTA. POHTIKAA YHDESSÄ JATKOTOIMENPITEITÄ, KUTEN YHTEYDENOTTOA HUOLTAJIIN TAI POLIISILTA PYYDETTÄVÄÄ TUTKINTA APUA.</a:t>
            </a:r>
            <a:endParaRPr lang="fi-FI" sz="1200" dirty="0">
              <a:latin typeface="Arial"/>
              <a:cs typeface="Arial"/>
            </a:endParaRPr>
          </a:p>
          <a:p>
            <a:pPr marL="228600" indent="-228600" algn="l">
              <a:buAutoNum type="arabicPeriod"/>
            </a:pPr>
            <a:r>
              <a:rPr lang="fi-FI" sz="1200" dirty="0">
                <a:latin typeface="Arial"/>
                <a:ea typeface="+mn-lt"/>
                <a:cs typeface="+mn-lt"/>
              </a:rPr>
              <a:t>MERKITSE MUISTIIN MAHDOLLISIMMAN YKSILÖKOHTAISESTI TAPAHTUMIEN KULKU KOKONAISUUDESSAAN SEKÄ ASIANOSAISET JA TODISTAJAT, SILLÄ VOIT TARVITA NIITÄ MYÖHEMMIN ESIMERKIKSI POLIISITUTKINNASSA.</a:t>
            </a:r>
            <a:endParaRPr lang="fi-FI" sz="1200" dirty="0">
              <a:latin typeface="Arial"/>
              <a:cs typeface="Arial"/>
            </a:endParaRPr>
          </a:p>
          <a:p>
            <a:pPr marL="228600" indent="-228600" algn="l">
              <a:buAutoNum type="arabicPeriod"/>
            </a:pPr>
            <a:r>
              <a:rPr lang="fi-FI" sz="1200" dirty="0">
                <a:latin typeface="Arial"/>
                <a:cs typeface="Segoe UI"/>
              </a:rPr>
              <a:t>JOS OLET SAANUT ITSE VAMMOJA TAPAUKSEN YHTEYDESSÄ, MENE VIIPYMÄTTÄ LÄÄKÄRIIN TAI TERVEYDENHOITAJAN LUOKSE VAMMOJEN TOTEAMISTA VARTEN. </a:t>
            </a:r>
          </a:p>
          <a:p>
            <a:pPr marL="228600" indent="-228600" algn="l">
              <a:buAutoNum type="arabicPeriod"/>
            </a:pPr>
            <a:r>
              <a:rPr lang="fi-FI" sz="1200" dirty="0">
                <a:latin typeface="Arial"/>
                <a:cs typeface="Segoe UI"/>
              </a:rPr>
              <a:t>JOS OLET JÄRJESTÖN JÄSEN, OTA VÄLITTÖMÄSTI YHTEYTTÄ OAJ:N LAKIMIEHIIN LISÄOHJEIDEN SAAMISEKSI. LAKIMIESTEN NEUVOJEN AVULLA VOIDAAN MAHDOLLISIMMAN VARHAIN VALVOA JÄSENEN OIKEUKSIA ESIMERKIKSI POLIISIN ESITUTKINNASSA. SAMALLA SAAT TÄRKEITÄ TIETOJA MYÖS VAKUUTUSTURVASTASI.</a:t>
            </a:r>
            <a:endParaRPr lang="fi-FI" sz="1200">
              <a:latin typeface="Arial"/>
              <a:cs typeface="Arial"/>
            </a:endParaRPr>
          </a:p>
          <a:p>
            <a:endParaRPr lang="fi-FI" sz="1200" dirty="0">
              <a:latin typeface="Arial"/>
              <a:cs typeface="Arial"/>
            </a:endParaRPr>
          </a:p>
          <a:p>
            <a:endParaRPr lang="fi-FI" sz="1000" dirty="0"/>
          </a:p>
          <a:p>
            <a:endParaRPr lang="fi-FI" sz="1000" dirty="0">
              <a:latin typeface="Arial"/>
              <a:cs typeface="Arial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CCAE0E3-317B-A513-BB9B-260FFFF63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067" y="1238608"/>
            <a:ext cx="8137408" cy="1054630"/>
          </a:xfrm>
        </p:spPr>
        <p:txBody>
          <a:bodyPr lIns="91440" tIns="45720" rIns="91440" bIns="45720" anchor="ctr"/>
          <a:lstStyle/>
          <a:p>
            <a:r>
              <a:rPr lang="fi-FI" sz="2000" b="1" dirty="0"/>
              <a:t>MARKKU POUTALAN (</a:t>
            </a:r>
            <a:r>
              <a:rPr lang="fi-FI" sz="2000" b="1" dirty="0">
                <a:ea typeface="+mj-lt"/>
                <a:cs typeface="+mj-lt"/>
              </a:rPr>
              <a:t>OAJ:N LAKIMIES)</a:t>
            </a:r>
            <a:r>
              <a:rPr lang="fi-FI" sz="2000" b="1" dirty="0"/>
              <a:t> VINKKEJÄ HAASTAVIIN KIINNIPITOTILANTEISIIN 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920F2B-C654-67F4-AE25-8524C9C71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5B51B9-D9A7-0443-AD82-34BC795CE80B}" type="slidenum">
              <a:rPr lang="fi-FI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90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3D4D24EE-8591-FE7C-40BA-3890001F3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840" y="1883098"/>
            <a:ext cx="3382014" cy="903532"/>
          </a:xfrm>
        </p:spPr>
        <p:txBody>
          <a:bodyPr lIns="91440" tIns="45720" rIns="91440" bIns="45720" anchor="t"/>
          <a:lstStyle/>
          <a:p>
            <a:pPr algn="l">
              <a:lnSpc>
                <a:spcPct val="100000"/>
              </a:lnSpc>
            </a:pPr>
            <a:r>
              <a:rPr lang="fi-FI" sz="1200" dirty="0" err="1">
                <a:latin typeface="Segoe UI"/>
                <a:cs typeface="Segoe UI"/>
              </a:rPr>
              <a:t>Pedanetin</a:t>
            </a:r>
            <a:r>
              <a:rPr lang="fi-FI" sz="1200" dirty="0">
                <a:latin typeface="Segoe UI"/>
                <a:cs typeface="Segoe UI"/>
              </a:rPr>
              <a:t> henkilökuntasivu -Opetushenkilöstön turvallisuuskoulutus 2023</a:t>
            </a:r>
            <a:endParaRPr lang="en-US" sz="1200" dirty="0">
              <a:latin typeface="Segoe UI"/>
              <a:cs typeface="Segoe UI"/>
            </a:endParaRPr>
          </a:p>
          <a:p>
            <a:pPr algn="l"/>
            <a:endParaRPr lang="fi-FI" dirty="0">
              <a:latin typeface="Segoe UI"/>
              <a:cs typeface="Segoe UI"/>
            </a:endParaRPr>
          </a:p>
          <a:p>
            <a:endParaRPr lang="fi-FI" sz="12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8513106-881C-F19D-A591-F432D472B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230" y="1143426"/>
            <a:ext cx="2198078" cy="618271"/>
          </a:xfrm>
        </p:spPr>
        <p:txBody>
          <a:bodyPr lIns="91440" tIns="45720" rIns="91440" bIns="45720" anchor="ctr"/>
          <a:lstStyle/>
          <a:p>
            <a:r>
              <a:rPr lang="fi-FI" sz="1800" dirty="0"/>
              <a:t>YHTEYSTIETOJA</a:t>
            </a:r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BECB096D-4D4A-A0E6-BA15-F94EA9333527}"/>
              </a:ext>
            </a:extLst>
          </p:cNvPr>
          <p:cNvSpPr txBox="1">
            <a:spLocks/>
          </p:cNvSpPr>
          <p:nvPr/>
        </p:nvSpPr>
        <p:spPr>
          <a:xfrm>
            <a:off x="4864260" y="1169320"/>
            <a:ext cx="2198078" cy="618271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/>
              <a:t>OHJEITA</a:t>
            </a:r>
          </a:p>
        </p:txBody>
      </p:sp>
      <p:sp>
        <p:nvSpPr>
          <p:cNvPr id="8" name="Alaotsikko 1">
            <a:extLst>
              <a:ext uri="{FF2B5EF4-FFF2-40B4-BE49-F238E27FC236}">
                <a16:creationId xmlns:a16="http://schemas.microsoft.com/office/drawing/2014/main" id="{FE638761-C840-D870-D1ED-7CF17D2650E1}"/>
              </a:ext>
            </a:extLst>
          </p:cNvPr>
          <p:cNvSpPr txBox="1">
            <a:spLocks/>
          </p:cNvSpPr>
          <p:nvPr/>
        </p:nvSpPr>
        <p:spPr>
          <a:xfrm>
            <a:off x="201246" y="1913915"/>
            <a:ext cx="2520463" cy="9035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/>
              <a:t>ANKKURITIIMI</a:t>
            </a:r>
          </a:p>
          <a:p>
            <a:r>
              <a:rPr lang="fi-FI" sz="1200" dirty="0"/>
              <a:t>TYÖTERVEYS</a:t>
            </a:r>
          </a:p>
          <a:p>
            <a:endParaRPr lang="fi-FI" dirty="0"/>
          </a:p>
        </p:txBody>
      </p:sp>
      <p:sp>
        <p:nvSpPr>
          <p:cNvPr id="13" name="Otsikko 2">
            <a:extLst>
              <a:ext uri="{FF2B5EF4-FFF2-40B4-BE49-F238E27FC236}">
                <a16:creationId xmlns:a16="http://schemas.microsoft.com/office/drawing/2014/main" id="{2406993D-117C-C23F-C253-82A8C6B81562}"/>
              </a:ext>
            </a:extLst>
          </p:cNvPr>
          <p:cNvSpPr txBox="1">
            <a:spLocks/>
          </p:cNvSpPr>
          <p:nvPr/>
        </p:nvSpPr>
        <p:spPr>
          <a:xfrm>
            <a:off x="8300464" y="1169320"/>
            <a:ext cx="2198078" cy="618271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/>
              <a:t>SIJAINTI</a:t>
            </a:r>
          </a:p>
        </p:txBody>
      </p:sp>
      <p:sp>
        <p:nvSpPr>
          <p:cNvPr id="5" name="Alaotsikko 1">
            <a:extLst>
              <a:ext uri="{FF2B5EF4-FFF2-40B4-BE49-F238E27FC236}">
                <a16:creationId xmlns:a16="http://schemas.microsoft.com/office/drawing/2014/main" id="{221BC763-301E-FA14-1E93-9943E3B570D6}"/>
              </a:ext>
            </a:extLst>
          </p:cNvPr>
          <p:cNvSpPr txBox="1">
            <a:spLocks/>
          </p:cNvSpPr>
          <p:nvPr/>
        </p:nvSpPr>
        <p:spPr>
          <a:xfrm>
            <a:off x="5379608" y="1910105"/>
            <a:ext cx="3160166" cy="9035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dirty="0">
                <a:latin typeface="Segoe UI"/>
                <a:cs typeface="Segoe UI"/>
              </a:rPr>
              <a:t>ROTEVA-turvallisuuskoulutuksen ohjeistus haastavien tilanteiden ennakoimiseen ja niissä toimimiseen  </a:t>
            </a:r>
            <a:endParaRPr lang="en-US" sz="1200" dirty="0">
              <a:latin typeface="Segoe UI"/>
              <a:cs typeface="Segoe UI"/>
            </a:endParaRPr>
          </a:p>
          <a:p>
            <a:endParaRPr lang="fi-FI" dirty="0">
              <a:latin typeface="Segoe UI"/>
              <a:cs typeface="Segoe UI"/>
            </a:endParaRPr>
          </a:p>
          <a:p>
            <a:endParaRPr lang="fi-FI" sz="12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06C1C7A-557E-D13B-6293-6C865F5248DA}"/>
              </a:ext>
            </a:extLst>
          </p:cNvPr>
          <p:cNvSpPr txBox="1"/>
          <p:nvPr/>
        </p:nvSpPr>
        <p:spPr>
          <a:xfrm>
            <a:off x="8746603" y="2959260"/>
            <a:ext cx="328335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 err="1">
                <a:latin typeface="Segoe UI"/>
                <a:cs typeface="Segoe UI"/>
              </a:rPr>
              <a:t>Pedanetin</a:t>
            </a:r>
            <a:r>
              <a:rPr lang="fi-FI" sz="1200" dirty="0">
                <a:latin typeface="Segoe UI"/>
                <a:cs typeface="Segoe UI"/>
              </a:rPr>
              <a:t> henkilökuntasivu -Opetushenkilöstön  turvallisuuskoulutus 2023</a:t>
            </a:r>
          </a:p>
          <a:p>
            <a:endParaRPr lang="fi-FI" sz="1200" dirty="0">
              <a:latin typeface="Segoe UI"/>
              <a:cs typeface="Segoe UI"/>
            </a:endParaRPr>
          </a:p>
          <a:p>
            <a:endParaRPr lang="en-US" sz="1200" dirty="0">
              <a:latin typeface="Segoe UI"/>
              <a:cs typeface="Segoe UI"/>
            </a:endParaRPr>
          </a:p>
          <a:p>
            <a:pPr algn="ctr"/>
            <a:r>
              <a:rPr lang="fi-FI" sz="2400" dirty="0">
                <a:latin typeface="Segoe UI"/>
                <a:cs typeface="Segoe UI"/>
              </a:rPr>
              <a:t>​</a:t>
            </a:r>
            <a:r>
              <a:rPr lang="fi-FI" sz="1200" dirty="0">
                <a:latin typeface="Azo Sans"/>
                <a:cs typeface="Segoe UI"/>
              </a:rPr>
              <a:t>​</a:t>
            </a:r>
            <a:endParaRPr lang="fi-FI" sz="1200" dirty="0">
              <a:latin typeface="Segoe UI"/>
              <a:cs typeface="Segoe UI"/>
            </a:endParaRPr>
          </a:p>
          <a:p>
            <a:pPr algn="ctr"/>
            <a:endParaRPr lang="fi-FI" sz="1200" dirty="0">
              <a:cs typeface="Segoe UI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2CD96A5-29D0-66D1-655C-394F8D789A09}"/>
              </a:ext>
            </a:extLst>
          </p:cNvPr>
          <p:cNvSpPr txBox="1"/>
          <p:nvPr/>
        </p:nvSpPr>
        <p:spPr>
          <a:xfrm>
            <a:off x="5380299" y="2959261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>
                <a:latin typeface="Segoe UI"/>
                <a:cs typeface="Segoe UI"/>
              </a:rPr>
              <a:t>Haastavien tilanteiden purkaminen-ohjeistus   </a:t>
            </a:r>
            <a:r>
              <a:rPr lang="en-US" sz="1200" dirty="0">
                <a:latin typeface="Segoe UI"/>
                <a:cs typeface="Segoe UI"/>
              </a:rPr>
              <a:t>​</a:t>
            </a:r>
          </a:p>
          <a:p>
            <a:pPr algn="ctr"/>
            <a:r>
              <a:rPr lang="fi-FI" sz="2400" dirty="0">
                <a:latin typeface="Segoe UI"/>
                <a:cs typeface="Segoe UI"/>
              </a:rPr>
              <a:t>​</a:t>
            </a:r>
          </a:p>
          <a:p>
            <a:pPr algn="ctr"/>
            <a:r>
              <a:rPr lang="fi-FI" sz="1200" dirty="0">
                <a:cs typeface="Segoe UI"/>
              </a:rPr>
              <a:t>​</a:t>
            </a: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92932E3F-B44A-AC55-7334-A72595690A23}"/>
              </a:ext>
            </a:extLst>
          </p:cNvPr>
          <p:cNvSpPr/>
          <p:nvPr/>
        </p:nvSpPr>
        <p:spPr>
          <a:xfrm>
            <a:off x="8427816" y="2105145"/>
            <a:ext cx="327949" cy="1061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E7A40E4D-0BE6-120D-988B-863C6B2CA757}"/>
              </a:ext>
            </a:extLst>
          </p:cNvPr>
          <p:cNvSpPr/>
          <p:nvPr/>
        </p:nvSpPr>
        <p:spPr>
          <a:xfrm>
            <a:off x="8427815" y="3098638"/>
            <a:ext cx="327949" cy="1061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849041"/>
      </p:ext>
    </p:extLst>
  </p:cSld>
  <p:clrMapOvr>
    <a:masterClrMapping/>
  </p:clrMapOvr>
</p:sld>
</file>

<file path=ppt/theme/theme1.xml><?xml version="1.0" encoding="utf-8"?>
<a:theme xmlns:a="http://schemas.openxmlformats.org/drawingml/2006/main" name="Kansi">
  <a:themeElements>
    <a:clrScheme name="Orimatti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4600"/>
      </a:accent1>
      <a:accent2>
        <a:srgbClr val="AF8C50"/>
      </a:accent2>
      <a:accent3>
        <a:srgbClr val="F2F2F2"/>
      </a:accent3>
      <a:accent4>
        <a:srgbClr val="039B63"/>
      </a:accent4>
      <a:accent5>
        <a:srgbClr val="4674AB"/>
      </a:accent5>
      <a:accent6>
        <a:srgbClr val="191B1E"/>
      </a:accent6>
      <a:hlink>
        <a:srgbClr val="0563C1"/>
      </a:hlink>
      <a:folHlink>
        <a:srgbClr val="954F72"/>
      </a:folHlink>
    </a:clrScheme>
    <a:fontScheme name="Test">
      <a:majorFont>
        <a:latin typeface="Tussilago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mattila_PP-pohja" id="{6D3AD5A9-5AEF-C349-93EF-EA9E3C1E28E1}" vid="{A4AEE7E0-1DDF-934B-9F64-445ECCA18A25}"/>
    </a:ext>
  </a:extLst>
</a:theme>
</file>

<file path=ppt/theme/theme2.xml><?xml version="1.0" encoding="utf-8"?>
<a:theme xmlns:a="http://schemas.openxmlformats.org/drawingml/2006/main" name="Nosto">
  <a:themeElements>
    <a:clrScheme name="Orimatti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4600"/>
      </a:accent1>
      <a:accent2>
        <a:srgbClr val="AF8C50"/>
      </a:accent2>
      <a:accent3>
        <a:srgbClr val="F2F2F2"/>
      </a:accent3>
      <a:accent4>
        <a:srgbClr val="039B63"/>
      </a:accent4>
      <a:accent5>
        <a:srgbClr val="4674AB"/>
      </a:accent5>
      <a:accent6>
        <a:srgbClr val="191B1E"/>
      </a:accent6>
      <a:hlink>
        <a:srgbClr val="0563C1"/>
      </a:hlink>
      <a:folHlink>
        <a:srgbClr val="954F72"/>
      </a:folHlink>
    </a:clrScheme>
    <a:fontScheme name="Test">
      <a:majorFont>
        <a:latin typeface="Tussilago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mattila_PP-pohja" id="{6D3AD5A9-5AEF-C349-93EF-EA9E3C1E28E1}" vid="{99A76803-793D-DC4D-AB85-FD5D56409D99}"/>
    </a:ext>
  </a:extLst>
</a:theme>
</file>

<file path=ppt/theme/theme3.xml><?xml version="1.0" encoding="utf-8"?>
<a:theme xmlns:a="http://schemas.openxmlformats.org/drawingml/2006/main" name="Sivupohja Oranssi">
  <a:themeElements>
    <a:clrScheme name="Orimatti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4600"/>
      </a:accent1>
      <a:accent2>
        <a:srgbClr val="AF8C50"/>
      </a:accent2>
      <a:accent3>
        <a:srgbClr val="F2F2F2"/>
      </a:accent3>
      <a:accent4>
        <a:srgbClr val="039B63"/>
      </a:accent4>
      <a:accent5>
        <a:srgbClr val="4674AB"/>
      </a:accent5>
      <a:accent6>
        <a:srgbClr val="191B1E"/>
      </a:accent6>
      <a:hlink>
        <a:srgbClr val="0563C1"/>
      </a:hlink>
      <a:folHlink>
        <a:srgbClr val="954F72"/>
      </a:folHlink>
    </a:clrScheme>
    <a:fontScheme name="Test">
      <a:majorFont>
        <a:latin typeface="Tussilago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mattila_PP-pohja" id="{6D3AD5A9-5AEF-C349-93EF-EA9E3C1E28E1}" vid="{04A8DAAE-B5B1-DE47-866F-520BA3668109}"/>
    </a:ext>
  </a:extLst>
</a:theme>
</file>

<file path=ppt/theme/theme4.xml><?xml version="1.0" encoding="utf-8"?>
<a:theme xmlns:a="http://schemas.openxmlformats.org/drawingml/2006/main" name="Sivupohja Kulta">
  <a:themeElements>
    <a:clrScheme name="Orimatti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4600"/>
      </a:accent1>
      <a:accent2>
        <a:srgbClr val="AF8C50"/>
      </a:accent2>
      <a:accent3>
        <a:srgbClr val="F2F2F2"/>
      </a:accent3>
      <a:accent4>
        <a:srgbClr val="039B63"/>
      </a:accent4>
      <a:accent5>
        <a:srgbClr val="4674AB"/>
      </a:accent5>
      <a:accent6>
        <a:srgbClr val="191B1E"/>
      </a:accent6>
      <a:hlink>
        <a:srgbClr val="0563C1"/>
      </a:hlink>
      <a:folHlink>
        <a:srgbClr val="954F72"/>
      </a:folHlink>
    </a:clrScheme>
    <a:fontScheme name="Test">
      <a:majorFont>
        <a:latin typeface="Tussilago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mattila_PP-pohja" id="{6D3AD5A9-5AEF-C349-93EF-EA9E3C1E28E1}" vid="{8103EB8C-D40C-AE41-92A1-01EEA62B8390}"/>
    </a:ext>
  </a:extLst>
</a:theme>
</file>

<file path=ppt/theme/theme5.xml><?xml version="1.0" encoding="utf-8"?>
<a:theme xmlns:a="http://schemas.openxmlformats.org/drawingml/2006/main" name="Sivupohja Sininen">
  <a:themeElements>
    <a:clrScheme name="Orimatti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4600"/>
      </a:accent1>
      <a:accent2>
        <a:srgbClr val="AF8C50"/>
      </a:accent2>
      <a:accent3>
        <a:srgbClr val="F2F2F2"/>
      </a:accent3>
      <a:accent4>
        <a:srgbClr val="039B63"/>
      </a:accent4>
      <a:accent5>
        <a:srgbClr val="4674AB"/>
      </a:accent5>
      <a:accent6>
        <a:srgbClr val="191B1E"/>
      </a:accent6>
      <a:hlink>
        <a:srgbClr val="0563C1"/>
      </a:hlink>
      <a:folHlink>
        <a:srgbClr val="954F72"/>
      </a:folHlink>
    </a:clrScheme>
    <a:fontScheme name="Test">
      <a:majorFont>
        <a:latin typeface="Tussilago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mattila_PP-pohja" id="{6D3AD5A9-5AEF-C349-93EF-EA9E3C1E28E1}" vid="{B2D3F645-85C5-A648-A3FD-05974AA8B00E}"/>
    </a:ext>
  </a:extLst>
</a:theme>
</file>

<file path=ppt/theme/theme6.xml><?xml version="1.0" encoding="utf-8"?>
<a:theme xmlns:a="http://schemas.openxmlformats.org/drawingml/2006/main" name="Teksti &amp; Kuva 01">
  <a:themeElements>
    <a:clrScheme name="Orimatti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4600"/>
      </a:accent1>
      <a:accent2>
        <a:srgbClr val="AF8C50"/>
      </a:accent2>
      <a:accent3>
        <a:srgbClr val="F2F2F2"/>
      </a:accent3>
      <a:accent4>
        <a:srgbClr val="039B63"/>
      </a:accent4>
      <a:accent5>
        <a:srgbClr val="4674AB"/>
      </a:accent5>
      <a:accent6>
        <a:srgbClr val="191B1E"/>
      </a:accent6>
      <a:hlink>
        <a:srgbClr val="0563C1"/>
      </a:hlink>
      <a:folHlink>
        <a:srgbClr val="954F72"/>
      </a:folHlink>
    </a:clrScheme>
    <a:fontScheme name="Test">
      <a:majorFont>
        <a:latin typeface="Tussilago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mattila_PP-pohja" id="{6D3AD5A9-5AEF-C349-93EF-EA9E3C1E28E1}" vid="{2BFA2DCE-D13E-2B47-A5E5-C8A616079DFF}"/>
    </a:ext>
  </a:extLst>
</a:theme>
</file>

<file path=ppt/theme/theme7.xml><?xml version="1.0" encoding="utf-8"?>
<a:theme xmlns:a="http://schemas.openxmlformats.org/drawingml/2006/main" name="Tyhjä">
  <a:themeElements>
    <a:clrScheme name="Orimatti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4600"/>
      </a:accent1>
      <a:accent2>
        <a:srgbClr val="AF8C50"/>
      </a:accent2>
      <a:accent3>
        <a:srgbClr val="F2F2F2"/>
      </a:accent3>
      <a:accent4>
        <a:srgbClr val="039B63"/>
      </a:accent4>
      <a:accent5>
        <a:srgbClr val="4674AB"/>
      </a:accent5>
      <a:accent6>
        <a:srgbClr val="191B1E"/>
      </a:accent6>
      <a:hlink>
        <a:srgbClr val="0563C1"/>
      </a:hlink>
      <a:folHlink>
        <a:srgbClr val="954F72"/>
      </a:folHlink>
    </a:clrScheme>
    <a:fontScheme name="Test">
      <a:majorFont>
        <a:latin typeface="Tussilago"/>
        <a:ea typeface=""/>
        <a:cs typeface=""/>
      </a:majorFont>
      <a:minorFont>
        <a:latin typeface="Az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mattila_PP-pohja" id="{6D3AD5A9-5AEF-C349-93EF-EA9E3C1E28E1}" vid="{1DE14854-3F09-FD40-B2F3-5700461F4B0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676bd2-6473-4a6e-9c33-8f9bb560ebfe" xsi:nil="true"/>
    <lcf76f155ced4ddcb4097134ff3c332f xmlns="bae7d3c1-6b86-4abd-8f7c-2856e8324350">
      <Terms xmlns="http://schemas.microsoft.com/office/infopath/2007/PartnerControls"/>
    </lcf76f155ced4ddcb4097134ff3c332f>
    <j_x00e4_rjestys xmlns="bae7d3c1-6b86-4abd-8f7c-2856e832435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AAA3811F30FBC41A1D5D62CB7728F0C" ma:contentTypeVersion="14" ma:contentTypeDescription="Luo uusi asiakirja." ma:contentTypeScope="" ma:versionID="1904963059ec4b89cb2581b105357003">
  <xsd:schema xmlns:xsd="http://www.w3.org/2001/XMLSchema" xmlns:xs="http://www.w3.org/2001/XMLSchema" xmlns:p="http://schemas.microsoft.com/office/2006/metadata/properties" xmlns:ns2="bae7d3c1-6b86-4abd-8f7c-2856e8324350" xmlns:ns3="ca676bd2-6473-4a6e-9c33-8f9bb560ebfe" targetNamespace="http://schemas.microsoft.com/office/2006/metadata/properties" ma:root="true" ma:fieldsID="a3e5bb30523e1c84672e543b39f934f3" ns2:_="" ns3:_="">
    <xsd:import namespace="bae7d3c1-6b86-4abd-8f7c-2856e8324350"/>
    <xsd:import namespace="ca676bd2-6473-4a6e-9c33-8f9bb560eb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j_x00e4_rjesty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7d3c1-6b86-4abd-8f7c-2856e8324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j_x00e4_rjestys" ma:index="14" nillable="true" ma:displayName="järjestys" ma:format="Dropdown" ma:internalName="j_x00e4_rjestys" ma:percentage="FALSE">
      <xsd:simpleType>
        <xsd:restriction base="dms:Number">
          <xsd:maxInclusive value="20"/>
          <xsd:minInclusive value="1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9c895aca-9a79-4bf3-99fc-ed8abe7676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76bd2-6473-4a6e-9c33-8f9bb560eb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610ce3f-f26e-48e1-acac-b4c5cc77a277}" ma:internalName="TaxCatchAll" ma:showField="CatchAllData" ma:web="ca676bd2-6473-4a6e-9c33-8f9bb560eb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E68D52-F498-4A20-B14A-BFFC91DCECE9}">
  <ds:schemaRefs>
    <ds:schemaRef ds:uri="http://schemas.microsoft.com/office/2006/metadata/properties"/>
    <ds:schemaRef ds:uri="http://schemas.microsoft.com/office/infopath/2007/PartnerControls"/>
    <ds:schemaRef ds:uri="d13941b0-08dc-4487-be39-ab8db1575c6b"/>
    <ds:schemaRef ds:uri="5a220e45-f3c0-4890-9ae8-6ef8a6bbbeb9"/>
    <ds:schemaRef ds:uri="ca676bd2-6473-4a6e-9c33-8f9bb560ebfe"/>
    <ds:schemaRef ds:uri="bae7d3c1-6b86-4abd-8f7c-2856e8324350"/>
  </ds:schemaRefs>
</ds:datastoreItem>
</file>

<file path=customXml/itemProps2.xml><?xml version="1.0" encoding="utf-8"?>
<ds:datastoreItem xmlns:ds="http://schemas.openxmlformats.org/officeDocument/2006/customXml" ds:itemID="{DB94A68A-ABDB-42B5-BEFB-B8FEE1DCB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e7d3c1-6b86-4abd-8f7c-2856e8324350"/>
    <ds:schemaRef ds:uri="ca676bd2-6473-4a6e-9c33-8f9bb560eb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FE46CE-E42E-4400-AEB8-865AA60B80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Orimattila_PP-pohja</Template>
  <TotalTime>225</TotalTime>
  <Words>789</Words>
  <Application>Microsoft Office PowerPoint</Application>
  <PresentationFormat>Laajakuva</PresentationFormat>
  <Paragraphs>127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7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Kansi</vt:lpstr>
      <vt:lpstr>Nosto</vt:lpstr>
      <vt:lpstr>Sivupohja Oranssi</vt:lpstr>
      <vt:lpstr>Sivupohja Kulta</vt:lpstr>
      <vt:lpstr>Sivupohja Sininen</vt:lpstr>
      <vt:lpstr>Teksti &amp; Kuva 01</vt:lpstr>
      <vt:lpstr>Tyhjä</vt:lpstr>
      <vt:lpstr>PUUTTUMISEN MALLIT UHMAAMIS- JA VÄKIVALTATILANTEISSA </vt:lpstr>
      <vt:lpstr>AIKUISEEN KOHDISTUVA VOIMAKAS UHMAAMINEN </vt:lpstr>
      <vt:lpstr>PowerPoint-esitys</vt:lpstr>
      <vt:lpstr>PowerPoint-esitys</vt:lpstr>
      <vt:lpstr>PowerPoint-esitys</vt:lpstr>
      <vt:lpstr>MARKKU POUTALAN (OAJ:N LAKIMIES) VINKKEJÄ HAASTAVIIN KIINNIPITOTILANTEISIIN </vt:lpstr>
      <vt:lpstr>YHTEYSTIETOJA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Jarno Ovaska</dc:creator>
  <cp:keywords/>
  <dc:description/>
  <cp:lastModifiedBy>Jarno Ovaska</cp:lastModifiedBy>
  <cp:revision>197</cp:revision>
  <dcterms:created xsi:type="dcterms:W3CDTF">2023-06-01T09:09:15Z</dcterms:created>
  <dcterms:modified xsi:type="dcterms:W3CDTF">2023-08-26T09:14:48Z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0x0101009AAA3811F30FBC41A1D5D62CB7728F0C</vt:lpwstr>
  </property>
  <property fmtid="{D5CDD505-2E9C-101B-9397-08002B2CF9AE}" pid="3" name="MediaServiceImageTags">
    <vt:lpwstr/>
  </property>
</Properties>
</file>