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4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5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6.xml" ContentType="application/vnd.openxmlformats-officedocument.theme+xml"/>
  <Override PartName="/ppt/slideLayouts/slideLayout37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4"/>
    <p:sldMasterId id="2147483695" r:id="rId5"/>
    <p:sldMasterId id="2147483660" r:id="rId6"/>
    <p:sldMasterId id="2147483670" r:id="rId7"/>
    <p:sldMasterId id="2147483680" r:id="rId8"/>
    <p:sldMasterId id="2147483690" r:id="rId9"/>
    <p:sldMasterId id="2147483698" r:id="rId10"/>
  </p:sldMasterIdLst>
  <p:notesMasterIdLst>
    <p:notesMasterId r:id="rId18"/>
  </p:notesMasterIdLst>
  <p:sldIdLst>
    <p:sldId id="264" r:id="rId11"/>
    <p:sldId id="265" r:id="rId12"/>
    <p:sldId id="270" r:id="rId13"/>
    <p:sldId id="271" r:id="rId14"/>
    <p:sldId id="269" r:id="rId15"/>
    <p:sldId id="273" r:id="rId16"/>
    <p:sldId id="272" r:id="rId17"/>
  </p:sldIdLst>
  <p:sldSz cx="12192000" cy="6858000"/>
  <p:notesSz cx="6858000" cy="9144000"/>
  <p:embeddedFontLst>
    <p:embeddedFont>
      <p:font typeface="Azo Sans" panose="020B0604020202020204" charset="0"/>
      <p:regular r:id="rId19"/>
      <p:bold r:id="rId20"/>
      <p:italic r:id="rId21"/>
      <p:boldItalic r:id="rId22"/>
    </p:embeddedFon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Gill Sans MT" panose="020B0502020104020203" pitchFamily="34" charset="0"/>
      <p:regular r:id="rId27"/>
      <p:bold r:id="rId28"/>
      <p:italic r:id="rId29"/>
      <p:boldItalic r:id="rId30"/>
    </p:embeddedFont>
    <p:embeddedFont>
      <p:font typeface="Segoe UI" panose="020B0502040204020203" pitchFamily="34" charset="0"/>
      <p:regular r:id="rId31"/>
      <p:bold r:id="rId32"/>
      <p:italic r:id="rId33"/>
      <p:boldItalic r:id="rId34"/>
    </p:embeddedFont>
  </p:embeddedFontLst>
  <p:defaultTextStyle>
    <a:defPPr>
      <a:defRPr lang="en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933515-613F-49C9-B65B-B00D50C3D4DB}" v="288" dt="2023-07-03T08:46:34.548"/>
    <p1510:client id="{338FF974-8D0F-EF9A-4634-8D6F619B6085}" v="117" dt="2023-06-29T13:54:16.841"/>
    <p1510:client id="{66211E40-8D98-4063-9688-FAF258488FD1}" v="98" dt="2023-06-29T12:11:14.668"/>
    <p1510:client id="{8D5729EC-EC7F-49CA-A67E-D5CA1743206C}" v="173" dt="2023-07-03T12:01:29.624"/>
    <p1510:client id="{96415627-67F8-4982-B7A2-70A5DEAFF0E6}" v="20" dt="2023-06-30T07:28:25.612"/>
    <p1510:client id="{AF5C450A-307D-43F3-BC34-F60F89161E9E}" v="8" dt="2023-08-10T07:22:29.66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6327"/>
  </p:normalViewPr>
  <p:slideViewPr>
    <p:cSldViewPr snapToGrid="0">
      <p:cViewPr varScale="1">
        <p:scale>
          <a:sx n="101" d="100"/>
          <a:sy n="101" d="100"/>
        </p:scale>
        <p:origin x="126" y="7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9" Type="http://schemas.microsoft.com/office/2015/10/relationships/revisionInfo" Target="revisionInfo.xml"/><Relationship Id="rId21" Type="http://schemas.openxmlformats.org/officeDocument/2006/relationships/font" Target="fonts/font3.fntdata"/><Relationship Id="rId34" Type="http://schemas.openxmlformats.org/officeDocument/2006/relationships/font" Target="fonts/font16.fntdata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font" Target="fonts/font7.fntdata"/><Relationship Id="rId33" Type="http://schemas.openxmlformats.org/officeDocument/2006/relationships/font" Target="fonts/font15.fntdata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6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1.xml"/><Relationship Id="rId24" Type="http://schemas.openxmlformats.org/officeDocument/2006/relationships/font" Target="fonts/font6.fntdata"/><Relationship Id="rId32" Type="http://schemas.openxmlformats.org/officeDocument/2006/relationships/font" Target="fonts/font14.fntdata"/><Relationship Id="rId37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5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36" Type="http://schemas.openxmlformats.org/officeDocument/2006/relationships/viewProps" Target="viewProps.xml"/><Relationship Id="rId10" Type="http://schemas.openxmlformats.org/officeDocument/2006/relationships/slideMaster" Target="slideMasters/slideMaster7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4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presProps" Target="presProps.xml"/><Relationship Id="rId8" Type="http://schemas.openxmlformats.org/officeDocument/2006/relationships/slideMaster" Target="slideMasters/slideMaster5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01BCF4-8102-7D44-977E-2C3B924F66D3}" type="datetimeFigureOut">
              <a:t>26.8.2023</a:t>
            </a:fld>
            <a:endParaRPr lang="fi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2FB66D-96A4-1945-8D4D-E424BA7F9AFE}" type="slidenum"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588961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4.svg"/><Relationship Id="rId7" Type="http://schemas.openxmlformats.org/officeDocument/2006/relationships/image" Target="../media/image10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Relationship Id="rId9" Type="http://schemas.openxmlformats.org/officeDocument/2006/relationships/image" Target="../media/image12.svg"/></Relationships>
</file>

<file path=ppt/slideLayouts/_rels/slideLayout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4.svg"/><Relationship Id="rId7" Type="http://schemas.openxmlformats.org/officeDocument/2006/relationships/image" Target="../media/image10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Relationship Id="rId9" Type="http://schemas.openxmlformats.org/officeDocument/2006/relationships/image" Target="../media/image12.sv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kautettu asette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BC468843-3D57-EAE7-2CE0-B32930AF5C8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02123" y="2929328"/>
            <a:ext cx="8787754" cy="929474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3BC465DB-B9FB-BBA4-9527-145FB4A04E0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4966465"/>
            <a:ext cx="9144000" cy="510854"/>
          </a:xfrm>
          <a:prstGeom prst="rect">
            <a:avLst/>
          </a:prstGeom>
        </p:spPr>
        <p:txBody>
          <a:bodyPr anchor="b"/>
          <a:lstStyle>
            <a:lvl1pPr algn="ctr">
              <a:defRPr sz="3000">
                <a:solidFill>
                  <a:schemeClr val="bg1"/>
                </a:solidFill>
              </a:defRPr>
            </a:lvl1pPr>
          </a:lstStyle>
          <a:p>
            <a:r>
              <a:rPr lang="en-GB"/>
              <a:t>Lisää otsikko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236864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4708CC-01A8-4D98-AC8E-C29976AA1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308169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1F7DA5-13C6-46BA-DF91-CA564B72F1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738711"/>
            <a:ext cx="5157787" cy="48033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9147CC-8113-3DFB-7B98-9013EE85A9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429000"/>
            <a:ext cx="5157787" cy="248783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2B4174-CA3A-916C-3117-6F160FB270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738711"/>
            <a:ext cx="5183188" cy="48033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6EA330D-9682-FAC2-46DB-D2A1530A3C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3429000"/>
            <a:ext cx="5183188" cy="248783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1B56BF4-1F50-1103-786A-4F493CC98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67316" y="6126796"/>
            <a:ext cx="1023805" cy="365125"/>
          </a:xfrm>
          <a:prstGeom prst="rect">
            <a:avLst/>
          </a:prstGeom>
        </p:spPr>
        <p:txBody>
          <a:bodyPr/>
          <a:lstStyle/>
          <a:p>
            <a:fld id="{905507DB-84CC-9042-A315-BCB44CE02912}" type="slidenum"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618476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513878-5232-38FC-FCB9-33A067ED8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9E8E6E-3DE5-F5AD-3D1B-508135E6F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67316" y="6126796"/>
            <a:ext cx="1023805" cy="365125"/>
          </a:xfrm>
          <a:prstGeom prst="rect">
            <a:avLst/>
          </a:prstGeom>
        </p:spPr>
        <p:txBody>
          <a:bodyPr/>
          <a:lstStyle/>
          <a:p>
            <a:fld id="{905507DB-84CC-9042-A315-BCB44CE02912}" type="slidenum"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728456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2117B3-2093-EBA5-A8BC-9B4E04373E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67316" y="6126796"/>
            <a:ext cx="1023805" cy="365125"/>
          </a:xfrm>
          <a:prstGeom prst="rect">
            <a:avLst/>
          </a:prstGeom>
        </p:spPr>
        <p:txBody>
          <a:bodyPr/>
          <a:lstStyle/>
          <a:p>
            <a:fld id="{905507DB-84CC-9042-A315-BCB44CE02912}" type="slidenum"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485604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8192B9-A231-F7BC-05AE-50B8D76D1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176391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4BE247-69D9-D66E-9A17-24F5075C89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176391"/>
            <a:ext cx="6172200" cy="468465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BFBAA3-6EC2-7793-BA9C-5D8C766672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164440"/>
            <a:ext cx="3932237" cy="269661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5C48DA-C7FE-874B-4125-91AFB1338F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67316" y="6126796"/>
            <a:ext cx="1023805" cy="365125"/>
          </a:xfrm>
          <a:prstGeom prst="rect">
            <a:avLst/>
          </a:prstGeom>
        </p:spPr>
        <p:txBody>
          <a:bodyPr/>
          <a:lstStyle/>
          <a:p>
            <a:fld id="{905507DB-84CC-9042-A315-BCB44CE02912}" type="slidenum"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000143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89613D-6848-38E0-7407-74DD949FBF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099335"/>
            <a:ext cx="3932237" cy="143923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B75EF81-562F-AAE5-D19B-E250D876B3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099335"/>
            <a:ext cx="6172200" cy="476171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26BA5A-95E9-C67D-CB4A-B51B30CE37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856216"/>
            <a:ext cx="3932237" cy="301277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6A71B1-943C-E193-F571-88079CCA95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13897" y="6126796"/>
            <a:ext cx="777224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905507DB-84CC-9042-A315-BCB44CE02912}" type="slidenum">
              <a:rPr lang="en-FI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8840944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2A2669-63D3-E81D-9C1B-5236EF52E2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90913"/>
            <a:ext cx="9144000" cy="1819049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EAF86A7-4454-77B0-A574-13AF61D210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068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BABBD6-77B4-79AE-D41F-2A85FC4240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507DB-84CC-9042-A315-BCB44CE02912}" type="slidenum"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23234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3FC602-9CAE-9120-4086-65D35FE988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8033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7E12A1-4603-0EB7-A8C6-111C8D5719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89558"/>
            <a:ext cx="10515600" cy="273067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DCF9FC-8669-CF95-9BF1-78361DA53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507DB-84CC-9042-A315-BCB44CE02912}" type="slidenum"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211950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3C097B-B3BA-393A-38DD-B32AC1602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631496"/>
            <a:ext cx="10515600" cy="1797504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A64617-4ED5-4A1B-7D0D-2777F31FD2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9290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BE7D1A-0777-0529-873E-517FBE683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507DB-84CC-9042-A315-BCB44CE02912}" type="slidenum"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581058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29A154-1133-2F88-EE4F-DF188D804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53518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878D02-20AD-DCBD-4EE4-168CABA6EB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3073854"/>
            <a:ext cx="5181600" cy="281894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E8BB99-B5F7-4348-9B07-4115AADA48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3073854"/>
            <a:ext cx="5181600" cy="281894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0FCB9C-6F34-78F6-0884-4206BEC1A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507DB-84CC-9042-A315-BCB44CE02912}" type="slidenum"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262566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4708CC-01A8-4D98-AC8E-C29976AA1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308169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1F7DA5-13C6-46BA-DF91-CA564B72F1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738711"/>
            <a:ext cx="5157787" cy="48033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9147CC-8113-3DFB-7B98-9013EE85A9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429000"/>
            <a:ext cx="5157787" cy="248783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2B4174-CA3A-916C-3117-6F160FB270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738711"/>
            <a:ext cx="5183188" cy="48033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6EA330D-9682-FAC2-46DB-D2A1530A3C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3429000"/>
            <a:ext cx="5183188" cy="248783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1B56BF4-1F50-1103-786A-4F493CC98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507DB-84CC-9042-A315-BCB44CE02912}" type="slidenum"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8187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823C2-59FD-6C96-4772-C1776B2DFA3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946400"/>
            <a:ext cx="9144000" cy="965199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/>
              <a:t>Lisää otsikko</a:t>
            </a:r>
            <a:endParaRPr lang="fi-FI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634125AE-BDB4-8DC1-FF3A-493CE9E1AB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533" y="581165"/>
            <a:ext cx="3676816" cy="388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1995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513878-5232-38FC-FCB9-33A067ED8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9E8E6E-3DE5-F5AD-3D1B-508135E6F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507DB-84CC-9042-A315-BCB44CE02912}" type="slidenum"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12522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2117B3-2093-EBA5-A8BC-9B4E04373E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507DB-84CC-9042-A315-BCB44CE02912}" type="slidenum"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219244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8192B9-A231-F7BC-05AE-50B8D76D1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176391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4BE247-69D9-D66E-9A17-24F5075C89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176391"/>
            <a:ext cx="6172200" cy="468465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BFBAA3-6EC2-7793-BA9C-5D8C766672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164440"/>
            <a:ext cx="3932237" cy="269661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5C48DA-C7FE-874B-4125-91AFB1338F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507DB-84CC-9042-A315-BCB44CE02912}" type="slidenum"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2031173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89613D-6848-38E0-7407-74DD949FBF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099335"/>
            <a:ext cx="3932237" cy="143923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B75EF81-562F-AAE5-D19B-E250D876B3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099335"/>
            <a:ext cx="6172200" cy="476171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26BA5A-95E9-C67D-CB4A-B51B30CE37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856216"/>
            <a:ext cx="3932237" cy="301277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6A71B1-943C-E193-F571-88079CCA95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13897" y="6126796"/>
            <a:ext cx="777224" cy="365125"/>
          </a:xfrm>
        </p:spPr>
        <p:txBody>
          <a:bodyPr/>
          <a:lstStyle>
            <a:lvl1pPr>
              <a:defRPr sz="1200"/>
            </a:lvl1pPr>
          </a:lstStyle>
          <a:p>
            <a:fld id="{905507DB-84CC-9042-A315-BCB44CE02912}" type="slidenum">
              <a:rPr lang="en-FI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84038567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2A2669-63D3-E81D-9C1B-5236EF52E2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90913"/>
            <a:ext cx="9144000" cy="1819049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EAF86A7-4454-77B0-A574-13AF61D210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068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BABBD6-77B4-79AE-D41F-2A85FC4240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507DB-84CC-9042-A315-BCB44CE02912}" type="slidenum"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0984654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3FC602-9CAE-9120-4086-65D35FE988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8033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7E12A1-4603-0EB7-A8C6-111C8D5719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89558"/>
            <a:ext cx="10515600" cy="273067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DCF9FC-8669-CF95-9BF1-78361DA53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507DB-84CC-9042-A315-BCB44CE02912}" type="slidenum"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88641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3C097B-B3BA-393A-38DD-B32AC1602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631496"/>
            <a:ext cx="10515600" cy="1797504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A64617-4ED5-4A1B-7D0D-2777F31FD2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9290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BE7D1A-0777-0529-873E-517FBE683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507DB-84CC-9042-A315-BCB44CE02912}" type="slidenum"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4045425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29A154-1133-2F88-EE4F-DF188D804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53518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878D02-20AD-DCBD-4EE4-168CABA6EB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3073854"/>
            <a:ext cx="5181600" cy="281894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E8BB99-B5F7-4348-9B07-4115AADA48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3073854"/>
            <a:ext cx="5181600" cy="281894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0FCB9C-6F34-78F6-0884-4206BEC1A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507DB-84CC-9042-A315-BCB44CE02912}" type="slidenum"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259357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4708CC-01A8-4D98-AC8E-C29976AA1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308169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1F7DA5-13C6-46BA-DF91-CA564B72F1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738711"/>
            <a:ext cx="5157787" cy="48033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9147CC-8113-3DFB-7B98-9013EE85A9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429000"/>
            <a:ext cx="5157787" cy="248783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2B4174-CA3A-916C-3117-6F160FB270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738711"/>
            <a:ext cx="5183188" cy="48033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6EA330D-9682-FAC2-46DB-D2A1530A3C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3429000"/>
            <a:ext cx="5183188" cy="248783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1B56BF4-1F50-1103-786A-4F493CC98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507DB-84CC-9042-A315-BCB44CE02912}" type="slidenum"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3394276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513878-5232-38FC-FCB9-33A067ED8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9E8E6E-3DE5-F5AD-3D1B-508135E6F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507DB-84CC-9042-A315-BCB44CE02912}" type="slidenum"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95101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9EAFE19E-7FD4-94DA-F29E-EAB63959F0A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946400"/>
            <a:ext cx="9144000" cy="965199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/>
              <a:t>Lisää otsikko</a:t>
            </a:r>
            <a:endParaRPr lang="fi-FI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D68AEF67-0213-D440-40B0-7078BD33C51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4277899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 i="0">
                <a:latin typeface="Azo Sans" panose="020B0603030303020204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Lisää alaotsikko tai teksti</a:t>
            </a:r>
            <a:endParaRPr lang="fi-FI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EFB30978-D007-0E6C-08CA-2CF05D282C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533" y="581165"/>
            <a:ext cx="3676816" cy="388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69183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2117B3-2093-EBA5-A8BC-9B4E04373E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507DB-84CC-9042-A315-BCB44CE02912}" type="slidenum"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8789748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8192B9-A231-F7BC-05AE-50B8D76D1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176391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4BE247-69D9-D66E-9A17-24F5075C89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176391"/>
            <a:ext cx="6172200" cy="468465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BFBAA3-6EC2-7793-BA9C-5D8C766672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164440"/>
            <a:ext cx="3932237" cy="269661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5C48DA-C7FE-874B-4125-91AFB1338F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507DB-84CC-9042-A315-BCB44CE02912}" type="slidenum"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268577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89613D-6848-38E0-7407-74DD949FBF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099335"/>
            <a:ext cx="3932237" cy="143923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B75EF81-562F-AAE5-D19B-E250D876B3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099335"/>
            <a:ext cx="6172200" cy="476171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26BA5A-95E9-C67D-CB4A-B51B30CE37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856216"/>
            <a:ext cx="3932237" cy="301277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6A71B1-943C-E193-F571-88079CCA95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13897" y="6126796"/>
            <a:ext cx="777224" cy="365125"/>
          </a:xfrm>
        </p:spPr>
        <p:txBody>
          <a:bodyPr/>
          <a:lstStyle>
            <a:lvl1pPr>
              <a:defRPr sz="1200"/>
            </a:lvl1pPr>
          </a:lstStyle>
          <a:p>
            <a:fld id="{905507DB-84CC-9042-A315-BCB44CE02912}" type="slidenum">
              <a:rPr lang="en-FI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8909789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493CDEB6-2A00-2251-9891-E32764CD71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" y="0"/>
            <a:ext cx="7738843" cy="6858000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3EB403AD-778A-CE51-0327-0DCF58E8D63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3301" y="523199"/>
            <a:ext cx="2641600" cy="279400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09A79C9A-8138-7A46-39DD-04D05CA270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15164"/>
            <a:ext cx="4946151" cy="1656810"/>
          </a:xfrm>
          <a:prstGeom prst="rect">
            <a:avLst/>
          </a:prstGeom>
        </p:spPr>
        <p:txBody>
          <a:bodyPr/>
          <a:lstStyle>
            <a:lvl1pPr>
              <a:defRPr sz="3800"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A75AFA82-D38B-5CD2-EEA9-DA3AA69A20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200" y="3322029"/>
            <a:ext cx="4946151" cy="19999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E3C22233-2381-9A16-A19A-65294FF138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7316" y="6126796"/>
            <a:ext cx="10238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0">
                <a:solidFill>
                  <a:schemeClr val="accent1"/>
                </a:solidFill>
                <a:latin typeface="Azo Sans" panose="020B0603030303020204" pitchFamily="34" charset="77"/>
              </a:defRPr>
            </a:lvl1pPr>
          </a:lstStyle>
          <a:p>
            <a:fld id="{875B51B9-D9A7-0443-AD82-34BC795CE80B}" type="slidenum">
              <a:rPr lang="fi-FI"/>
              <a:pPr/>
              <a:t>‹#›</a:t>
            </a:fld>
            <a:endParaRPr lang="fi-FI"/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BB74491C-DDBB-FD9D-610A-1CDFEDC7867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46917" y="6180483"/>
            <a:ext cx="252682" cy="252682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34248332-210B-9C26-4A51-AB7FD57C33A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813328" y="6186115"/>
            <a:ext cx="252682" cy="25268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5015B053-3FC1-77D6-26DF-9AEAC5B926C9}"/>
              </a:ext>
            </a:extLst>
          </p:cNvPr>
          <p:cNvSpPr txBox="1"/>
          <p:nvPr userDrawn="1"/>
        </p:nvSpPr>
        <p:spPr>
          <a:xfrm>
            <a:off x="833176" y="6154416"/>
            <a:ext cx="18329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>
                <a:solidFill>
                  <a:schemeClr val="bg2">
                    <a:lumMod val="75000"/>
                  </a:schemeClr>
                </a:solidFill>
                <a:latin typeface="Gill Sans MT" panose="020B0502020104020203" pitchFamily="34" charset="0"/>
              </a:rPr>
              <a:t>Orimattilan kaupunki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A1449EB-805E-13B8-3277-8CD93C66C6DB}"/>
              </a:ext>
            </a:extLst>
          </p:cNvPr>
          <p:cNvSpPr txBox="1"/>
          <p:nvPr userDrawn="1"/>
        </p:nvSpPr>
        <p:spPr>
          <a:xfrm>
            <a:off x="3082983" y="6152935"/>
            <a:ext cx="18329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>
                <a:solidFill>
                  <a:schemeClr val="bg2">
                    <a:lumMod val="75000"/>
                  </a:schemeClr>
                </a:solidFill>
                <a:latin typeface="Gill Sans MT" panose="020B0502020104020203" pitchFamily="34" charset="0"/>
              </a:rPr>
              <a:t>@orimattilakaupunki</a:t>
            </a:r>
          </a:p>
        </p:txBody>
      </p:sp>
      <p:sp>
        <p:nvSpPr>
          <p:cNvPr id="44" name="Freeform 43">
            <a:extLst>
              <a:ext uri="{FF2B5EF4-FFF2-40B4-BE49-F238E27FC236}">
                <a16:creationId xmlns:a16="http://schemas.microsoft.com/office/drawing/2014/main" id="{DD5C0FB2-E76A-BAA5-77CF-4D213245D74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749114" y="0"/>
            <a:ext cx="6567902" cy="6858000"/>
          </a:xfrm>
          <a:custGeom>
            <a:avLst/>
            <a:gdLst>
              <a:gd name="connsiteX0" fmla="*/ 1668134 w 6567902"/>
              <a:gd name="connsiteY0" fmla="*/ 0 h 6858000"/>
              <a:gd name="connsiteX1" fmla="*/ 6567902 w 6567902"/>
              <a:gd name="connsiteY1" fmla="*/ 0 h 6858000"/>
              <a:gd name="connsiteX2" fmla="*/ 6567902 w 6567902"/>
              <a:gd name="connsiteY2" fmla="*/ 6858000 h 6858000"/>
              <a:gd name="connsiteX3" fmla="*/ 0 w 6567902"/>
              <a:gd name="connsiteY3" fmla="*/ 6858000 h 6858000"/>
              <a:gd name="connsiteX4" fmla="*/ 52638 w 6567902"/>
              <a:gd name="connsiteY4" fmla="*/ 6692422 h 6858000"/>
              <a:gd name="connsiteX5" fmla="*/ 982753 w 6567902"/>
              <a:gd name="connsiteY5" fmla="*/ 5357367 h 6858000"/>
              <a:gd name="connsiteX6" fmla="*/ 1685440 w 6567902"/>
              <a:gd name="connsiteY6" fmla="*/ 4466508 h 6858000"/>
              <a:gd name="connsiteX7" fmla="*/ 1582865 w 6567902"/>
              <a:gd name="connsiteY7" fmla="*/ 3397172 h 6858000"/>
              <a:gd name="connsiteX8" fmla="*/ 1140344 w 6567902"/>
              <a:gd name="connsiteY8" fmla="*/ 3037944 h 6858000"/>
              <a:gd name="connsiteX9" fmla="*/ 1027920 w 6567902"/>
              <a:gd name="connsiteY9" fmla="*/ 2054577 h 6858000"/>
              <a:gd name="connsiteX10" fmla="*/ 1539622 w 6567902"/>
              <a:gd name="connsiteY10" fmla="*/ 988299 h 6858000"/>
              <a:gd name="connsiteX11" fmla="*/ 1694909 w 6567902"/>
              <a:gd name="connsiteY11" fmla="*/ 12160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567902" h="6858000">
                <a:moveTo>
                  <a:pt x="1668134" y="0"/>
                </a:moveTo>
                <a:lnTo>
                  <a:pt x="6567902" y="0"/>
                </a:lnTo>
                <a:lnTo>
                  <a:pt x="6567902" y="6858000"/>
                </a:lnTo>
                <a:lnTo>
                  <a:pt x="0" y="6858000"/>
                </a:lnTo>
                <a:lnTo>
                  <a:pt x="52638" y="6692422"/>
                </a:lnTo>
                <a:cubicBezTo>
                  <a:pt x="243811" y="6180514"/>
                  <a:pt x="604207" y="5751044"/>
                  <a:pt x="982753" y="5357367"/>
                </a:cubicBezTo>
                <a:cubicBezTo>
                  <a:pt x="1246249" y="5083329"/>
                  <a:pt x="1527803" y="4812626"/>
                  <a:pt x="1685440" y="4466508"/>
                </a:cubicBezTo>
                <a:cubicBezTo>
                  <a:pt x="1843078" y="4120371"/>
                  <a:pt x="1846033" y="3671497"/>
                  <a:pt x="1582865" y="3397172"/>
                </a:cubicBezTo>
                <a:cubicBezTo>
                  <a:pt x="1451024" y="3259777"/>
                  <a:pt x="1267496" y="3179675"/>
                  <a:pt x="1140344" y="3037944"/>
                </a:cubicBezTo>
                <a:cubicBezTo>
                  <a:pt x="909492" y="2780652"/>
                  <a:pt x="919483" y="2382996"/>
                  <a:pt x="1027920" y="2054577"/>
                </a:cubicBezTo>
                <a:cubicBezTo>
                  <a:pt x="1151648" y="1679778"/>
                  <a:pt x="1380483" y="1349453"/>
                  <a:pt x="1539622" y="988299"/>
                </a:cubicBezTo>
                <a:cubicBezTo>
                  <a:pt x="1658976" y="717431"/>
                  <a:pt x="1736593" y="408672"/>
                  <a:pt x="1694909" y="121609"/>
                </a:cubicBez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4291343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icture Placeholder 43">
            <a:extLst>
              <a:ext uri="{FF2B5EF4-FFF2-40B4-BE49-F238E27FC236}">
                <a16:creationId xmlns:a16="http://schemas.microsoft.com/office/drawing/2014/main" id="{DD5C0FB2-E76A-BAA5-77CF-4D213245D74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flipH="1">
            <a:off x="0" y="0"/>
            <a:ext cx="6567902" cy="6858000"/>
          </a:xfrm>
          <a:custGeom>
            <a:avLst/>
            <a:gdLst>
              <a:gd name="connsiteX0" fmla="*/ 1668134 w 6567902"/>
              <a:gd name="connsiteY0" fmla="*/ 0 h 6858000"/>
              <a:gd name="connsiteX1" fmla="*/ 6567902 w 6567902"/>
              <a:gd name="connsiteY1" fmla="*/ 0 h 6858000"/>
              <a:gd name="connsiteX2" fmla="*/ 6567902 w 6567902"/>
              <a:gd name="connsiteY2" fmla="*/ 6858000 h 6858000"/>
              <a:gd name="connsiteX3" fmla="*/ 0 w 6567902"/>
              <a:gd name="connsiteY3" fmla="*/ 6858000 h 6858000"/>
              <a:gd name="connsiteX4" fmla="*/ 52638 w 6567902"/>
              <a:gd name="connsiteY4" fmla="*/ 6692422 h 6858000"/>
              <a:gd name="connsiteX5" fmla="*/ 982753 w 6567902"/>
              <a:gd name="connsiteY5" fmla="*/ 5357367 h 6858000"/>
              <a:gd name="connsiteX6" fmla="*/ 1685440 w 6567902"/>
              <a:gd name="connsiteY6" fmla="*/ 4466508 h 6858000"/>
              <a:gd name="connsiteX7" fmla="*/ 1582865 w 6567902"/>
              <a:gd name="connsiteY7" fmla="*/ 3397172 h 6858000"/>
              <a:gd name="connsiteX8" fmla="*/ 1140344 w 6567902"/>
              <a:gd name="connsiteY8" fmla="*/ 3037944 h 6858000"/>
              <a:gd name="connsiteX9" fmla="*/ 1027920 w 6567902"/>
              <a:gd name="connsiteY9" fmla="*/ 2054577 h 6858000"/>
              <a:gd name="connsiteX10" fmla="*/ 1539622 w 6567902"/>
              <a:gd name="connsiteY10" fmla="*/ 988299 h 6858000"/>
              <a:gd name="connsiteX11" fmla="*/ 1694909 w 6567902"/>
              <a:gd name="connsiteY11" fmla="*/ 12160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567902" h="6858000">
                <a:moveTo>
                  <a:pt x="1668134" y="0"/>
                </a:moveTo>
                <a:lnTo>
                  <a:pt x="6567902" y="0"/>
                </a:lnTo>
                <a:lnTo>
                  <a:pt x="6567902" y="6858000"/>
                </a:lnTo>
                <a:lnTo>
                  <a:pt x="0" y="6858000"/>
                </a:lnTo>
                <a:lnTo>
                  <a:pt x="52638" y="6692422"/>
                </a:lnTo>
                <a:cubicBezTo>
                  <a:pt x="243811" y="6180514"/>
                  <a:pt x="604207" y="5751044"/>
                  <a:pt x="982753" y="5357367"/>
                </a:cubicBezTo>
                <a:cubicBezTo>
                  <a:pt x="1246249" y="5083329"/>
                  <a:pt x="1527803" y="4812626"/>
                  <a:pt x="1685440" y="4466508"/>
                </a:cubicBezTo>
                <a:cubicBezTo>
                  <a:pt x="1843078" y="4120371"/>
                  <a:pt x="1846033" y="3671497"/>
                  <a:pt x="1582865" y="3397172"/>
                </a:cubicBezTo>
                <a:cubicBezTo>
                  <a:pt x="1451024" y="3259777"/>
                  <a:pt x="1267496" y="3179675"/>
                  <a:pt x="1140344" y="3037944"/>
                </a:cubicBezTo>
                <a:cubicBezTo>
                  <a:pt x="909492" y="2780652"/>
                  <a:pt x="919483" y="2382996"/>
                  <a:pt x="1027920" y="2054577"/>
                </a:cubicBezTo>
                <a:cubicBezTo>
                  <a:pt x="1151648" y="1679778"/>
                  <a:pt x="1380483" y="1349453"/>
                  <a:pt x="1539622" y="988299"/>
                </a:cubicBezTo>
                <a:cubicBezTo>
                  <a:pt x="1658976" y="717431"/>
                  <a:pt x="1736593" y="408672"/>
                  <a:pt x="1694909" y="121609"/>
                </a:cubicBez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endParaRPr lang="fi-FI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493CDEB6-2A00-2251-9891-E32764CD71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4453157" y="0"/>
            <a:ext cx="7738843" cy="6858000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3EB403AD-778A-CE51-0327-0DCF58E8D63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98129" y="523199"/>
            <a:ext cx="2641600" cy="279400"/>
          </a:xfrm>
          <a:prstGeom prst="rect">
            <a:avLst/>
          </a:prstGeom>
        </p:spPr>
      </p:pic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E3C22233-2381-9A16-A19A-65294FF138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9104" y="6126796"/>
            <a:ext cx="6720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0">
                <a:solidFill>
                  <a:schemeClr val="accent1"/>
                </a:solidFill>
                <a:latin typeface="Azo Sans" panose="020B0603030303020204" pitchFamily="34" charset="77"/>
              </a:defRPr>
            </a:lvl1pPr>
          </a:lstStyle>
          <a:p>
            <a:fld id="{875B51B9-D9A7-0443-AD82-34BC795CE80B}" type="slidenum">
              <a:rPr lang="fi-FI"/>
              <a:pPr/>
              <a:t>‹#›</a:t>
            </a:fld>
            <a:endParaRPr lang="fi-FI"/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BB74491C-DDBB-FD9D-610A-1CDFEDC7867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621879" y="6180483"/>
            <a:ext cx="252682" cy="252682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34248332-210B-9C26-4A51-AB7FD57C33A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837646" y="6186115"/>
            <a:ext cx="252682" cy="25268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5015B053-3FC1-77D6-26DF-9AEAC5B926C9}"/>
              </a:ext>
            </a:extLst>
          </p:cNvPr>
          <p:cNvSpPr txBox="1"/>
          <p:nvPr userDrawn="1"/>
        </p:nvSpPr>
        <p:spPr>
          <a:xfrm>
            <a:off x="6908138" y="6154416"/>
            <a:ext cx="18329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>
                <a:solidFill>
                  <a:schemeClr val="bg2">
                    <a:lumMod val="75000"/>
                  </a:schemeClr>
                </a:solidFill>
                <a:latin typeface="Gill Sans MT" panose="020B0502020104020203" pitchFamily="34" charset="0"/>
              </a:rPr>
              <a:t>Orimattilan kaupunki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A1449EB-805E-13B8-3277-8CD93C66C6DB}"/>
              </a:ext>
            </a:extLst>
          </p:cNvPr>
          <p:cNvSpPr txBox="1"/>
          <p:nvPr userDrawn="1"/>
        </p:nvSpPr>
        <p:spPr>
          <a:xfrm>
            <a:off x="9107301" y="6152935"/>
            <a:ext cx="18329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>
                <a:solidFill>
                  <a:schemeClr val="bg2">
                    <a:lumMod val="75000"/>
                  </a:schemeClr>
                </a:solidFill>
                <a:latin typeface="Gill Sans MT" panose="020B0502020104020203" pitchFamily="34" charset="0"/>
              </a:rPr>
              <a:t>@orimattilakaupunki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A75AFA82-D38B-5CD2-EEA9-DA3AA69A20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621879" y="3322029"/>
            <a:ext cx="4917848" cy="19999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09A79C9A-8138-7A46-39DD-04D05CA270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1879" y="1415164"/>
            <a:ext cx="4917849" cy="1656810"/>
          </a:xfrm>
          <a:prstGeom prst="rect">
            <a:avLst/>
          </a:prstGeom>
        </p:spPr>
        <p:txBody>
          <a:bodyPr/>
          <a:lstStyle>
            <a:lvl1pPr>
              <a:defRPr sz="3800"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797912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493CDEB6-2A00-2251-9891-E32764CD71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" y="0"/>
            <a:ext cx="7738843" cy="6858000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09A79C9A-8138-7A46-39DD-04D05CA270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15164"/>
            <a:ext cx="4946151" cy="1656810"/>
          </a:xfrm>
          <a:prstGeom prst="rect">
            <a:avLst/>
          </a:prstGeom>
        </p:spPr>
        <p:txBody>
          <a:bodyPr/>
          <a:lstStyle>
            <a:lvl1pPr>
              <a:defRPr sz="38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A75AFA82-D38B-5CD2-EEA9-DA3AA69A20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200" y="3322029"/>
            <a:ext cx="4946151" cy="19999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 i="0">
                <a:latin typeface="Azo Sans" panose="020B0603030303020204" pitchFamily="34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E3C22233-2381-9A16-A19A-65294FF138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7316" y="6126796"/>
            <a:ext cx="10238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0">
                <a:solidFill>
                  <a:schemeClr val="accent1"/>
                </a:solidFill>
                <a:latin typeface="Azo Sans" panose="020B0603030303020204" pitchFamily="34" charset="77"/>
              </a:defRPr>
            </a:lvl1pPr>
          </a:lstStyle>
          <a:p>
            <a:fld id="{875B51B9-D9A7-0443-AD82-34BC795CE80B}" type="slidenum">
              <a:rPr lang="fi-FI"/>
              <a:pPr/>
              <a:t>‹#›</a:t>
            </a:fld>
            <a:endParaRPr lang="fi-FI"/>
          </a:p>
        </p:txBody>
      </p:sp>
      <p:grpSp>
        <p:nvGrpSpPr>
          <p:cNvPr id="2" name="Graphic 17">
            <a:extLst>
              <a:ext uri="{FF2B5EF4-FFF2-40B4-BE49-F238E27FC236}">
                <a16:creationId xmlns:a16="http://schemas.microsoft.com/office/drawing/2014/main" id="{9E7B6B70-C273-C542-0645-F53D9A6ABCFB}"/>
              </a:ext>
            </a:extLst>
          </p:cNvPr>
          <p:cNvGrpSpPr/>
          <p:nvPr/>
        </p:nvGrpSpPr>
        <p:grpSpPr>
          <a:xfrm>
            <a:off x="494300" y="6127866"/>
            <a:ext cx="359288" cy="359288"/>
            <a:chOff x="494300" y="6127866"/>
            <a:chExt cx="359288" cy="359288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701BDBC-A316-E7D4-C985-81FA155506D3}"/>
                </a:ext>
              </a:extLst>
            </p:cNvPr>
            <p:cNvSpPr/>
            <p:nvPr/>
          </p:nvSpPr>
          <p:spPr>
            <a:xfrm rot="-2700000">
              <a:off x="546917" y="6180482"/>
              <a:ext cx="254055" cy="254055"/>
            </a:xfrm>
            <a:custGeom>
              <a:avLst/>
              <a:gdLst>
                <a:gd name="connsiteX0" fmla="*/ 254055 w 254055"/>
                <a:gd name="connsiteY0" fmla="*/ 127028 h 254055"/>
                <a:gd name="connsiteX1" fmla="*/ 127028 w 254055"/>
                <a:gd name="connsiteY1" fmla="*/ 254055 h 254055"/>
                <a:gd name="connsiteX2" fmla="*/ 0 w 254055"/>
                <a:gd name="connsiteY2" fmla="*/ 127028 h 254055"/>
                <a:gd name="connsiteX3" fmla="*/ 127028 w 254055"/>
                <a:gd name="connsiteY3" fmla="*/ 0 h 254055"/>
                <a:gd name="connsiteX4" fmla="*/ 254055 w 254055"/>
                <a:gd name="connsiteY4" fmla="*/ 127028 h 254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4055" h="254055">
                  <a:moveTo>
                    <a:pt x="254055" y="127028"/>
                  </a:moveTo>
                  <a:cubicBezTo>
                    <a:pt x="254055" y="197183"/>
                    <a:pt x="197183" y="254055"/>
                    <a:pt x="127028" y="254055"/>
                  </a:cubicBezTo>
                  <a:cubicBezTo>
                    <a:pt x="56872" y="254055"/>
                    <a:pt x="0" y="197183"/>
                    <a:pt x="0" y="127028"/>
                  </a:cubicBezTo>
                  <a:cubicBezTo>
                    <a:pt x="0" y="56872"/>
                    <a:pt x="56872" y="0"/>
                    <a:pt x="127028" y="0"/>
                  </a:cubicBezTo>
                  <a:cubicBezTo>
                    <a:pt x="197183" y="0"/>
                    <a:pt x="254055" y="56872"/>
                    <a:pt x="254055" y="127028"/>
                  </a:cubicBezTo>
                  <a:close/>
                </a:path>
              </a:pathLst>
            </a:custGeom>
            <a:solidFill>
              <a:schemeClr val="bg1"/>
            </a:solidFill>
            <a:ln w="32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>
                <a:solidFill>
                  <a:schemeClr val="bg1"/>
                </a:solidFill>
              </a:endParaRPr>
            </a:p>
          </p:txBody>
        </p:sp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D260F360-E88F-3057-FBBA-C0D97B815066}"/>
                </a:ext>
              </a:extLst>
            </p:cNvPr>
            <p:cNvSpPr/>
            <p:nvPr/>
          </p:nvSpPr>
          <p:spPr>
            <a:xfrm>
              <a:off x="632968" y="6228118"/>
              <a:ext cx="81952" cy="158784"/>
            </a:xfrm>
            <a:custGeom>
              <a:avLst/>
              <a:gdLst>
                <a:gd name="connsiteX0" fmla="*/ 25605 w 81952"/>
                <a:gd name="connsiteY0" fmla="*/ 158784 h 158784"/>
                <a:gd name="connsiteX1" fmla="*/ 25605 w 81952"/>
                <a:gd name="connsiteY1" fmla="*/ 87040 h 158784"/>
                <a:gd name="connsiteX2" fmla="*/ 0 w 81952"/>
                <a:gd name="connsiteY2" fmla="*/ 87040 h 158784"/>
                <a:gd name="connsiteX3" fmla="*/ 0 w 81952"/>
                <a:gd name="connsiteY3" fmla="*/ 61459 h 158784"/>
                <a:gd name="connsiteX4" fmla="*/ 25609 w 81952"/>
                <a:gd name="connsiteY4" fmla="*/ 61459 h 158784"/>
                <a:gd name="connsiteX5" fmla="*/ 25609 w 81952"/>
                <a:gd name="connsiteY5" fmla="*/ 37848 h 158784"/>
                <a:gd name="connsiteX6" fmla="*/ 60915 w 81952"/>
                <a:gd name="connsiteY6" fmla="*/ 0 h 158784"/>
                <a:gd name="connsiteX7" fmla="*/ 81952 w 81952"/>
                <a:gd name="connsiteY7" fmla="*/ 1427 h 158784"/>
                <a:gd name="connsiteX8" fmla="*/ 81952 w 81952"/>
                <a:gd name="connsiteY8" fmla="*/ 28179 h 158784"/>
                <a:gd name="connsiteX9" fmla="*/ 64848 w 81952"/>
                <a:gd name="connsiteY9" fmla="*/ 28169 h 158784"/>
                <a:gd name="connsiteX10" fmla="*/ 51134 w 81952"/>
                <a:gd name="connsiteY10" fmla="*/ 41954 h 158784"/>
                <a:gd name="connsiteX11" fmla="*/ 51134 w 81952"/>
                <a:gd name="connsiteY11" fmla="*/ 61460 h 158784"/>
                <a:gd name="connsiteX12" fmla="*/ 80739 w 81952"/>
                <a:gd name="connsiteY12" fmla="*/ 61460 h 158784"/>
                <a:gd name="connsiteX13" fmla="*/ 76559 w 81952"/>
                <a:gd name="connsiteY13" fmla="*/ 87039 h 158784"/>
                <a:gd name="connsiteX14" fmla="*/ 51139 w 81952"/>
                <a:gd name="connsiteY14" fmla="*/ 87039 h 158784"/>
                <a:gd name="connsiteX15" fmla="*/ 51139 w 81952"/>
                <a:gd name="connsiteY15" fmla="*/ 158784 h 158784"/>
                <a:gd name="connsiteX16" fmla="*/ 25605 w 81952"/>
                <a:gd name="connsiteY16" fmla="*/ 158784 h 158784"/>
                <a:gd name="connsiteX17" fmla="*/ 25605 w 81952"/>
                <a:gd name="connsiteY17" fmla="*/ 158784 h 158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1952" h="158784">
                  <a:moveTo>
                    <a:pt x="25605" y="158784"/>
                  </a:moveTo>
                  <a:lnTo>
                    <a:pt x="25605" y="87040"/>
                  </a:lnTo>
                  <a:lnTo>
                    <a:pt x="0" y="87040"/>
                  </a:lnTo>
                  <a:lnTo>
                    <a:pt x="0" y="61459"/>
                  </a:lnTo>
                  <a:lnTo>
                    <a:pt x="25609" y="61459"/>
                  </a:lnTo>
                  <a:lnTo>
                    <a:pt x="25609" y="37848"/>
                  </a:lnTo>
                  <a:cubicBezTo>
                    <a:pt x="25609" y="14030"/>
                    <a:pt x="39670" y="0"/>
                    <a:pt x="60915" y="0"/>
                  </a:cubicBezTo>
                  <a:cubicBezTo>
                    <a:pt x="71096" y="0"/>
                    <a:pt x="79401" y="1087"/>
                    <a:pt x="81952" y="1427"/>
                  </a:cubicBezTo>
                  <a:lnTo>
                    <a:pt x="81952" y="28179"/>
                  </a:lnTo>
                  <a:lnTo>
                    <a:pt x="64848" y="28169"/>
                  </a:lnTo>
                  <a:cubicBezTo>
                    <a:pt x="53299" y="28169"/>
                    <a:pt x="51134" y="33900"/>
                    <a:pt x="51134" y="41954"/>
                  </a:cubicBezTo>
                  <a:lnTo>
                    <a:pt x="51134" y="61460"/>
                  </a:lnTo>
                  <a:lnTo>
                    <a:pt x="80739" y="61460"/>
                  </a:lnTo>
                  <a:lnTo>
                    <a:pt x="76559" y="87039"/>
                  </a:lnTo>
                  <a:lnTo>
                    <a:pt x="51139" y="87039"/>
                  </a:lnTo>
                  <a:lnTo>
                    <a:pt x="51139" y="158784"/>
                  </a:lnTo>
                  <a:lnTo>
                    <a:pt x="25605" y="158784"/>
                  </a:lnTo>
                  <a:lnTo>
                    <a:pt x="25605" y="158784"/>
                  </a:lnTo>
                  <a:close/>
                </a:path>
              </a:pathLst>
            </a:custGeom>
            <a:solidFill>
              <a:schemeClr val="accent1"/>
            </a:solidFill>
            <a:ln w="32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5015B053-3FC1-77D6-26DF-9AEAC5B926C9}"/>
              </a:ext>
            </a:extLst>
          </p:cNvPr>
          <p:cNvSpPr txBox="1"/>
          <p:nvPr userDrawn="1"/>
        </p:nvSpPr>
        <p:spPr>
          <a:xfrm>
            <a:off x="833176" y="6154416"/>
            <a:ext cx="18329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>
                <a:solidFill>
                  <a:schemeClr val="bg1"/>
                </a:solidFill>
                <a:latin typeface="Gill Sans MT" panose="020B0502020104020203" pitchFamily="34" charset="0"/>
              </a:rPr>
              <a:t>Orimattilan kaupunki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A1449EB-805E-13B8-3277-8CD93C66C6DB}"/>
              </a:ext>
            </a:extLst>
          </p:cNvPr>
          <p:cNvSpPr txBox="1"/>
          <p:nvPr userDrawn="1"/>
        </p:nvSpPr>
        <p:spPr>
          <a:xfrm>
            <a:off x="3082983" y="6152935"/>
            <a:ext cx="18329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>
                <a:solidFill>
                  <a:schemeClr val="bg1"/>
                </a:solidFill>
                <a:latin typeface="Gill Sans MT" panose="020B0502020104020203" pitchFamily="34" charset="0"/>
              </a:rPr>
              <a:t>@orimattilakaupunki</a:t>
            </a:r>
          </a:p>
        </p:txBody>
      </p:sp>
      <p:sp>
        <p:nvSpPr>
          <p:cNvPr id="44" name="Picture Placeholder 43">
            <a:extLst>
              <a:ext uri="{FF2B5EF4-FFF2-40B4-BE49-F238E27FC236}">
                <a16:creationId xmlns:a16="http://schemas.microsoft.com/office/drawing/2014/main" id="{DD5C0FB2-E76A-BAA5-77CF-4D213245D74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749114" y="0"/>
            <a:ext cx="6567902" cy="6858000"/>
          </a:xfrm>
          <a:custGeom>
            <a:avLst/>
            <a:gdLst>
              <a:gd name="connsiteX0" fmla="*/ 1668134 w 6567902"/>
              <a:gd name="connsiteY0" fmla="*/ 0 h 6858000"/>
              <a:gd name="connsiteX1" fmla="*/ 6567902 w 6567902"/>
              <a:gd name="connsiteY1" fmla="*/ 0 h 6858000"/>
              <a:gd name="connsiteX2" fmla="*/ 6567902 w 6567902"/>
              <a:gd name="connsiteY2" fmla="*/ 6858000 h 6858000"/>
              <a:gd name="connsiteX3" fmla="*/ 0 w 6567902"/>
              <a:gd name="connsiteY3" fmla="*/ 6858000 h 6858000"/>
              <a:gd name="connsiteX4" fmla="*/ 52638 w 6567902"/>
              <a:gd name="connsiteY4" fmla="*/ 6692422 h 6858000"/>
              <a:gd name="connsiteX5" fmla="*/ 982753 w 6567902"/>
              <a:gd name="connsiteY5" fmla="*/ 5357367 h 6858000"/>
              <a:gd name="connsiteX6" fmla="*/ 1685440 w 6567902"/>
              <a:gd name="connsiteY6" fmla="*/ 4466508 h 6858000"/>
              <a:gd name="connsiteX7" fmla="*/ 1582865 w 6567902"/>
              <a:gd name="connsiteY7" fmla="*/ 3397172 h 6858000"/>
              <a:gd name="connsiteX8" fmla="*/ 1140344 w 6567902"/>
              <a:gd name="connsiteY8" fmla="*/ 3037944 h 6858000"/>
              <a:gd name="connsiteX9" fmla="*/ 1027920 w 6567902"/>
              <a:gd name="connsiteY9" fmla="*/ 2054577 h 6858000"/>
              <a:gd name="connsiteX10" fmla="*/ 1539622 w 6567902"/>
              <a:gd name="connsiteY10" fmla="*/ 988299 h 6858000"/>
              <a:gd name="connsiteX11" fmla="*/ 1694909 w 6567902"/>
              <a:gd name="connsiteY11" fmla="*/ 12160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567902" h="6858000">
                <a:moveTo>
                  <a:pt x="1668134" y="0"/>
                </a:moveTo>
                <a:lnTo>
                  <a:pt x="6567902" y="0"/>
                </a:lnTo>
                <a:lnTo>
                  <a:pt x="6567902" y="6858000"/>
                </a:lnTo>
                <a:lnTo>
                  <a:pt x="0" y="6858000"/>
                </a:lnTo>
                <a:lnTo>
                  <a:pt x="52638" y="6692422"/>
                </a:lnTo>
                <a:cubicBezTo>
                  <a:pt x="243811" y="6180514"/>
                  <a:pt x="604207" y="5751044"/>
                  <a:pt x="982753" y="5357367"/>
                </a:cubicBezTo>
                <a:cubicBezTo>
                  <a:pt x="1246249" y="5083329"/>
                  <a:pt x="1527803" y="4812626"/>
                  <a:pt x="1685440" y="4466508"/>
                </a:cubicBezTo>
                <a:cubicBezTo>
                  <a:pt x="1843078" y="4120371"/>
                  <a:pt x="1846033" y="3671497"/>
                  <a:pt x="1582865" y="3397172"/>
                </a:cubicBezTo>
                <a:cubicBezTo>
                  <a:pt x="1451024" y="3259777"/>
                  <a:pt x="1267496" y="3179675"/>
                  <a:pt x="1140344" y="3037944"/>
                </a:cubicBezTo>
                <a:cubicBezTo>
                  <a:pt x="909492" y="2780652"/>
                  <a:pt x="919483" y="2382996"/>
                  <a:pt x="1027920" y="2054577"/>
                </a:cubicBezTo>
                <a:cubicBezTo>
                  <a:pt x="1151648" y="1679778"/>
                  <a:pt x="1380483" y="1349453"/>
                  <a:pt x="1539622" y="988299"/>
                </a:cubicBezTo>
                <a:cubicBezTo>
                  <a:pt x="1658976" y="717431"/>
                  <a:pt x="1736593" y="408672"/>
                  <a:pt x="1694909" y="121609"/>
                </a:cubicBez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endParaRPr lang="fi-FI"/>
          </a:p>
        </p:txBody>
      </p:sp>
      <p:grpSp>
        <p:nvGrpSpPr>
          <p:cNvPr id="5" name="Graphic 18">
            <a:extLst>
              <a:ext uri="{FF2B5EF4-FFF2-40B4-BE49-F238E27FC236}">
                <a16:creationId xmlns:a16="http://schemas.microsoft.com/office/drawing/2014/main" id="{1E8C6103-B384-AFCF-AF22-9CEFC348F44C}"/>
              </a:ext>
            </a:extLst>
          </p:cNvPr>
          <p:cNvGrpSpPr/>
          <p:nvPr/>
        </p:nvGrpSpPr>
        <p:grpSpPr>
          <a:xfrm>
            <a:off x="2813328" y="6186115"/>
            <a:ext cx="254053" cy="254053"/>
            <a:chOff x="2813328" y="6186115"/>
            <a:chExt cx="254053" cy="254053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C5CD8C11-E25C-0466-3E0B-12FFCE54B9C3}"/>
                </a:ext>
              </a:extLst>
            </p:cNvPr>
            <p:cNvSpPr/>
            <p:nvPr/>
          </p:nvSpPr>
          <p:spPr>
            <a:xfrm>
              <a:off x="2813328" y="6186115"/>
              <a:ext cx="254053" cy="254053"/>
            </a:xfrm>
            <a:custGeom>
              <a:avLst/>
              <a:gdLst>
                <a:gd name="connsiteX0" fmla="*/ 254054 w 254053"/>
                <a:gd name="connsiteY0" fmla="*/ 127027 h 254053"/>
                <a:gd name="connsiteX1" fmla="*/ 127027 w 254053"/>
                <a:gd name="connsiteY1" fmla="*/ 254054 h 254053"/>
                <a:gd name="connsiteX2" fmla="*/ 0 w 254053"/>
                <a:gd name="connsiteY2" fmla="*/ 127027 h 254053"/>
                <a:gd name="connsiteX3" fmla="*/ 127027 w 254053"/>
                <a:gd name="connsiteY3" fmla="*/ 0 h 254053"/>
                <a:gd name="connsiteX4" fmla="*/ 254054 w 254053"/>
                <a:gd name="connsiteY4" fmla="*/ 127027 h 254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4053" h="254053">
                  <a:moveTo>
                    <a:pt x="254054" y="127027"/>
                  </a:moveTo>
                  <a:cubicBezTo>
                    <a:pt x="254054" y="197182"/>
                    <a:pt x="197182" y="254054"/>
                    <a:pt x="127027" y="254054"/>
                  </a:cubicBezTo>
                  <a:cubicBezTo>
                    <a:pt x="56872" y="254054"/>
                    <a:pt x="0" y="197182"/>
                    <a:pt x="0" y="127027"/>
                  </a:cubicBezTo>
                  <a:cubicBezTo>
                    <a:pt x="0" y="56872"/>
                    <a:pt x="56872" y="0"/>
                    <a:pt x="127027" y="0"/>
                  </a:cubicBezTo>
                  <a:cubicBezTo>
                    <a:pt x="197182" y="0"/>
                    <a:pt x="254054" y="56872"/>
                    <a:pt x="254054" y="127027"/>
                  </a:cubicBezTo>
                  <a:close/>
                </a:path>
              </a:pathLst>
            </a:custGeom>
            <a:solidFill>
              <a:schemeClr val="bg1"/>
            </a:solidFill>
            <a:ln w="32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grpSp>
          <p:nvGrpSpPr>
            <p:cNvPr id="7" name="Graphic 18">
              <a:extLst>
                <a:ext uri="{FF2B5EF4-FFF2-40B4-BE49-F238E27FC236}">
                  <a16:creationId xmlns:a16="http://schemas.microsoft.com/office/drawing/2014/main" id="{EF22B4A8-AEFE-A8D8-D9F7-0E7FEC79ED06}"/>
                </a:ext>
              </a:extLst>
            </p:cNvPr>
            <p:cNvGrpSpPr/>
            <p:nvPr/>
          </p:nvGrpSpPr>
          <p:grpSpPr>
            <a:xfrm>
              <a:off x="2860962" y="6233750"/>
              <a:ext cx="158784" cy="158784"/>
              <a:chOff x="2860962" y="6233750"/>
              <a:chExt cx="158784" cy="158784"/>
            </a:xfrm>
            <a:solidFill>
              <a:srgbClr val="FFFFFF"/>
            </a:solidFill>
          </p:grpSpPr>
          <p:sp>
            <p:nvSpPr>
              <p:cNvPr id="9" name="Freeform 8">
                <a:extLst>
                  <a:ext uri="{FF2B5EF4-FFF2-40B4-BE49-F238E27FC236}">
                    <a16:creationId xmlns:a16="http://schemas.microsoft.com/office/drawing/2014/main" id="{51E12D53-B7F9-63A3-DF85-B93235251989}"/>
                  </a:ext>
                </a:extLst>
              </p:cNvPr>
              <p:cNvSpPr/>
              <p:nvPr/>
            </p:nvSpPr>
            <p:spPr>
              <a:xfrm>
                <a:off x="2860962" y="6233750"/>
                <a:ext cx="158784" cy="158784"/>
              </a:xfrm>
              <a:custGeom>
                <a:avLst/>
                <a:gdLst>
                  <a:gd name="connsiteX0" fmla="*/ 115779 w 158784"/>
                  <a:gd name="connsiteY0" fmla="*/ 158784 h 158784"/>
                  <a:gd name="connsiteX1" fmla="*/ 43005 w 158784"/>
                  <a:gd name="connsiteY1" fmla="*/ 158784 h 158784"/>
                  <a:gd name="connsiteX2" fmla="*/ 0 w 158784"/>
                  <a:gd name="connsiteY2" fmla="*/ 115780 h 158784"/>
                  <a:gd name="connsiteX3" fmla="*/ 0 w 158784"/>
                  <a:gd name="connsiteY3" fmla="*/ 43005 h 158784"/>
                  <a:gd name="connsiteX4" fmla="*/ 43005 w 158784"/>
                  <a:gd name="connsiteY4" fmla="*/ 0 h 158784"/>
                  <a:gd name="connsiteX5" fmla="*/ 115779 w 158784"/>
                  <a:gd name="connsiteY5" fmla="*/ 0 h 158784"/>
                  <a:gd name="connsiteX6" fmla="*/ 158785 w 158784"/>
                  <a:gd name="connsiteY6" fmla="*/ 43005 h 158784"/>
                  <a:gd name="connsiteX7" fmla="*/ 158785 w 158784"/>
                  <a:gd name="connsiteY7" fmla="*/ 115781 h 158784"/>
                  <a:gd name="connsiteX8" fmla="*/ 115779 w 158784"/>
                  <a:gd name="connsiteY8" fmla="*/ 158784 h 158784"/>
                  <a:gd name="connsiteX9" fmla="*/ 43005 w 158784"/>
                  <a:gd name="connsiteY9" fmla="*/ 13233 h 158784"/>
                  <a:gd name="connsiteX10" fmla="*/ 13233 w 158784"/>
                  <a:gd name="connsiteY10" fmla="*/ 43005 h 158784"/>
                  <a:gd name="connsiteX11" fmla="*/ 13233 w 158784"/>
                  <a:gd name="connsiteY11" fmla="*/ 115781 h 158784"/>
                  <a:gd name="connsiteX12" fmla="*/ 43005 w 158784"/>
                  <a:gd name="connsiteY12" fmla="*/ 145553 h 158784"/>
                  <a:gd name="connsiteX13" fmla="*/ 115779 w 158784"/>
                  <a:gd name="connsiteY13" fmla="*/ 145553 h 158784"/>
                  <a:gd name="connsiteX14" fmla="*/ 145552 w 158784"/>
                  <a:gd name="connsiteY14" fmla="*/ 115781 h 158784"/>
                  <a:gd name="connsiteX15" fmla="*/ 145552 w 158784"/>
                  <a:gd name="connsiteY15" fmla="*/ 43005 h 158784"/>
                  <a:gd name="connsiteX16" fmla="*/ 115779 w 158784"/>
                  <a:gd name="connsiteY16" fmla="*/ 13233 h 158784"/>
                  <a:gd name="connsiteX17" fmla="*/ 43005 w 158784"/>
                  <a:gd name="connsiteY17" fmla="*/ 13233 h 158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58784" h="158784">
                    <a:moveTo>
                      <a:pt x="115779" y="158784"/>
                    </a:moveTo>
                    <a:lnTo>
                      <a:pt x="43005" y="158784"/>
                    </a:lnTo>
                    <a:cubicBezTo>
                      <a:pt x="19292" y="158784"/>
                      <a:pt x="0" y="139494"/>
                      <a:pt x="0" y="115780"/>
                    </a:cubicBezTo>
                    <a:lnTo>
                      <a:pt x="0" y="43005"/>
                    </a:lnTo>
                    <a:cubicBezTo>
                      <a:pt x="0" y="19289"/>
                      <a:pt x="19292" y="0"/>
                      <a:pt x="43005" y="0"/>
                    </a:cubicBezTo>
                    <a:lnTo>
                      <a:pt x="115779" y="0"/>
                    </a:lnTo>
                    <a:cubicBezTo>
                      <a:pt x="139495" y="0"/>
                      <a:pt x="158785" y="19289"/>
                      <a:pt x="158785" y="43005"/>
                    </a:cubicBezTo>
                    <a:lnTo>
                      <a:pt x="158785" y="115781"/>
                    </a:lnTo>
                    <a:cubicBezTo>
                      <a:pt x="158785" y="139494"/>
                      <a:pt x="139495" y="158784"/>
                      <a:pt x="115779" y="158784"/>
                    </a:cubicBezTo>
                    <a:close/>
                    <a:moveTo>
                      <a:pt x="43005" y="13233"/>
                    </a:moveTo>
                    <a:cubicBezTo>
                      <a:pt x="26588" y="13233"/>
                      <a:pt x="13233" y="26588"/>
                      <a:pt x="13233" y="43005"/>
                    </a:cubicBezTo>
                    <a:lnTo>
                      <a:pt x="13233" y="115781"/>
                    </a:lnTo>
                    <a:cubicBezTo>
                      <a:pt x="13233" y="132198"/>
                      <a:pt x="26588" y="145553"/>
                      <a:pt x="43005" y="145553"/>
                    </a:cubicBezTo>
                    <a:lnTo>
                      <a:pt x="115779" y="145553"/>
                    </a:lnTo>
                    <a:cubicBezTo>
                      <a:pt x="132195" y="145553"/>
                      <a:pt x="145552" y="132198"/>
                      <a:pt x="145552" y="115781"/>
                    </a:cubicBezTo>
                    <a:lnTo>
                      <a:pt x="145552" y="43005"/>
                    </a:lnTo>
                    <a:cubicBezTo>
                      <a:pt x="145552" y="26588"/>
                      <a:pt x="132194" y="13233"/>
                      <a:pt x="115779" y="13233"/>
                    </a:cubicBezTo>
                    <a:lnTo>
                      <a:pt x="43005" y="13233"/>
                    </a:lnTo>
                    <a:close/>
                  </a:path>
                </a:pathLst>
              </a:custGeom>
              <a:solidFill>
                <a:schemeClr val="accent1"/>
              </a:solidFill>
              <a:ln w="32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i-FI"/>
              </a:p>
            </p:txBody>
          </p:sp>
          <p:sp>
            <p:nvSpPr>
              <p:cNvPr id="10" name="Freeform 9">
                <a:extLst>
                  <a:ext uri="{FF2B5EF4-FFF2-40B4-BE49-F238E27FC236}">
                    <a16:creationId xmlns:a16="http://schemas.microsoft.com/office/drawing/2014/main" id="{6F6D3C66-8325-274D-29DB-B386F9BD37BF}"/>
                  </a:ext>
                </a:extLst>
              </p:cNvPr>
              <p:cNvSpPr/>
              <p:nvPr/>
            </p:nvSpPr>
            <p:spPr>
              <a:xfrm>
                <a:off x="2900658" y="6273446"/>
                <a:ext cx="79392" cy="79391"/>
              </a:xfrm>
              <a:custGeom>
                <a:avLst/>
                <a:gdLst>
                  <a:gd name="connsiteX0" fmla="*/ 39696 w 79392"/>
                  <a:gd name="connsiteY0" fmla="*/ 79391 h 79391"/>
                  <a:gd name="connsiteX1" fmla="*/ 0 w 79392"/>
                  <a:gd name="connsiteY1" fmla="*/ 39696 h 79391"/>
                  <a:gd name="connsiteX2" fmla="*/ 39696 w 79392"/>
                  <a:gd name="connsiteY2" fmla="*/ 0 h 79391"/>
                  <a:gd name="connsiteX3" fmla="*/ 79392 w 79392"/>
                  <a:gd name="connsiteY3" fmla="*/ 39696 h 79391"/>
                  <a:gd name="connsiteX4" fmla="*/ 39696 w 79392"/>
                  <a:gd name="connsiteY4" fmla="*/ 79391 h 79391"/>
                  <a:gd name="connsiteX5" fmla="*/ 39696 w 79392"/>
                  <a:gd name="connsiteY5" fmla="*/ 13233 h 79391"/>
                  <a:gd name="connsiteX6" fmla="*/ 13233 w 79392"/>
                  <a:gd name="connsiteY6" fmla="*/ 39696 h 79391"/>
                  <a:gd name="connsiteX7" fmla="*/ 39696 w 79392"/>
                  <a:gd name="connsiteY7" fmla="*/ 66159 h 79391"/>
                  <a:gd name="connsiteX8" fmla="*/ 66160 w 79392"/>
                  <a:gd name="connsiteY8" fmla="*/ 39696 h 79391"/>
                  <a:gd name="connsiteX9" fmla="*/ 39696 w 79392"/>
                  <a:gd name="connsiteY9" fmla="*/ 13233 h 79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9392" h="79391">
                    <a:moveTo>
                      <a:pt x="39696" y="79391"/>
                    </a:moveTo>
                    <a:cubicBezTo>
                      <a:pt x="17807" y="79391"/>
                      <a:pt x="0" y="61583"/>
                      <a:pt x="0" y="39696"/>
                    </a:cubicBezTo>
                    <a:cubicBezTo>
                      <a:pt x="0" y="17804"/>
                      <a:pt x="17809" y="0"/>
                      <a:pt x="39696" y="0"/>
                    </a:cubicBezTo>
                    <a:cubicBezTo>
                      <a:pt x="61584" y="0"/>
                      <a:pt x="79392" y="17804"/>
                      <a:pt x="79392" y="39696"/>
                    </a:cubicBezTo>
                    <a:cubicBezTo>
                      <a:pt x="79392" y="61583"/>
                      <a:pt x="61584" y="79391"/>
                      <a:pt x="39696" y="79391"/>
                    </a:cubicBezTo>
                    <a:close/>
                    <a:moveTo>
                      <a:pt x="39696" y="13233"/>
                    </a:moveTo>
                    <a:cubicBezTo>
                      <a:pt x="25104" y="13233"/>
                      <a:pt x="13233" y="25103"/>
                      <a:pt x="13233" y="39696"/>
                    </a:cubicBezTo>
                    <a:cubicBezTo>
                      <a:pt x="13233" y="54291"/>
                      <a:pt x="25104" y="66159"/>
                      <a:pt x="39696" y="66159"/>
                    </a:cubicBezTo>
                    <a:cubicBezTo>
                      <a:pt x="54287" y="66159"/>
                      <a:pt x="66160" y="54291"/>
                      <a:pt x="66160" y="39696"/>
                    </a:cubicBezTo>
                    <a:cubicBezTo>
                      <a:pt x="66160" y="25103"/>
                      <a:pt x="54292" y="13233"/>
                      <a:pt x="39696" y="1323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2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i-FI"/>
              </a:p>
            </p:txBody>
          </p:sp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4F1EB7FA-A9D9-33D5-7B9C-815FAC25A728}"/>
                  </a:ext>
                </a:extLst>
              </p:cNvPr>
              <p:cNvSpPr/>
              <p:nvPr/>
            </p:nvSpPr>
            <p:spPr>
              <a:xfrm>
                <a:off x="2973435" y="6261869"/>
                <a:ext cx="18191" cy="18192"/>
              </a:xfrm>
              <a:custGeom>
                <a:avLst/>
                <a:gdLst>
                  <a:gd name="connsiteX0" fmla="*/ 9098 w 18191"/>
                  <a:gd name="connsiteY0" fmla="*/ 0 h 18192"/>
                  <a:gd name="connsiteX1" fmla="*/ 18192 w 18191"/>
                  <a:gd name="connsiteY1" fmla="*/ 9096 h 18192"/>
                  <a:gd name="connsiteX2" fmla="*/ 9098 w 18191"/>
                  <a:gd name="connsiteY2" fmla="*/ 18192 h 18192"/>
                  <a:gd name="connsiteX3" fmla="*/ 0 w 18191"/>
                  <a:gd name="connsiteY3" fmla="*/ 9096 h 18192"/>
                  <a:gd name="connsiteX4" fmla="*/ 9098 w 18191"/>
                  <a:gd name="connsiteY4" fmla="*/ 0 h 181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91" h="18192">
                    <a:moveTo>
                      <a:pt x="9098" y="0"/>
                    </a:moveTo>
                    <a:cubicBezTo>
                      <a:pt x="14120" y="0"/>
                      <a:pt x="18192" y="4072"/>
                      <a:pt x="18192" y="9096"/>
                    </a:cubicBezTo>
                    <a:cubicBezTo>
                      <a:pt x="18192" y="14120"/>
                      <a:pt x="14121" y="18192"/>
                      <a:pt x="9098" y="18192"/>
                    </a:cubicBezTo>
                    <a:cubicBezTo>
                      <a:pt x="4072" y="18192"/>
                      <a:pt x="0" y="14120"/>
                      <a:pt x="0" y="9096"/>
                    </a:cubicBezTo>
                    <a:cubicBezTo>
                      <a:pt x="0" y="4072"/>
                      <a:pt x="4072" y="0"/>
                      <a:pt x="909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2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i-FI"/>
              </a:p>
            </p:txBody>
          </p:sp>
        </p:grpSp>
      </p:grpSp>
      <p:pic>
        <p:nvPicPr>
          <p:cNvPr id="15" name="Graphic 14">
            <a:extLst>
              <a:ext uri="{FF2B5EF4-FFF2-40B4-BE49-F238E27FC236}">
                <a16:creationId xmlns:a16="http://schemas.microsoft.com/office/drawing/2014/main" id="{3A2F72D7-FF56-C1A8-9AC8-CD5AAC370E5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3302" y="523198"/>
            <a:ext cx="2641612" cy="279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140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icture Placeholder 43">
            <a:extLst>
              <a:ext uri="{FF2B5EF4-FFF2-40B4-BE49-F238E27FC236}">
                <a16:creationId xmlns:a16="http://schemas.microsoft.com/office/drawing/2014/main" id="{DD5C0FB2-E76A-BAA5-77CF-4D213245D74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flipH="1">
            <a:off x="0" y="0"/>
            <a:ext cx="6567902" cy="6858000"/>
          </a:xfrm>
          <a:custGeom>
            <a:avLst/>
            <a:gdLst>
              <a:gd name="connsiteX0" fmla="*/ 1668134 w 6567902"/>
              <a:gd name="connsiteY0" fmla="*/ 0 h 6858000"/>
              <a:gd name="connsiteX1" fmla="*/ 6567902 w 6567902"/>
              <a:gd name="connsiteY1" fmla="*/ 0 h 6858000"/>
              <a:gd name="connsiteX2" fmla="*/ 6567902 w 6567902"/>
              <a:gd name="connsiteY2" fmla="*/ 6858000 h 6858000"/>
              <a:gd name="connsiteX3" fmla="*/ 0 w 6567902"/>
              <a:gd name="connsiteY3" fmla="*/ 6858000 h 6858000"/>
              <a:gd name="connsiteX4" fmla="*/ 52638 w 6567902"/>
              <a:gd name="connsiteY4" fmla="*/ 6692422 h 6858000"/>
              <a:gd name="connsiteX5" fmla="*/ 982753 w 6567902"/>
              <a:gd name="connsiteY5" fmla="*/ 5357367 h 6858000"/>
              <a:gd name="connsiteX6" fmla="*/ 1685440 w 6567902"/>
              <a:gd name="connsiteY6" fmla="*/ 4466508 h 6858000"/>
              <a:gd name="connsiteX7" fmla="*/ 1582865 w 6567902"/>
              <a:gd name="connsiteY7" fmla="*/ 3397172 h 6858000"/>
              <a:gd name="connsiteX8" fmla="*/ 1140344 w 6567902"/>
              <a:gd name="connsiteY8" fmla="*/ 3037944 h 6858000"/>
              <a:gd name="connsiteX9" fmla="*/ 1027920 w 6567902"/>
              <a:gd name="connsiteY9" fmla="*/ 2054577 h 6858000"/>
              <a:gd name="connsiteX10" fmla="*/ 1539622 w 6567902"/>
              <a:gd name="connsiteY10" fmla="*/ 988299 h 6858000"/>
              <a:gd name="connsiteX11" fmla="*/ 1694909 w 6567902"/>
              <a:gd name="connsiteY11" fmla="*/ 12160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567902" h="6858000">
                <a:moveTo>
                  <a:pt x="1668134" y="0"/>
                </a:moveTo>
                <a:lnTo>
                  <a:pt x="6567902" y="0"/>
                </a:lnTo>
                <a:lnTo>
                  <a:pt x="6567902" y="6858000"/>
                </a:lnTo>
                <a:lnTo>
                  <a:pt x="0" y="6858000"/>
                </a:lnTo>
                <a:lnTo>
                  <a:pt x="52638" y="6692422"/>
                </a:lnTo>
                <a:cubicBezTo>
                  <a:pt x="243811" y="6180514"/>
                  <a:pt x="604207" y="5751044"/>
                  <a:pt x="982753" y="5357367"/>
                </a:cubicBezTo>
                <a:cubicBezTo>
                  <a:pt x="1246249" y="5083329"/>
                  <a:pt x="1527803" y="4812626"/>
                  <a:pt x="1685440" y="4466508"/>
                </a:cubicBezTo>
                <a:cubicBezTo>
                  <a:pt x="1843078" y="4120371"/>
                  <a:pt x="1846033" y="3671497"/>
                  <a:pt x="1582865" y="3397172"/>
                </a:cubicBezTo>
                <a:cubicBezTo>
                  <a:pt x="1451024" y="3259777"/>
                  <a:pt x="1267496" y="3179675"/>
                  <a:pt x="1140344" y="3037944"/>
                </a:cubicBezTo>
                <a:cubicBezTo>
                  <a:pt x="909492" y="2780652"/>
                  <a:pt x="919483" y="2382996"/>
                  <a:pt x="1027920" y="2054577"/>
                </a:cubicBezTo>
                <a:cubicBezTo>
                  <a:pt x="1151648" y="1679778"/>
                  <a:pt x="1380483" y="1349453"/>
                  <a:pt x="1539622" y="988299"/>
                </a:cubicBezTo>
                <a:cubicBezTo>
                  <a:pt x="1658976" y="717431"/>
                  <a:pt x="1736593" y="408672"/>
                  <a:pt x="1694909" y="121609"/>
                </a:cubicBez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endParaRPr lang="fi-FI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493CDEB6-2A00-2251-9891-E32764CD71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4572029" y="0"/>
            <a:ext cx="7738843" cy="6858000"/>
          </a:xfrm>
          <a:prstGeom prst="rect">
            <a:avLst/>
          </a:prstGeom>
        </p:spPr>
      </p:pic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E3C22233-2381-9A16-A19A-65294FF138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9104" y="6126796"/>
            <a:ext cx="6720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0">
                <a:solidFill>
                  <a:schemeClr val="tx1"/>
                </a:solidFill>
                <a:latin typeface="Azo Sans" panose="020B0603030303020204" pitchFamily="34" charset="77"/>
              </a:defRPr>
            </a:lvl1pPr>
          </a:lstStyle>
          <a:p>
            <a:fld id="{875B51B9-D9A7-0443-AD82-34BC795CE80B}" type="slidenum">
              <a:rPr lang="fi-FI"/>
              <a:pPr/>
              <a:t>‹#›</a:t>
            </a:fld>
            <a:endParaRPr lang="fi-FI"/>
          </a:p>
        </p:txBody>
      </p:sp>
      <p:grpSp>
        <p:nvGrpSpPr>
          <p:cNvPr id="2" name="Graphic 17">
            <a:extLst>
              <a:ext uri="{FF2B5EF4-FFF2-40B4-BE49-F238E27FC236}">
                <a16:creationId xmlns:a16="http://schemas.microsoft.com/office/drawing/2014/main" id="{1D7E56C4-2B5F-4FF7-D563-85E5202D49EA}"/>
              </a:ext>
            </a:extLst>
          </p:cNvPr>
          <p:cNvGrpSpPr/>
          <p:nvPr/>
        </p:nvGrpSpPr>
        <p:grpSpPr>
          <a:xfrm>
            <a:off x="6569262" y="6127866"/>
            <a:ext cx="359288" cy="359288"/>
            <a:chOff x="6569262" y="6127866"/>
            <a:chExt cx="359288" cy="359288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BB524F1-3B59-AD5F-422D-69D3F1A27813}"/>
                </a:ext>
              </a:extLst>
            </p:cNvPr>
            <p:cNvSpPr/>
            <p:nvPr/>
          </p:nvSpPr>
          <p:spPr>
            <a:xfrm rot="-2700000">
              <a:off x="6621879" y="6180482"/>
              <a:ext cx="254055" cy="254055"/>
            </a:xfrm>
            <a:custGeom>
              <a:avLst/>
              <a:gdLst>
                <a:gd name="connsiteX0" fmla="*/ 254055 w 254055"/>
                <a:gd name="connsiteY0" fmla="*/ 127028 h 254055"/>
                <a:gd name="connsiteX1" fmla="*/ 127028 w 254055"/>
                <a:gd name="connsiteY1" fmla="*/ 254055 h 254055"/>
                <a:gd name="connsiteX2" fmla="*/ 0 w 254055"/>
                <a:gd name="connsiteY2" fmla="*/ 127028 h 254055"/>
                <a:gd name="connsiteX3" fmla="*/ 127028 w 254055"/>
                <a:gd name="connsiteY3" fmla="*/ 0 h 254055"/>
                <a:gd name="connsiteX4" fmla="*/ 254055 w 254055"/>
                <a:gd name="connsiteY4" fmla="*/ 127028 h 254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4055" h="254055">
                  <a:moveTo>
                    <a:pt x="254055" y="127028"/>
                  </a:moveTo>
                  <a:cubicBezTo>
                    <a:pt x="254055" y="197183"/>
                    <a:pt x="197183" y="254055"/>
                    <a:pt x="127028" y="254055"/>
                  </a:cubicBezTo>
                  <a:cubicBezTo>
                    <a:pt x="56872" y="254055"/>
                    <a:pt x="0" y="197183"/>
                    <a:pt x="0" y="127028"/>
                  </a:cubicBezTo>
                  <a:cubicBezTo>
                    <a:pt x="0" y="56872"/>
                    <a:pt x="56872" y="0"/>
                    <a:pt x="127028" y="0"/>
                  </a:cubicBezTo>
                  <a:cubicBezTo>
                    <a:pt x="197183" y="0"/>
                    <a:pt x="254055" y="56872"/>
                    <a:pt x="254055" y="127028"/>
                  </a:cubicBezTo>
                  <a:close/>
                </a:path>
              </a:pathLst>
            </a:custGeom>
            <a:solidFill>
              <a:schemeClr val="bg1"/>
            </a:solidFill>
            <a:ln w="32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72749A2E-3606-F3DF-5EEC-782BABE97A7A}"/>
                </a:ext>
              </a:extLst>
            </p:cNvPr>
            <p:cNvSpPr/>
            <p:nvPr/>
          </p:nvSpPr>
          <p:spPr>
            <a:xfrm>
              <a:off x="6707930" y="6228118"/>
              <a:ext cx="81952" cy="158784"/>
            </a:xfrm>
            <a:custGeom>
              <a:avLst/>
              <a:gdLst>
                <a:gd name="connsiteX0" fmla="*/ 25605 w 81952"/>
                <a:gd name="connsiteY0" fmla="*/ 158784 h 158784"/>
                <a:gd name="connsiteX1" fmla="*/ 25605 w 81952"/>
                <a:gd name="connsiteY1" fmla="*/ 87040 h 158784"/>
                <a:gd name="connsiteX2" fmla="*/ 0 w 81952"/>
                <a:gd name="connsiteY2" fmla="*/ 87040 h 158784"/>
                <a:gd name="connsiteX3" fmla="*/ 0 w 81952"/>
                <a:gd name="connsiteY3" fmla="*/ 61459 h 158784"/>
                <a:gd name="connsiteX4" fmla="*/ 25609 w 81952"/>
                <a:gd name="connsiteY4" fmla="*/ 61459 h 158784"/>
                <a:gd name="connsiteX5" fmla="*/ 25609 w 81952"/>
                <a:gd name="connsiteY5" fmla="*/ 37848 h 158784"/>
                <a:gd name="connsiteX6" fmla="*/ 60915 w 81952"/>
                <a:gd name="connsiteY6" fmla="*/ 0 h 158784"/>
                <a:gd name="connsiteX7" fmla="*/ 81952 w 81952"/>
                <a:gd name="connsiteY7" fmla="*/ 1427 h 158784"/>
                <a:gd name="connsiteX8" fmla="*/ 81952 w 81952"/>
                <a:gd name="connsiteY8" fmla="*/ 28179 h 158784"/>
                <a:gd name="connsiteX9" fmla="*/ 64848 w 81952"/>
                <a:gd name="connsiteY9" fmla="*/ 28169 h 158784"/>
                <a:gd name="connsiteX10" fmla="*/ 51134 w 81952"/>
                <a:gd name="connsiteY10" fmla="*/ 41954 h 158784"/>
                <a:gd name="connsiteX11" fmla="*/ 51134 w 81952"/>
                <a:gd name="connsiteY11" fmla="*/ 61460 h 158784"/>
                <a:gd name="connsiteX12" fmla="*/ 80739 w 81952"/>
                <a:gd name="connsiteY12" fmla="*/ 61460 h 158784"/>
                <a:gd name="connsiteX13" fmla="*/ 76559 w 81952"/>
                <a:gd name="connsiteY13" fmla="*/ 87039 h 158784"/>
                <a:gd name="connsiteX14" fmla="*/ 51139 w 81952"/>
                <a:gd name="connsiteY14" fmla="*/ 87039 h 158784"/>
                <a:gd name="connsiteX15" fmla="*/ 51139 w 81952"/>
                <a:gd name="connsiteY15" fmla="*/ 158784 h 158784"/>
                <a:gd name="connsiteX16" fmla="*/ 25605 w 81952"/>
                <a:gd name="connsiteY16" fmla="*/ 158784 h 158784"/>
                <a:gd name="connsiteX17" fmla="*/ 25605 w 81952"/>
                <a:gd name="connsiteY17" fmla="*/ 158784 h 158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1952" h="158784">
                  <a:moveTo>
                    <a:pt x="25605" y="158784"/>
                  </a:moveTo>
                  <a:lnTo>
                    <a:pt x="25605" y="87040"/>
                  </a:lnTo>
                  <a:lnTo>
                    <a:pt x="0" y="87040"/>
                  </a:lnTo>
                  <a:lnTo>
                    <a:pt x="0" y="61459"/>
                  </a:lnTo>
                  <a:lnTo>
                    <a:pt x="25609" y="61459"/>
                  </a:lnTo>
                  <a:lnTo>
                    <a:pt x="25609" y="37848"/>
                  </a:lnTo>
                  <a:cubicBezTo>
                    <a:pt x="25609" y="14030"/>
                    <a:pt x="39670" y="0"/>
                    <a:pt x="60915" y="0"/>
                  </a:cubicBezTo>
                  <a:cubicBezTo>
                    <a:pt x="71096" y="0"/>
                    <a:pt x="79401" y="1087"/>
                    <a:pt x="81952" y="1427"/>
                  </a:cubicBezTo>
                  <a:lnTo>
                    <a:pt x="81952" y="28179"/>
                  </a:lnTo>
                  <a:lnTo>
                    <a:pt x="64848" y="28169"/>
                  </a:lnTo>
                  <a:cubicBezTo>
                    <a:pt x="53299" y="28169"/>
                    <a:pt x="51134" y="33900"/>
                    <a:pt x="51134" y="41954"/>
                  </a:cubicBezTo>
                  <a:lnTo>
                    <a:pt x="51134" y="61460"/>
                  </a:lnTo>
                  <a:lnTo>
                    <a:pt x="80739" y="61460"/>
                  </a:lnTo>
                  <a:lnTo>
                    <a:pt x="76559" y="87039"/>
                  </a:lnTo>
                  <a:lnTo>
                    <a:pt x="51139" y="87039"/>
                  </a:lnTo>
                  <a:lnTo>
                    <a:pt x="51139" y="158784"/>
                  </a:lnTo>
                  <a:lnTo>
                    <a:pt x="25605" y="158784"/>
                  </a:lnTo>
                  <a:lnTo>
                    <a:pt x="25605" y="158784"/>
                  </a:lnTo>
                  <a:close/>
                </a:path>
              </a:pathLst>
            </a:custGeom>
            <a:solidFill>
              <a:schemeClr val="accent1"/>
            </a:solidFill>
            <a:ln w="32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5015B053-3FC1-77D6-26DF-9AEAC5B926C9}"/>
              </a:ext>
            </a:extLst>
          </p:cNvPr>
          <p:cNvSpPr txBox="1"/>
          <p:nvPr userDrawn="1"/>
        </p:nvSpPr>
        <p:spPr>
          <a:xfrm>
            <a:off x="6908138" y="6154416"/>
            <a:ext cx="18329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>
                <a:solidFill>
                  <a:schemeClr val="bg1"/>
                </a:solidFill>
                <a:latin typeface="Gill Sans MT" panose="020B0502020104020203" pitchFamily="34" charset="0"/>
              </a:rPr>
              <a:t>Orimattilan kaupunki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A1449EB-805E-13B8-3277-8CD93C66C6DB}"/>
              </a:ext>
            </a:extLst>
          </p:cNvPr>
          <p:cNvSpPr txBox="1"/>
          <p:nvPr userDrawn="1"/>
        </p:nvSpPr>
        <p:spPr>
          <a:xfrm>
            <a:off x="9107301" y="6152935"/>
            <a:ext cx="18329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>
                <a:solidFill>
                  <a:schemeClr val="bg1"/>
                </a:solidFill>
                <a:latin typeface="Gill Sans MT" panose="020B0502020104020203" pitchFamily="34" charset="0"/>
              </a:rPr>
              <a:t>@orimattilakaupunki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A75AFA82-D38B-5CD2-EEA9-DA3AA69A20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621879" y="3322029"/>
            <a:ext cx="4917848" cy="19999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 i="0">
                <a:latin typeface="Azo Sans" panose="020B0603030303020204" pitchFamily="34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09A79C9A-8138-7A46-39DD-04D05CA270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1879" y="1415164"/>
            <a:ext cx="4917849" cy="1656810"/>
          </a:xfrm>
          <a:prstGeom prst="rect">
            <a:avLst/>
          </a:prstGeom>
        </p:spPr>
        <p:txBody>
          <a:bodyPr/>
          <a:lstStyle>
            <a:lvl1pPr>
              <a:defRPr sz="38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grpSp>
        <p:nvGrpSpPr>
          <p:cNvPr id="5" name="Graphic 18">
            <a:extLst>
              <a:ext uri="{FF2B5EF4-FFF2-40B4-BE49-F238E27FC236}">
                <a16:creationId xmlns:a16="http://schemas.microsoft.com/office/drawing/2014/main" id="{391D988E-AAD4-5EEE-C65B-02B33B5A193C}"/>
              </a:ext>
            </a:extLst>
          </p:cNvPr>
          <p:cNvGrpSpPr/>
          <p:nvPr/>
        </p:nvGrpSpPr>
        <p:grpSpPr>
          <a:xfrm>
            <a:off x="8837646" y="6186115"/>
            <a:ext cx="254053" cy="254053"/>
            <a:chOff x="8837646" y="6186115"/>
            <a:chExt cx="254053" cy="254053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376144A5-77D1-61E8-8DEE-B10B728B60A4}"/>
                </a:ext>
              </a:extLst>
            </p:cNvPr>
            <p:cNvSpPr/>
            <p:nvPr/>
          </p:nvSpPr>
          <p:spPr>
            <a:xfrm>
              <a:off x="8837646" y="6186115"/>
              <a:ext cx="254053" cy="254053"/>
            </a:xfrm>
            <a:custGeom>
              <a:avLst/>
              <a:gdLst>
                <a:gd name="connsiteX0" fmla="*/ 254054 w 254053"/>
                <a:gd name="connsiteY0" fmla="*/ 127027 h 254053"/>
                <a:gd name="connsiteX1" fmla="*/ 127027 w 254053"/>
                <a:gd name="connsiteY1" fmla="*/ 254054 h 254053"/>
                <a:gd name="connsiteX2" fmla="*/ 0 w 254053"/>
                <a:gd name="connsiteY2" fmla="*/ 127027 h 254053"/>
                <a:gd name="connsiteX3" fmla="*/ 127027 w 254053"/>
                <a:gd name="connsiteY3" fmla="*/ 0 h 254053"/>
                <a:gd name="connsiteX4" fmla="*/ 254054 w 254053"/>
                <a:gd name="connsiteY4" fmla="*/ 127027 h 254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4053" h="254053">
                  <a:moveTo>
                    <a:pt x="254054" y="127027"/>
                  </a:moveTo>
                  <a:cubicBezTo>
                    <a:pt x="254054" y="197182"/>
                    <a:pt x="197182" y="254054"/>
                    <a:pt x="127027" y="254054"/>
                  </a:cubicBezTo>
                  <a:cubicBezTo>
                    <a:pt x="56872" y="254054"/>
                    <a:pt x="0" y="197182"/>
                    <a:pt x="0" y="127027"/>
                  </a:cubicBezTo>
                  <a:cubicBezTo>
                    <a:pt x="0" y="56872"/>
                    <a:pt x="56872" y="0"/>
                    <a:pt x="127027" y="0"/>
                  </a:cubicBezTo>
                  <a:cubicBezTo>
                    <a:pt x="197182" y="0"/>
                    <a:pt x="254054" y="56872"/>
                    <a:pt x="254054" y="127027"/>
                  </a:cubicBezTo>
                  <a:close/>
                </a:path>
              </a:pathLst>
            </a:custGeom>
            <a:solidFill>
              <a:schemeClr val="bg1"/>
            </a:solidFill>
            <a:ln w="32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grpSp>
          <p:nvGrpSpPr>
            <p:cNvPr id="7" name="Graphic 18">
              <a:extLst>
                <a:ext uri="{FF2B5EF4-FFF2-40B4-BE49-F238E27FC236}">
                  <a16:creationId xmlns:a16="http://schemas.microsoft.com/office/drawing/2014/main" id="{EA13143A-0E9D-88C3-B841-E75C1E88F5EE}"/>
                </a:ext>
              </a:extLst>
            </p:cNvPr>
            <p:cNvGrpSpPr/>
            <p:nvPr/>
          </p:nvGrpSpPr>
          <p:grpSpPr>
            <a:xfrm>
              <a:off x="8885280" y="6233750"/>
              <a:ext cx="158784" cy="158784"/>
              <a:chOff x="8885280" y="6233750"/>
              <a:chExt cx="158784" cy="158784"/>
            </a:xfrm>
            <a:solidFill>
              <a:srgbClr val="FFFFFF"/>
            </a:solidFill>
          </p:grpSpPr>
          <p:sp>
            <p:nvSpPr>
              <p:cNvPr id="9" name="Freeform 8">
                <a:extLst>
                  <a:ext uri="{FF2B5EF4-FFF2-40B4-BE49-F238E27FC236}">
                    <a16:creationId xmlns:a16="http://schemas.microsoft.com/office/drawing/2014/main" id="{865CFEE3-322A-FAC9-D4D0-BD713BC04158}"/>
                  </a:ext>
                </a:extLst>
              </p:cNvPr>
              <p:cNvSpPr/>
              <p:nvPr/>
            </p:nvSpPr>
            <p:spPr>
              <a:xfrm>
                <a:off x="8885280" y="6233750"/>
                <a:ext cx="158784" cy="158784"/>
              </a:xfrm>
              <a:custGeom>
                <a:avLst/>
                <a:gdLst>
                  <a:gd name="connsiteX0" fmla="*/ 115779 w 158784"/>
                  <a:gd name="connsiteY0" fmla="*/ 158784 h 158784"/>
                  <a:gd name="connsiteX1" fmla="*/ 43005 w 158784"/>
                  <a:gd name="connsiteY1" fmla="*/ 158784 h 158784"/>
                  <a:gd name="connsiteX2" fmla="*/ 0 w 158784"/>
                  <a:gd name="connsiteY2" fmla="*/ 115780 h 158784"/>
                  <a:gd name="connsiteX3" fmla="*/ 0 w 158784"/>
                  <a:gd name="connsiteY3" fmla="*/ 43005 h 158784"/>
                  <a:gd name="connsiteX4" fmla="*/ 43005 w 158784"/>
                  <a:gd name="connsiteY4" fmla="*/ 0 h 158784"/>
                  <a:gd name="connsiteX5" fmla="*/ 115779 w 158784"/>
                  <a:gd name="connsiteY5" fmla="*/ 0 h 158784"/>
                  <a:gd name="connsiteX6" fmla="*/ 158785 w 158784"/>
                  <a:gd name="connsiteY6" fmla="*/ 43005 h 158784"/>
                  <a:gd name="connsiteX7" fmla="*/ 158785 w 158784"/>
                  <a:gd name="connsiteY7" fmla="*/ 115781 h 158784"/>
                  <a:gd name="connsiteX8" fmla="*/ 115779 w 158784"/>
                  <a:gd name="connsiteY8" fmla="*/ 158784 h 158784"/>
                  <a:gd name="connsiteX9" fmla="*/ 43005 w 158784"/>
                  <a:gd name="connsiteY9" fmla="*/ 13233 h 158784"/>
                  <a:gd name="connsiteX10" fmla="*/ 13233 w 158784"/>
                  <a:gd name="connsiteY10" fmla="*/ 43005 h 158784"/>
                  <a:gd name="connsiteX11" fmla="*/ 13233 w 158784"/>
                  <a:gd name="connsiteY11" fmla="*/ 115781 h 158784"/>
                  <a:gd name="connsiteX12" fmla="*/ 43005 w 158784"/>
                  <a:gd name="connsiteY12" fmla="*/ 145553 h 158784"/>
                  <a:gd name="connsiteX13" fmla="*/ 115779 w 158784"/>
                  <a:gd name="connsiteY13" fmla="*/ 145553 h 158784"/>
                  <a:gd name="connsiteX14" fmla="*/ 145552 w 158784"/>
                  <a:gd name="connsiteY14" fmla="*/ 115781 h 158784"/>
                  <a:gd name="connsiteX15" fmla="*/ 145552 w 158784"/>
                  <a:gd name="connsiteY15" fmla="*/ 43005 h 158784"/>
                  <a:gd name="connsiteX16" fmla="*/ 115779 w 158784"/>
                  <a:gd name="connsiteY16" fmla="*/ 13233 h 158784"/>
                  <a:gd name="connsiteX17" fmla="*/ 43005 w 158784"/>
                  <a:gd name="connsiteY17" fmla="*/ 13233 h 158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58784" h="158784">
                    <a:moveTo>
                      <a:pt x="115779" y="158784"/>
                    </a:moveTo>
                    <a:lnTo>
                      <a:pt x="43005" y="158784"/>
                    </a:lnTo>
                    <a:cubicBezTo>
                      <a:pt x="19292" y="158784"/>
                      <a:pt x="0" y="139494"/>
                      <a:pt x="0" y="115780"/>
                    </a:cubicBezTo>
                    <a:lnTo>
                      <a:pt x="0" y="43005"/>
                    </a:lnTo>
                    <a:cubicBezTo>
                      <a:pt x="0" y="19289"/>
                      <a:pt x="19292" y="0"/>
                      <a:pt x="43005" y="0"/>
                    </a:cubicBezTo>
                    <a:lnTo>
                      <a:pt x="115779" y="0"/>
                    </a:lnTo>
                    <a:cubicBezTo>
                      <a:pt x="139495" y="0"/>
                      <a:pt x="158785" y="19289"/>
                      <a:pt x="158785" y="43005"/>
                    </a:cubicBezTo>
                    <a:lnTo>
                      <a:pt x="158785" y="115781"/>
                    </a:lnTo>
                    <a:cubicBezTo>
                      <a:pt x="158785" y="139494"/>
                      <a:pt x="139495" y="158784"/>
                      <a:pt x="115779" y="158784"/>
                    </a:cubicBezTo>
                    <a:close/>
                    <a:moveTo>
                      <a:pt x="43005" y="13233"/>
                    </a:moveTo>
                    <a:cubicBezTo>
                      <a:pt x="26588" y="13233"/>
                      <a:pt x="13233" y="26588"/>
                      <a:pt x="13233" y="43005"/>
                    </a:cubicBezTo>
                    <a:lnTo>
                      <a:pt x="13233" y="115781"/>
                    </a:lnTo>
                    <a:cubicBezTo>
                      <a:pt x="13233" y="132198"/>
                      <a:pt x="26588" y="145553"/>
                      <a:pt x="43005" y="145553"/>
                    </a:cubicBezTo>
                    <a:lnTo>
                      <a:pt x="115779" y="145553"/>
                    </a:lnTo>
                    <a:cubicBezTo>
                      <a:pt x="132195" y="145553"/>
                      <a:pt x="145552" y="132198"/>
                      <a:pt x="145552" y="115781"/>
                    </a:cubicBezTo>
                    <a:lnTo>
                      <a:pt x="145552" y="43005"/>
                    </a:lnTo>
                    <a:cubicBezTo>
                      <a:pt x="145552" y="26588"/>
                      <a:pt x="132194" y="13233"/>
                      <a:pt x="115779" y="13233"/>
                    </a:cubicBezTo>
                    <a:lnTo>
                      <a:pt x="43005" y="13233"/>
                    </a:lnTo>
                    <a:close/>
                  </a:path>
                </a:pathLst>
              </a:custGeom>
              <a:solidFill>
                <a:schemeClr val="accent1"/>
              </a:solidFill>
              <a:ln w="32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i-FI"/>
              </a:p>
            </p:txBody>
          </p:sp>
          <p:sp>
            <p:nvSpPr>
              <p:cNvPr id="10" name="Freeform 9">
                <a:extLst>
                  <a:ext uri="{FF2B5EF4-FFF2-40B4-BE49-F238E27FC236}">
                    <a16:creationId xmlns:a16="http://schemas.microsoft.com/office/drawing/2014/main" id="{303AC15B-AEDF-398C-DDE7-6F59864739B4}"/>
                  </a:ext>
                </a:extLst>
              </p:cNvPr>
              <p:cNvSpPr/>
              <p:nvPr/>
            </p:nvSpPr>
            <p:spPr>
              <a:xfrm>
                <a:off x="8924976" y="6273446"/>
                <a:ext cx="79392" cy="79391"/>
              </a:xfrm>
              <a:custGeom>
                <a:avLst/>
                <a:gdLst>
                  <a:gd name="connsiteX0" fmla="*/ 39696 w 79392"/>
                  <a:gd name="connsiteY0" fmla="*/ 79391 h 79391"/>
                  <a:gd name="connsiteX1" fmla="*/ 0 w 79392"/>
                  <a:gd name="connsiteY1" fmla="*/ 39696 h 79391"/>
                  <a:gd name="connsiteX2" fmla="*/ 39696 w 79392"/>
                  <a:gd name="connsiteY2" fmla="*/ 0 h 79391"/>
                  <a:gd name="connsiteX3" fmla="*/ 79392 w 79392"/>
                  <a:gd name="connsiteY3" fmla="*/ 39696 h 79391"/>
                  <a:gd name="connsiteX4" fmla="*/ 39696 w 79392"/>
                  <a:gd name="connsiteY4" fmla="*/ 79391 h 79391"/>
                  <a:gd name="connsiteX5" fmla="*/ 39696 w 79392"/>
                  <a:gd name="connsiteY5" fmla="*/ 13233 h 79391"/>
                  <a:gd name="connsiteX6" fmla="*/ 13233 w 79392"/>
                  <a:gd name="connsiteY6" fmla="*/ 39696 h 79391"/>
                  <a:gd name="connsiteX7" fmla="*/ 39696 w 79392"/>
                  <a:gd name="connsiteY7" fmla="*/ 66159 h 79391"/>
                  <a:gd name="connsiteX8" fmla="*/ 66160 w 79392"/>
                  <a:gd name="connsiteY8" fmla="*/ 39696 h 79391"/>
                  <a:gd name="connsiteX9" fmla="*/ 39696 w 79392"/>
                  <a:gd name="connsiteY9" fmla="*/ 13233 h 79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9392" h="79391">
                    <a:moveTo>
                      <a:pt x="39696" y="79391"/>
                    </a:moveTo>
                    <a:cubicBezTo>
                      <a:pt x="17807" y="79391"/>
                      <a:pt x="0" y="61583"/>
                      <a:pt x="0" y="39696"/>
                    </a:cubicBezTo>
                    <a:cubicBezTo>
                      <a:pt x="0" y="17804"/>
                      <a:pt x="17809" y="0"/>
                      <a:pt x="39696" y="0"/>
                    </a:cubicBezTo>
                    <a:cubicBezTo>
                      <a:pt x="61584" y="0"/>
                      <a:pt x="79392" y="17804"/>
                      <a:pt x="79392" y="39696"/>
                    </a:cubicBezTo>
                    <a:cubicBezTo>
                      <a:pt x="79392" y="61583"/>
                      <a:pt x="61584" y="79391"/>
                      <a:pt x="39696" y="79391"/>
                    </a:cubicBezTo>
                    <a:close/>
                    <a:moveTo>
                      <a:pt x="39696" y="13233"/>
                    </a:moveTo>
                    <a:cubicBezTo>
                      <a:pt x="25104" y="13233"/>
                      <a:pt x="13233" y="25103"/>
                      <a:pt x="13233" y="39696"/>
                    </a:cubicBezTo>
                    <a:cubicBezTo>
                      <a:pt x="13233" y="54291"/>
                      <a:pt x="25104" y="66159"/>
                      <a:pt x="39696" y="66159"/>
                    </a:cubicBezTo>
                    <a:cubicBezTo>
                      <a:pt x="54287" y="66159"/>
                      <a:pt x="66160" y="54291"/>
                      <a:pt x="66160" y="39696"/>
                    </a:cubicBezTo>
                    <a:cubicBezTo>
                      <a:pt x="66160" y="25103"/>
                      <a:pt x="54292" y="13233"/>
                      <a:pt x="39696" y="1323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2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i-FI"/>
              </a:p>
            </p:txBody>
          </p:sp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855ABE87-7CE8-ABA9-FADC-10B69A85BACF}"/>
                  </a:ext>
                </a:extLst>
              </p:cNvPr>
              <p:cNvSpPr/>
              <p:nvPr/>
            </p:nvSpPr>
            <p:spPr>
              <a:xfrm>
                <a:off x="8997753" y="6261869"/>
                <a:ext cx="18191" cy="18192"/>
              </a:xfrm>
              <a:custGeom>
                <a:avLst/>
                <a:gdLst>
                  <a:gd name="connsiteX0" fmla="*/ 9098 w 18191"/>
                  <a:gd name="connsiteY0" fmla="*/ 0 h 18192"/>
                  <a:gd name="connsiteX1" fmla="*/ 18192 w 18191"/>
                  <a:gd name="connsiteY1" fmla="*/ 9096 h 18192"/>
                  <a:gd name="connsiteX2" fmla="*/ 9098 w 18191"/>
                  <a:gd name="connsiteY2" fmla="*/ 18192 h 18192"/>
                  <a:gd name="connsiteX3" fmla="*/ 0 w 18191"/>
                  <a:gd name="connsiteY3" fmla="*/ 9096 h 18192"/>
                  <a:gd name="connsiteX4" fmla="*/ 9098 w 18191"/>
                  <a:gd name="connsiteY4" fmla="*/ 0 h 181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91" h="18192">
                    <a:moveTo>
                      <a:pt x="9098" y="0"/>
                    </a:moveTo>
                    <a:cubicBezTo>
                      <a:pt x="14120" y="0"/>
                      <a:pt x="18192" y="4072"/>
                      <a:pt x="18192" y="9096"/>
                    </a:cubicBezTo>
                    <a:cubicBezTo>
                      <a:pt x="18192" y="14120"/>
                      <a:pt x="14121" y="18192"/>
                      <a:pt x="9098" y="18192"/>
                    </a:cubicBezTo>
                    <a:cubicBezTo>
                      <a:pt x="4072" y="18192"/>
                      <a:pt x="0" y="14120"/>
                      <a:pt x="0" y="9096"/>
                    </a:cubicBezTo>
                    <a:cubicBezTo>
                      <a:pt x="0" y="4072"/>
                      <a:pt x="4072" y="0"/>
                      <a:pt x="909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2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i-FI"/>
              </a:p>
            </p:txBody>
          </p:sp>
        </p:grpSp>
      </p:grpSp>
      <p:pic>
        <p:nvPicPr>
          <p:cNvPr id="15" name="Graphic 14">
            <a:extLst>
              <a:ext uri="{FF2B5EF4-FFF2-40B4-BE49-F238E27FC236}">
                <a16:creationId xmlns:a16="http://schemas.microsoft.com/office/drawing/2014/main" id="{0B0930BF-3C1A-B938-1179-9B936791EF9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98115" y="523198"/>
            <a:ext cx="2641612" cy="279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47390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8243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C5874E-8353-DEBC-6C88-2CDC0F4379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63018"/>
            <a:ext cx="9144000" cy="1731963"/>
          </a:xfrm>
          <a:prstGeom prst="rect">
            <a:avLst/>
          </a:prstGeom>
        </p:spPr>
        <p:txBody>
          <a:bodyPr anchor="ctr"/>
          <a:lstStyle>
            <a:lvl1pPr algn="ct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70E2F32-A2B4-BF49-42EA-BDAF864022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7316" y="6126796"/>
            <a:ext cx="10238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0">
                <a:solidFill>
                  <a:schemeClr val="accent1"/>
                </a:solidFill>
                <a:latin typeface="Azo Sans" panose="020B0603030303020204" pitchFamily="34" charset="77"/>
              </a:defRPr>
            </a:lvl1pPr>
          </a:lstStyle>
          <a:p>
            <a:fld id="{875B51B9-D9A7-0443-AD82-34BC795CE80B}" type="slidenum">
              <a:rPr lang="fi-FI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45858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>
            <a:extLst>
              <a:ext uri="{FF2B5EF4-FFF2-40B4-BE49-F238E27FC236}">
                <a16:creationId xmlns:a16="http://schemas.microsoft.com/office/drawing/2014/main" id="{14F9F0BC-319C-6D6A-A51D-166B2F09FA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084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D52DA1A-1785-504E-0293-E79517B7C9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83580"/>
            <a:ext cx="9144000" cy="1731963"/>
          </a:xfrm>
          <a:prstGeom prst="rect">
            <a:avLst/>
          </a:prstGeom>
        </p:spPr>
        <p:txBody>
          <a:bodyPr anchor="ctr"/>
          <a:lstStyle>
            <a:lvl1pPr algn="ct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77E87BA-0DC7-E569-29BA-55276805D4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7316" y="6126796"/>
            <a:ext cx="10238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0">
                <a:solidFill>
                  <a:schemeClr val="accent1"/>
                </a:solidFill>
                <a:latin typeface="Azo Sans" panose="020B0603030303020204" pitchFamily="34" charset="77"/>
              </a:defRPr>
            </a:lvl1pPr>
          </a:lstStyle>
          <a:p>
            <a:fld id="{875B51B9-D9A7-0443-AD82-34BC795CE80B}" type="slidenum">
              <a:rPr lang="fi-FI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573137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2A2669-63D3-E81D-9C1B-5236EF52E2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90913"/>
            <a:ext cx="9144000" cy="1819049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EAF86A7-4454-77B0-A574-13AF61D210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068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BABBD6-77B4-79AE-D41F-2A85FC4240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67316" y="6126796"/>
            <a:ext cx="1023805" cy="365125"/>
          </a:xfrm>
          <a:prstGeom prst="rect">
            <a:avLst/>
          </a:prstGeom>
        </p:spPr>
        <p:txBody>
          <a:bodyPr/>
          <a:lstStyle/>
          <a:p>
            <a:fld id="{905507DB-84CC-9042-A315-BCB44CE02912}" type="slidenum"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24930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3FC602-9CAE-9120-4086-65D35FE988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8033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7E12A1-4603-0EB7-A8C6-111C8D5719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89558"/>
            <a:ext cx="10515600" cy="273067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DCF9FC-8669-CF95-9BF1-78361DA53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67316" y="6126796"/>
            <a:ext cx="1023805" cy="365125"/>
          </a:xfrm>
          <a:prstGeom prst="rect">
            <a:avLst/>
          </a:prstGeom>
        </p:spPr>
        <p:txBody>
          <a:bodyPr/>
          <a:lstStyle/>
          <a:p>
            <a:fld id="{905507DB-84CC-9042-A315-BCB44CE02912}" type="slidenum"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350796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3C097B-B3BA-393A-38DD-B32AC1602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631496"/>
            <a:ext cx="10515600" cy="1797504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A64617-4ED5-4A1B-7D0D-2777F31FD2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9290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BE7D1A-0777-0529-873E-517FBE683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67316" y="6126796"/>
            <a:ext cx="1023805" cy="365125"/>
          </a:xfrm>
          <a:prstGeom prst="rect">
            <a:avLst/>
          </a:prstGeom>
        </p:spPr>
        <p:txBody>
          <a:bodyPr/>
          <a:lstStyle/>
          <a:p>
            <a:fld id="{905507DB-84CC-9042-A315-BCB44CE02912}" type="slidenum"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535996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29A154-1133-2F88-EE4F-DF188D804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53518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878D02-20AD-DCBD-4EE4-168CABA6EB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3073854"/>
            <a:ext cx="5181600" cy="281894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E8BB99-B5F7-4348-9B07-4115AADA48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3073854"/>
            <a:ext cx="5181600" cy="281894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0FCB9C-6F34-78F6-0884-4206BEC1A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67316" y="6126796"/>
            <a:ext cx="1023805" cy="365125"/>
          </a:xfrm>
          <a:prstGeom prst="rect">
            <a:avLst/>
          </a:prstGeom>
        </p:spPr>
        <p:txBody>
          <a:bodyPr/>
          <a:lstStyle/>
          <a:p>
            <a:fld id="{905507DB-84CC-9042-A315-BCB44CE02912}" type="slidenum"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48352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7" Type="http://schemas.openxmlformats.org/officeDocument/2006/relationships/image" Target="../media/image8.svg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image" Target="../media/image8.sv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2.svg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image" Target="../media/image7.png"/><Relationship Id="rId5" Type="http://schemas.openxmlformats.org/officeDocument/2006/relationships/slideLayout" Target="../slideLayouts/slideLayout10.xml"/><Relationship Id="rId15" Type="http://schemas.openxmlformats.org/officeDocument/2006/relationships/image" Target="../media/image11.png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image" Target="../media/image10.sv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image" Target="../media/image8.svg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12.sv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image" Target="../media/image7.png"/><Relationship Id="rId5" Type="http://schemas.openxmlformats.org/officeDocument/2006/relationships/slideLayout" Target="../slideLayouts/slideLayout19.xml"/><Relationship Id="rId15" Type="http://schemas.openxmlformats.org/officeDocument/2006/relationships/image" Target="../media/image11.png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image" Target="../media/image10.sv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image" Target="../media/image8.svg"/><Relationship Id="rId2" Type="http://schemas.openxmlformats.org/officeDocument/2006/relationships/slideLayout" Target="../slideLayouts/slideLayout25.xml"/><Relationship Id="rId16" Type="http://schemas.openxmlformats.org/officeDocument/2006/relationships/image" Target="../media/image12.svg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image" Target="../media/image7.png"/><Relationship Id="rId5" Type="http://schemas.openxmlformats.org/officeDocument/2006/relationships/slideLayout" Target="../slideLayouts/slideLayout28.xml"/><Relationship Id="rId15" Type="http://schemas.openxmlformats.org/officeDocument/2006/relationships/image" Target="../media/image11.png"/><Relationship Id="rId10" Type="http://schemas.openxmlformats.org/officeDocument/2006/relationships/theme" Target="../theme/theme5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10.sv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5" Type="http://schemas.openxmlformats.org/officeDocument/2006/relationships/theme" Target="../theme/theme6.xml"/><Relationship Id="rId4" Type="http://schemas.openxmlformats.org/officeDocument/2006/relationships/slideLayout" Target="../slideLayouts/slideLayout36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91D37B07-755D-1CDF-E6DD-20EF8F69929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641908" y="0"/>
            <a:ext cx="75500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120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49" r:id="rId2"/>
    <p:sldLayoutId id="2147483650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A3D63D4-B79F-A167-9850-2C6F71B435D7}"/>
              </a:ext>
            </a:extLst>
          </p:cNvPr>
          <p:cNvSpPr/>
          <p:nvPr userDrawn="1"/>
        </p:nvSpPr>
        <p:spPr>
          <a:xfrm>
            <a:off x="21072" y="0"/>
            <a:ext cx="12170928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9DB1318-9A36-7493-B8EF-1EBEF4660D06}"/>
              </a:ext>
            </a:extLst>
          </p:cNvPr>
          <p:cNvSpPr/>
          <p:nvPr userDrawn="1"/>
        </p:nvSpPr>
        <p:spPr>
          <a:xfrm>
            <a:off x="118872" y="128015"/>
            <a:ext cx="11932920" cy="6601969"/>
          </a:xfrm>
          <a:prstGeom prst="rect">
            <a:avLst/>
          </a:prstGeom>
          <a:noFill/>
          <a:ln w="2444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07E5B1B5-6357-5677-68F7-A0A46662B44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934178" y="0"/>
            <a:ext cx="7764843" cy="6858000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C3485E1B-3419-9738-7C69-07E63ABDACF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13301" y="523199"/>
            <a:ext cx="2641600" cy="279400"/>
          </a:xfrm>
          <a:prstGeom prst="rect">
            <a:avLst/>
          </a:prstGeom>
        </p:spPr>
      </p:pic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0427A375-41FB-F11F-15FA-AA67905391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7316" y="6126796"/>
            <a:ext cx="10238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0">
                <a:solidFill>
                  <a:schemeClr val="accent1"/>
                </a:solidFill>
                <a:latin typeface="Azo Sans" panose="020B0603030303020204" pitchFamily="34" charset="77"/>
              </a:defRPr>
            </a:lvl1pPr>
          </a:lstStyle>
          <a:p>
            <a:fld id="{875B51B9-D9A7-0443-AD82-34BC795CE80B}" type="slidenum">
              <a:rPr lang="fi-FI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270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6669E2B-0D1B-B050-E2DC-FEDB926994E0}"/>
              </a:ext>
            </a:extLst>
          </p:cNvPr>
          <p:cNvSpPr/>
          <p:nvPr userDrawn="1"/>
        </p:nvSpPr>
        <p:spPr>
          <a:xfrm>
            <a:off x="111319" y="111319"/>
            <a:ext cx="11966712" cy="6647290"/>
          </a:xfrm>
          <a:prstGeom prst="rect">
            <a:avLst/>
          </a:prstGeom>
          <a:noFill/>
          <a:ln w="2222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BF2D59-89EB-8971-E1B6-7B724D288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9546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5A97D3-6588-64D2-437A-B74D3410E4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089558"/>
            <a:ext cx="10515600" cy="28807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C7A0E6-900C-3106-4738-8C9D275F14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7316" y="6126796"/>
            <a:ext cx="10238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0">
                <a:solidFill>
                  <a:schemeClr val="accent1"/>
                </a:solidFill>
                <a:latin typeface="Azo Sans" panose="020B0603030303020204" pitchFamily="34" charset="77"/>
              </a:defRPr>
            </a:lvl1pPr>
          </a:lstStyle>
          <a:p>
            <a:fld id="{875B51B9-D9A7-0443-AD82-34BC795CE80B}" type="slidenum">
              <a:rPr lang="fi-FI"/>
              <a:pPr/>
              <a:t>‹#›</a:t>
            </a:fld>
            <a:endParaRPr lang="fi-FI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9FBC285D-157B-B3ED-669E-F81108E9D87A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13301" y="523199"/>
            <a:ext cx="2641600" cy="27940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5918E841-23E6-BCFB-ABF2-03EF912079A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46917" y="6180483"/>
            <a:ext cx="252682" cy="252682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234FFE7E-D59C-5325-A74C-7BBB3058CD81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2813328" y="6186115"/>
            <a:ext cx="252682" cy="25268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A73E2BA-CCF8-D03C-6A4A-ED8949BE9AF5}"/>
              </a:ext>
            </a:extLst>
          </p:cNvPr>
          <p:cNvSpPr txBox="1"/>
          <p:nvPr userDrawn="1"/>
        </p:nvSpPr>
        <p:spPr>
          <a:xfrm>
            <a:off x="833176" y="6154416"/>
            <a:ext cx="18329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>
                <a:solidFill>
                  <a:schemeClr val="bg2">
                    <a:lumMod val="75000"/>
                  </a:schemeClr>
                </a:solidFill>
                <a:latin typeface="Gill Sans MT" panose="020B0502020104020203" pitchFamily="34" charset="0"/>
              </a:rPr>
              <a:t>Orimattilan kaupunki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481FD0E-BA15-5453-6198-5C6EC50ABE7D}"/>
              </a:ext>
            </a:extLst>
          </p:cNvPr>
          <p:cNvSpPr txBox="1"/>
          <p:nvPr userDrawn="1"/>
        </p:nvSpPr>
        <p:spPr>
          <a:xfrm>
            <a:off x="3082983" y="6152935"/>
            <a:ext cx="18329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>
                <a:solidFill>
                  <a:schemeClr val="bg2">
                    <a:lumMod val="75000"/>
                  </a:schemeClr>
                </a:solidFill>
                <a:latin typeface="Gill Sans MT" panose="020B0502020104020203" pitchFamily="34" charset="0"/>
              </a:rPr>
              <a:t>@orimattilakaupunki</a:t>
            </a:r>
          </a:p>
        </p:txBody>
      </p:sp>
    </p:spTree>
    <p:extLst>
      <p:ext uri="{BB962C8B-B14F-4D97-AF65-F5344CB8AC3E}">
        <p14:creationId xmlns:p14="http://schemas.microsoft.com/office/powerpoint/2010/main" val="3220351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6669E2B-0D1B-B050-E2DC-FEDB926994E0}"/>
              </a:ext>
            </a:extLst>
          </p:cNvPr>
          <p:cNvSpPr/>
          <p:nvPr userDrawn="1"/>
        </p:nvSpPr>
        <p:spPr>
          <a:xfrm>
            <a:off x="111319" y="111319"/>
            <a:ext cx="11966712" cy="6647290"/>
          </a:xfrm>
          <a:prstGeom prst="rect">
            <a:avLst/>
          </a:prstGeom>
          <a:noFill/>
          <a:ln w="2222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BF2D59-89EB-8971-E1B6-7B724D288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9546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5A97D3-6588-64D2-437A-B74D3410E4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089558"/>
            <a:ext cx="10515600" cy="28807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C7A0E6-900C-3106-4738-8C9D275F14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7316" y="6126796"/>
            <a:ext cx="10238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0">
                <a:solidFill>
                  <a:schemeClr val="accent1"/>
                </a:solidFill>
                <a:latin typeface="Azo Sans" panose="020B0603030303020204" pitchFamily="34" charset="77"/>
              </a:defRPr>
            </a:lvl1pPr>
          </a:lstStyle>
          <a:p>
            <a:fld id="{875B51B9-D9A7-0443-AD82-34BC795CE80B}" type="slidenum">
              <a:rPr lang="fi-FI"/>
              <a:pPr/>
              <a:t>‹#›</a:t>
            </a:fld>
            <a:endParaRPr lang="fi-FI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9FBC285D-157B-B3ED-669E-F81108E9D87A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13301" y="523199"/>
            <a:ext cx="2641600" cy="27940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5918E841-23E6-BCFB-ABF2-03EF912079A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46917" y="6180483"/>
            <a:ext cx="252682" cy="252682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234FFE7E-D59C-5325-A74C-7BBB3058CD81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2813328" y="6186115"/>
            <a:ext cx="252682" cy="25268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A73E2BA-CCF8-D03C-6A4A-ED8949BE9AF5}"/>
              </a:ext>
            </a:extLst>
          </p:cNvPr>
          <p:cNvSpPr txBox="1"/>
          <p:nvPr userDrawn="1"/>
        </p:nvSpPr>
        <p:spPr>
          <a:xfrm>
            <a:off x="833176" y="6154416"/>
            <a:ext cx="18329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>
                <a:solidFill>
                  <a:schemeClr val="bg2">
                    <a:lumMod val="75000"/>
                  </a:schemeClr>
                </a:solidFill>
                <a:latin typeface="Gill Sans MT" panose="020B0502020104020203" pitchFamily="34" charset="0"/>
              </a:rPr>
              <a:t>Orimattilan kaupunki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481FD0E-BA15-5453-6198-5C6EC50ABE7D}"/>
              </a:ext>
            </a:extLst>
          </p:cNvPr>
          <p:cNvSpPr txBox="1"/>
          <p:nvPr userDrawn="1"/>
        </p:nvSpPr>
        <p:spPr>
          <a:xfrm>
            <a:off x="3082983" y="6152935"/>
            <a:ext cx="18329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>
                <a:solidFill>
                  <a:schemeClr val="bg2">
                    <a:lumMod val="75000"/>
                  </a:schemeClr>
                </a:solidFill>
                <a:latin typeface="Gill Sans MT" panose="020B0502020104020203" pitchFamily="34" charset="0"/>
              </a:rPr>
              <a:t>@orimattilakaupunki</a:t>
            </a:r>
          </a:p>
        </p:txBody>
      </p:sp>
    </p:spTree>
    <p:extLst>
      <p:ext uri="{BB962C8B-B14F-4D97-AF65-F5344CB8AC3E}">
        <p14:creationId xmlns:p14="http://schemas.microsoft.com/office/powerpoint/2010/main" val="2980604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6669E2B-0D1B-B050-E2DC-FEDB926994E0}"/>
              </a:ext>
            </a:extLst>
          </p:cNvPr>
          <p:cNvSpPr/>
          <p:nvPr userDrawn="1"/>
        </p:nvSpPr>
        <p:spPr>
          <a:xfrm>
            <a:off x="111319" y="111319"/>
            <a:ext cx="11966712" cy="6647290"/>
          </a:xfrm>
          <a:prstGeom prst="rect">
            <a:avLst/>
          </a:prstGeom>
          <a:noFill/>
          <a:ln w="22225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BF2D59-89EB-8971-E1B6-7B724D288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9546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5A97D3-6588-64D2-437A-B74D3410E4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089558"/>
            <a:ext cx="10515600" cy="28807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C7A0E6-900C-3106-4738-8C9D275F14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7316" y="6126796"/>
            <a:ext cx="10238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0">
                <a:solidFill>
                  <a:schemeClr val="accent1"/>
                </a:solidFill>
                <a:latin typeface="Azo Sans" panose="020B0603030303020204" pitchFamily="34" charset="77"/>
              </a:defRPr>
            </a:lvl1pPr>
          </a:lstStyle>
          <a:p>
            <a:fld id="{875B51B9-D9A7-0443-AD82-34BC795CE80B}" type="slidenum">
              <a:rPr lang="fi-FI"/>
              <a:pPr/>
              <a:t>‹#›</a:t>
            </a:fld>
            <a:endParaRPr lang="fi-FI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9FBC285D-157B-B3ED-669E-F81108E9D87A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13301" y="523199"/>
            <a:ext cx="2641600" cy="27940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5918E841-23E6-BCFB-ABF2-03EF912079A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46917" y="6180483"/>
            <a:ext cx="252682" cy="252682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234FFE7E-D59C-5325-A74C-7BBB3058CD81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2813328" y="6186115"/>
            <a:ext cx="252682" cy="25268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A73E2BA-CCF8-D03C-6A4A-ED8949BE9AF5}"/>
              </a:ext>
            </a:extLst>
          </p:cNvPr>
          <p:cNvSpPr txBox="1"/>
          <p:nvPr userDrawn="1"/>
        </p:nvSpPr>
        <p:spPr>
          <a:xfrm>
            <a:off x="833176" y="6154416"/>
            <a:ext cx="18329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>
                <a:solidFill>
                  <a:schemeClr val="bg2">
                    <a:lumMod val="75000"/>
                  </a:schemeClr>
                </a:solidFill>
                <a:latin typeface="Gill Sans MT" panose="020B0502020104020203" pitchFamily="34" charset="0"/>
              </a:rPr>
              <a:t>Orimattilan kaupunki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481FD0E-BA15-5453-6198-5C6EC50ABE7D}"/>
              </a:ext>
            </a:extLst>
          </p:cNvPr>
          <p:cNvSpPr txBox="1"/>
          <p:nvPr userDrawn="1"/>
        </p:nvSpPr>
        <p:spPr>
          <a:xfrm>
            <a:off x="3082983" y="6152935"/>
            <a:ext cx="18329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>
                <a:solidFill>
                  <a:schemeClr val="bg2">
                    <a:lumMod val="75000"/>
                  </a:schemeClr>
                </a:solidFill>
                <a:latin typeface="Gill Sans MT" panose="020B0502020104020203" pitchFamily="34" charset="0"/>
              </a:rPr>
              <a:t>@orimattilakaupunki</a:t>
            </a:r>
          </a:p>
        </p:txBody>
      </p:sp>
    </p:spTree>
    <p:extLst>
      <p:ext uri="{BB962C8B-B14F-4D97-AF65-F5344CB8AC3E}">
        <p14:creationId xmlns:p14="http://schemas.microsoft.com/office/powerpoint/2010/main" val="872536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5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7237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3" r:id="rId2"/>
    <p:sldLayoutId id="2147483692" r:id="rId3"/>
    <p:sldLayoutId id="2147483694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8311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789E8A-5ADF-7544-1FC3-CFD5264BE49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PUUTTUMISEN MALLIT UHMAAMIS- JA VÄKIVALTATILANTEISSA</a:t>
            </a:r>
            <a:br>
              <a:rPr lang="fi-FI" dirty="0"/>
            </a:br>
            <a:endParaRPr lang="fi-FI" dirty="0"/>
          </a:p>
        </p:txBody>
      </p:sp>
      <p:sp>
        <p:nvSpPr>
          <p:cNvPr id="65" name="Suorakulmio 64">
            <a:extLst>
              <a:ext uri="{FF2B5EF4-FFF2-40B4-BE49-F238E27FC236}">
                <a16:creationId xmlns:a16="http://schemas.microsoft.com/office/drawing/2014/main" id="{E335DEAA-250D-C2EA-2B47-28B43A98F807}"/>
              </a:ext>
            </a:extLst>
          </p:cNvPr>
          <p:cNvSpPr/>
          <p:nvPr/>
        </p:nvSpPr>
        <p:spPr>
          <a:xfrm>
            <a:off x="942975" y="5924550"/>
            <a:ext cx="3028950" cy="4191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/>
              <a:t>Opetuspalvelut 2023</a:t>
            </a:r>
          </a:p>
        </p:txBody>
      </p:sp>
    </p:spTree>
    <p:extLst>
      <p:ext uri="{BB962C8B-B14F-4D97-AF65-F5344CB8AC3E}">
        <p14:creationId xmlns:p14="http://schemas.microsoft.com/office/powerpoint/2010/main" val="14971765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7DC4B4F-69CF-34E5-91BC-FBFD72B250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8000" y="-207170"/>
            <a:ext cx="9144000" cy="1731963"/>
          </a:xfrm>
        </p:spPr>
        <p:txBody>
          <a:bodyPr/>
          <a:lstStyle/>
          <a:p>
            <a:r>
              <a:rPr lang="fi-FI" sz="3200" dirty="0"/>
              <a:t>AIKUISEEN KOHDISTUVA VOIMAKAS UHMAAMINEN </a:t>
            </a:r>
          </a:p>
        </p:txBody>
      </p:sp>
      <p:sp>
        <p:nvSpPr>
          <p:cNvPr id="5" name="Suorakulmio 4">
            <a:extLst>
              <a:ext uri="{FF2B5EF4-FFF2-40B4-BE49-F238E27FC236}">
                <a16:creationId xmlns:a16="http://schemas.microsoft.com/office/drawing/2014/main" id="{C5E4B920-9BEB-B479-23C3-9662BAD5C35D}"/>
              </a:ext>
            </a:extLst>
          </p:cNvPr>
          <p:cNvSpPr/>
          <p:nvPr/>
        </p:nvSpPr>
        <p:spPr>
          <a:xfrm>
            <a:off x="3841017" y="1065754"/>
            <a:ext cx="5610225" cy="1047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400" dirty="0"/>
              <a:t>LAPSI HÄIRITSEE OPETUSTA JA UHMAA AIKUISTA SANALLISESTI JATKUVASTI/TOISTUVASTI. LAPSI EI TOTTELE LAINKAAN AIKUISEN OHJETTA. TILANNE JUMIUTUU, JA ON PAKKO RATKAISTA JOTENKIN.</a:t>
            </a:r>
          </a:p>
        </p:txBody>
      </p:sp>
      <p:sp>
        <p:nvSpPr>
          <p:cNvPr id="6" name="Suorakulmio 5">
            <a:extLst>
              <a:ext uri="{FF2B5EF4-FFF2-40B4-BE49-F238E27FC236}">
                <a16:creationId xmlns:a16="http://schemas.microsoft.com/office/drawing/2014/main" id="{7425DCFB-491A-8B5C-1215-2B4EDFADFE6B}"/>
              </a:ext>
            </a:extLst>
          </p:cNvPr>
          <p:cNvSpPr/>
          <p:nvPr/>
        </p:nvSpPr>
        <p:spPr>
          <a:xfrm>
            <a:off x="493515" y="3544835"/>
            <a:ext cx="2105025" cy="8001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100" dirty="0">
                <a:solidFill>
                  <a:schemeClr val="tx1"/>
                </a:solidFill>
              </a:rPr>
              <a:t>MIKÄLI UHKAUS KOHDISTUU HENKILÖSTÖÖN, ILMOITUS POLIISILLE/KONSULTOINTI HARKINNAN MUKAAN</a:t>
            </a:r>
          </a:p>
        </p:txBody>
      </p:sp>
      <p:sp>
        <p:nvSpPr>
          <p:cNvPr id="7" name="Suorakulmio 6">
            <a:extLst>
              <a:ext uri="{FF2B5EF4-FFF2-40B4-BE49-F238E27FC236}">
                <a16:creationId xmlns:a16="http://schemas.microsoft.com/office/drawing/2014/main" id="{6FAD22F5-F437-8439-3AEC-2B9F624E2895}"/>
              </a:ext>
            </a:extLst>
          </p:cNvPr>
          <p:cNvSpPr/>
          <p:nvPr/>
        </p:nvSpPr>
        <p:spPr>
          <a:xfrm>
            <a:off x="495294" y="5554660"/>
            <a:ext cx="2105025" cy="8001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000" dirty="0">
                <a:solidFill>
                  <a:schemeClr val="tx1"/>
                </a:solidFill>
              </a:rPr>
              <a:t>15 V. TAI VANHEMMAN LAPSEN OSALTA HARKITAAN RIKOSILMOITUKSEN TEKEMISTÄ, MIKÄLI TILANNE SITÄ VAATII</a:t>
            </a:r>
          </a:p>
        </p:txBody>
      </p:sp>
      <p:sp>
        <p:nvSpPr>
          <p:cNvPr id="8" name="Suorakulmio 7">
            <a:extLst>
              <a:ext uri="{FF2B5EF4-FFF2-40B4-BE49-F238E27FC236}">
                <a16:creationId xmlns:a16="http://schemas.microsoft.com/office/drawing/2014/main" id="{3FEF2B89-0308-325E-E6C5-229A8084D990}"/>
              </a:ext>
            </a:extLst>
          </p:cNvPr>
          <p:cNvSpPr/>
          <p:nvPr/>
        </p:nvSpPr>
        <p:spPr>
          <a:xfrm>
            <a:off x="493515" y="4565747"/>
            <a:ext cx="2105025" cy="8001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100" dirty="0">
                <a:solidFill>
                  <a:schemeClr val="tx1"/>
                </a:solidFill>
              </a:rPr>
              <a:t>LASTENSUOJELUILMOITUS, MIKÄLI LAPSEN TILA SITÄ VAATII </a:t>
            </a:r>
          </a:p>
        </p:txBody>
      </p:sp>
      <p:sp>
        <p:nvSpPr>
          <p:cNvPr id="9" name="Suorakulmio 8">
            <a:extLst>
              <a:ext uri="{FF2B5EF4-FFF2-40B4-BE49-F238E27FC236}">
                <a16:creationId xmlns:a16="http://schemas.microsoft.com/office/drawing/2014/main" id="{8CB73B93-82DE-08B6-3106-BA59AD7C95CB}"/>
              </a:ext>
            </a:extLst>
          </p:cNvPr>
          <p:cNvSpPr/>
          <p:nvPr/>
        </p:nvSpPr>
        <p:spPr>
          <a:xfrm>
            <a:off x="3245638" y="5537891"/>
            <a:ext cx="1890711" cy="96912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100" dirty="0"/>
              <a:t>3. ILMOITUS HUOLTAJALLE </a:t>
            </a:r>
          </a:p>
        </p:txBody>
      </p:sp>
      <p:sp>
        <p:nvSpPr>
          <p:cNvPr id="10" name="Suorakulmio 9">
            <a:extLst>
              <a:ext uri="{FF2B5EF4-FFF2-40B4-BE49-F238E27FC236}">
                <a16:creationId xmlns:a16="http://schemas.microsoft.com/office/drawing/2014/main" id="{46D34461-F39A-0659-0DA1-09AEDE8C9621}"/>
              </a:ext>
            </a:extLst>
          </p:cNvPr>
          <p:cNvSpPr/>
          <p:nvPr/>
        </p:nvSpPr>
        <p:spPr>
          <a:xfrm>
            <a:off x="3252782" y="3116959"/>
            <a:ext cx="1876425" cy="87629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i-FI" sz="1100" dirty="0"/>
              <a:t>KASVATUSKESKUSTELUT JA JÄLKI-ISTUNNOT EIVÄT OLE TEHONNEET JA / TAI TILANNE PITÄÄ RATKAISTA HETI  </a:t>
            </a:r>
          </a:p>
        </p:txBody>
      </p:sp>
      <p:sp>
        <p:nvSpPr>
          <p:cNvPr id="11" name="Suorakulmio 10">
            <a:extLst>
              <a:ext uri="{FF2B5EF4-FFF2-40B4-BE49-F238E27FC236}">
                <a16:creationId xmlns:a16="http://schemas.microsoft.com/office/drawing/2014/main" id="{F9A3F46C-3F1C-47E8-AECF-8EC0A23F4586}"/>
              </a:ext>
            </a:extLst>
          </p:cNvPr>
          <p:cNvSpPr/>
          <p:nvPr/>
        </p:nvSpPr>
        <p:spPr>
          <a:xfrm>
            <a:off x="3252792" y="4311048"/>
            <a:ext cx="1876425" cy="87629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100" dirty="0"/>
              <a:t>2. REHTORI PÄÄTTÄÄ TOIMENPITEISTÄ</a:t>
            </a:r>
          </a:p>
        </p:txBody>
      </p:sp>
      <p:cxnSp>
        <p:nvCxnSpPr>
          <p:cNvPr id="16" name="Suora nuoliyhdysviiva 15">
            <a:extLst>
              <a:ext uri="{FF2B5EF4-FFF2-40B4-BE49-F238E27FC236}">
                <a16:creationId xmlns:a16="http://schemas.microsoft.com/office/drawing/2014/main" id="{60603D83-D671-44E5-60C1-2A3A1170FDD2}"/>
              </a:ext>
            </a:extLst>
          </p:cNvPr>
          <p:cNvCxnSpPr>
            <a:cxnSpLocks/>
            <a:stCxn id="11" idx="1"/>
            <a:endCxn id="6" idx="3"/>
          </p:cNvCxnSpPr>
          <p:nvPr/>
        </p:nvCxnSpPr>
        <p:spPr>
          <a:xfrm flipH="1" flipV="1">
            <a:off x="2598540" y="3944885"/>
            <a:ext cx="654252" cy="804312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uora nuoliyhdysviiva 16">
            <a:extLst>
              <a:ext uri="{FF2B5EF4-FFF2-40B4-BE49-F238E27FC236}">
                <a16:creationId xmlns:a16="http://schemas.microsoft.com/office/drawing/2014/main" id="{DE041D17-B6BF-D5E6-5FB1-B0C1F0603836}"/>
              </a:ext>
            </a:extLst>
          </p:cNvPr>
          <p:cNvCxnSpPr>
            <a:cxnSpLocks/>
            <a:stCxn id="11" idx="1"/>
            <a:endCxn id="8" idx="3"/>
          </p:cNvCxnSpPr>
          <p:nvPr/>
        </p:nvCxnSpPr>
        <p:spPr>
          <a:xfrm flipH="1">
            <a:off x="2598540" y="4749197"/>
            <a:ext cx="654252" cy="21660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Suorakulmio 19">
            <a:extLst>
              <a:ext uri="{FF2B5EF4-FFF2-40B4-BE49-F238E27FC236}">
                <a16:creationId xmlns:a16="http://schemas.microsoft.com/office/drawing/2014/main" id="{7B067D8D-F74E-AE25-FCD5-0E7AE5E583D8}"/>
              </a:ext>
            </a:extLst>
          </p:cNvPr>
          <p:cNvSpPr/>
          <p:nvPr/>
        </p:nvSpPr>
        <p:spPr>
          <a:xfrm>
            <a:off x="5438918" y="4447927"/>
            <a:ext cx="1619250" cy="602539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100" dirty="0"/>
              <a:t>KOULUN KURINPITOTOIMET POL § 35-36</a:t>
            </a:r>
          </a:p>
        </p:txBody>
      </p:sp>
      <p:sp>
        <p:nvSpPr>
          <p:cNvPr id="24" name="Suorakulmio 23">
            <a:extLst>
              <a:ext uri="{FF2B5EF4-FFF2-40B4-BE49-F238E27FC236}">
                <a16:creationId xmlns:a16="http://schemas.microsoft.com/office/drawing/2014/main" id="{528373AA-C6CD-0C56-58C6-0F9A5E7B7E06}"/>
              </a:ext>
            </a:extLst>
          </p:cNvPr>
          <p:cNvSpPr/>
          <p:nvPr/>
        </p:nvSpPr>
        <p:spPr>
          <a:xfrm>
            <a:off x="7568817" y="2568965"/>
            <a:ext cx="1876426" cy="602539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100" dirty="0"/>
              <a:t>KASVATUSKESKUSTELU</a:t>
            </a:r>
          </a:p>
          <a:p>
            <a:pPr algn="ctr"/>
            <a:r>
              <a:rPr lang="fi-FI" sz="1100" dirty="0"/>
              <a:t>JÄLKI-ISTUNTO</a:t>
            </a:r>
          </a:p>
          <a:p>
            <a:pPr algn="ctr"/>
            <a:r>
              <a:rPr lang="fi-FI" sz="1100" dirty="0"/>
              <a:t>Wilma/Primus</a:t>
            </a:r>
          </a:p>
        </p:txBody>
      </p:sp>
      <p:sp>
        <p:nvSpPr>
          <p:cNvPr id="25" name="Suorakulmio 24">
            <a:extLst>
              <a:ext uri="{FF2B5EF4-FFF2-40B4-BE49-F238E27FC236}">
                <a16:creationId xmlns:a16="http://schemas.microsoft.com/office/drawing/2014/main" id="{5A074988-DF1F-290D-C120-02E3ADF92746}"/>
              </a:ext>
            </a:extLst>
          </p:cNvPr>
          <p:cNvSpPr/>
          <p:nvPr/>
        </p:nvSpPr>
        <p:spPr>
          <a:xfrm>
            <a:off x="7576550" y="3879594"/>
            <a:ext cx="1876424" cy="602539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100" dirty="0"/>
              <a:t>KOULUPÄIVÄN EPÄÄMINEN</a:t>
            </a:r>
          </a:p>
          <a:p>
            <a:pPr algn="ctr"/>
            <a:r>
              <a:rPr lang="fi-FI" sz="1100" dirty="0"/>
              <a:t>Wilma</a:t>
            </a:r>
          </a:p>
        </p:txBody>
      </p:sp>
      <p:cxnSp>
        <p:nvCxnSpPr>
          <p:cNvPr id="30" name="Suora nuoliyhdysviiva 29">
            <a:extLst>
              <a:ext uri="{FF2B5EF4-FFF2-40B4-BE49-F238E27FC236}">
                <a16:creationId xmlns:a16="http://schemas.microsoft.com/office/drawing/2014/main" id="{CB105537-EAD1-9382-E4BB-5520C47F9F65}"/>
              </a:ext>
            </a:extLst>
          </p:cNvPr>
          <p:cNvCxnSpPr>
            <a:cxnSpLocks/>
            <a:stCxn id="11" idx="1"/>
            <a:endCxn id="7" idx="3"/>
          </p:cNvCxnSpPr>
          <p:nvPr/>
        </p:nvCxnSpPr>
        <p:spPr>
          <a:xfrm flipH="1">
            <a:off x="2600319" y="4749197"/>
            <a:ext cx="652473" cy="1205513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uora nuoliyhdysviiva 33">
            <a:extLst>
              <a:ext uri="{FF2B5EF4-FFF2-40B4-BE49-F238E27FC236}">
                <a16:creationId xmlns:a16="http://schemas.microsoft.com/office/drawing/2014/main" id="{1FAAFB68-1694-B837-692C-16C857E6B428}"/>
              </a:ext>
            </a:extLst>
          </p:cNvPr>
          <p:cNvCxnSpPr>
            <a:cxnSpLocks/>
            <a:stCxn id="10" idx="2"/>
            <a:endCxn id="11" idx="0"/>
          </p:cNvCxnSpPr>
          <p:nvPr/>
        </p:nvCxnSpPr>
        <p:spPr>
          <a:xfrm>
            <a:off x="4190995" y="3993257"/>
            <a:ext cx="10" cy="317791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uora nuoliyhdysviiva 40">
            <a:extLst>
              <a:ext uri="{FF2B5EF4-FFF2-40B4-BE49-F238E27FC236}">
                <a16:creationId xmlns:a16="http://schemas.microsoft.com/office/drawing/2014/main" id="{FDDA2032-903D-3BB9-D7C3-3531D8C86792}"/>
              </a:ext>
            </a:extLst>
          </p:cNvPr>
          <p:cNvCxnSpPr>
            <a:cxnSpLocks/>
            <a:stCxn id="11" idx="2"/>
            <a:endCxn id="9" idx="0"/>
          </p:cNvCxnSpPr>
          <p:nvPr/>
        </p:nvCxnSpPr>
        <p:spPr>
          <a:xfrm flipH="1">
            <a:off x="4190994" y="5187346"/>
            <a:ext cx="11" cy="350545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Suorakulmio 45">
            <a:extLst>
              <a:ext uri="{FF2B5EF4-FFF2-40B4-BE49-F238E27FC236}">
                <a16:creationId xmlns:a16="http://schemas.microsoft.com/office/drawing/2014/main" id="{977898BC-93BF-9290-DD45-D4F94A5FD213}"/>
              </a:ext>
            </a:extLst>
          </p:cNvPr>
          <p:cNvSpPr/>
          <p:nvPr/>
        </p:nvSpPr>
        <p:spPr>
          <a:xfrm>
            <a:off x="7573587" y="4562879"/>
            <a:ext cx="1871656" cy="602539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100" dirty="0"/>
              <a:t>KIRJALLINEN VAROITUS</a:t>
            </a:r>
          </a:p>
          <a:p>
            <a:pPr algn="ctr"/>
            <a:r>
              <a:rPr lang="fi-FI" sz="1100" dirty="0"/>
              <a:t>Primus</a:t>
            </a:r>
          </a:p>
        </p:txBody>
      </p:sp>
      <p:sp>
        <p:nvSpPr>
          <p:cNvPr id="47" name="Suorakulmio 46">
            <a:extLst>
              <a:ext uri="{FF2B5EF4-FFF2-40B4-BE49-F238E27FC236}">
                <a16:creationId xmlns:a16="http://schemas.microsoft.com/office/drawing/2014/main" id="{D6245751-BDE8-D879-7C68-E295BC8FCD32}"/>
              </a:ext>
            </a:extLst>
          </p:cNvPr>
          <p:cNvSpPr/>
          <p:nvPr/>
        </p:nvSpPr>
        <p:spPr>
          <a:xfrm>
            <a:off x="7581318" y="5563401"/>
            <a:ext cx="1871656" cy="602539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100" dirty="0"/>
              <a:t>MÄÄRÄAIKAINEN EROTTAMINEN</a:t>
            </a:r>
          </a:p>
          <a:p>
            <a:pPr algn="ctr"/>
            <a:r>
              <a:rPr lang="fi-FI" sz="1100" dirty="0"/>
              <a:t>Primus </a:t>
            </a:r>
          </a:p>
        </p:txBody>
      </p:sp>
      <p:cxnSp>
        <p:nvCxnSpPr>
          <p:cNvPr id="49" name="Suora nuoliyhdysviiva 48">
            <a:extLst>
              <a:ext uri="{FF2B5EF4-FFF2-40B4-BE49-F238E27FC236}">
                <a16:creationId xmlns:a16="http://schemas.microsoft.com/office/drawing/2014/main" id="{30A90619-8846-68A4-996E-F252D5FE9C13}"/>
              </a:ext>
            </a:extLst>
          </p:cNvPr>
          <p:cNvCxnSpPr>
            <a:cxnSpLocks/>
            <a:stCxn id="11" idx="3"/>
            <a:endCxn id="20" idx="1"/>
          </p:cNvCxnSpPr>
          <p:nvPr/>
        </p:nvCxnSpPr>
        <p:spPr>
          <a:xfrm>
            <a:off x="5129217" y="4749197"/>
            <a:ext cx="309701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Suorakulmio 62">
            <a:extLst>
              <a:ext uri="{FF2B5EF4-FFF2-40B4-BE49-F238E27FC236}">
                <a16:creationId xmlns:a16="http://schemas.microsoft.com/office/drawing/2014/main" id="{184AC9C8-2B50-AB77-7755-CA24E7C75DEF}"/>
              </a:ext>
            </a:extLst>
          </p:cNvPr>
          <p:cNvSpPr/>
          <p:nvPr/>
        </p:nvSpPr>
        <p:spPr>
          <a:xfrm>
            <a:off x="10220301" y="3610082"/>
            <a:ext cx="1614536" cy="1262502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100" dirty="0"/>
              <a:t>OPISKELUHUOLTO-PALVELUT TARJOTTAVA</a:t>
            </a:r>
          </a:p>
        </p:txBody>
      </p:sp>
      <p:cxnSp>
        <p:nvCxnSpPr>
          <p:cNvPr id="64" name="Suora nuoliyhdysviiva 63">
            <a:extLst>
              <a:ext uri="{FF2B5EF4-FFF2-40B4-BE49-F238E27FC236}">
                <a16:creationId xmlns:a16="http://schemas.microsoft.com/office/drawing/2014/main" id="{95A668C9-C5ED-BB12-A7FE-EB6EF018C812}"/>
              </a:ext>
            </a:extLst>
          </p:cNvPr>
          <p:cNvCxnSpPr>
            <a:cxnSpLocks/>
            <a:stCxn id="25" idx="3"/>
            <a:endCxn id="63" idx="1"/>
          </p:cNvCxnSpPr>
          <p:nvPr/>
        </p:nvCxnSpPr>
        <p:spPr>
          <a:xfrm>
            <a:off x="9452974" y="4180864"/>
            <a:ext cx="767327" cy="60469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uora nuoliyhdysviiva 66">
            <a:extLst>
              <a:ext uri="{FF2B5EF4-FFF2-40B4-BE49-F238E27FC236}">
                <a16:creationId xmlns:a16="http://schemas.microsoft.com/office/drawing/2014/main" id="{A43502D8-96FB-FD5E-622C-A8AD60A74EB0}"/>
              </a:ext>
            </a:extLst>
          </p:cNvPr>
          <p:cNvCxnSpPr>
            <a:cxnSpLocks/>
            <a:stCxn id="47" idx="3"/>
            <a:endCxn id="63" idx="1"/>
          </p:cNvCxnSpPr>
          <p:nvPr/>
        </p:nvCxnSpPr>
        <p:spPr>
          <a:xfrm flipV="1">
            <a:off x="9452974" y="4241333"/>
            <a:ext cx="767327" cy="1623338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Suorakulmio 73">
            <a:extLst>
              <a:ext uri="{FF2B5EF4-FFF2-40B4-BE49-F238E27FC236}">
                <a16:creationId xmlns:a16="http://schemas.microsoft.com/office/drawing/2014/main" id="{0C0EBB23-78EF-13DB-B78F-27DA95748727}"/>
              </a:ext>
            </a:extLst>
          </p:cNvPr>
          <p:cNvSpPr/>
          <p:nvPr/>
        </p:nvSpPr>
        <p:spPr>
          <a:xfrm>
            <a:off x="5605460" y="6122667"/>
            <a:ext cx="1885953" cy="673346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100" dirty="0"/>
              <a:t>HUOLTAJAN KANSSA SOVITAAN JATKOTOIMISTA </a:t>
            </a:r>
          </a:p>
        </p:txBody>
      </p:sp>
      <p:sp>
        <p:nvSpPr>
          <p:cNvPr id="76" name="Suorakulmio 75">
            <a:extLst>
              <a:ext uri="{FF2B5EF4-FFF2-40B4-BE49-F238E27FC236}">
                <a16:creationId xmlns:a16="http://schemas.microsoft.com/office/drawing/2014/main" id="{96BAAAC6-7823-F900-7658-78BD0FF75AC3}"/>
              </a:ext>
            </a:extLst>
          </p:cNvPr>
          <p:cNvSpPr/>
          <p:nvPr/>
        </p:nvSpPr>
        <p:spPr>
          <a:xfrm>
            <a:off x="10220301" y="5042411"/>
            <a:ext cx="1614536" cy="1262502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100" dirty="0"/>
              <a:t>TARVITAANKO MONIAMMATILLINEN OPISKELUHUOLTO-PALAVERI? </a:t>
            </a:r>
          </a:p>
        </p:txBody>
      </p:sp>
      <p:cxnSp>
        <p:nvCxnSpPr>
          <p:cNvPr id="77" name="Suora nuoliyhdysviiva 76">
            <a:extLst>
              <a:ext uri="{FF2B5EF4-FFF2-40B4-BE49-F238E27FC236}">
                <a16:creationId xmlns:a16="http://schemas.microsoft.com/office/drawing/2014/main" id="{439B4C3F-E8FD-F306-2A7C-DA2C9A02882B}"/>
              </a:ext>
            </a:extLst>
          </p:cNvPr>
          <p:cNvCxnSpPr>
            <a:cxnSpLocks/>
            <a:stCxn id="24" idx="3"/>
            <a:endCxn id="76" idx="1"/>
          </p:cNvCxnSpPr>
          <p:nvPr/>
        </p:nvCxnSpPr>
        <p:spPr>
          <a:xfrm>
            <a:off x="9445243" y="2870235"/>
            <a:ext cx="775058" cy="2803427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uora nuoliyhdysviiva 79">
            <a:extLst>
              <a:ext uri="{FF2B5EF4-FFF2-40B4-BE49-F238E27FC236}">
                <a16:creationId xmlns:a16="http://schemas.microsoft.com/office/drawing/2014/main" id="{5042152F-EF2B-DA4A-4A52-E7D67EBA2565}"/>
              </a:ext>
            </a:extLst>
          </p:cNvPr>
          <p:cNvCxnSpPr>
            <a:cxnSpLocks/>
            <a:stCxn id="25" idx="3"/>
            <a:endCxn id="76" idx="1"/>
          </p:cNvCxnSpPr>
          <p:nvPr/>
        </p:nvCxnSpPr>
        <p:spPr>
          <a:xfrm>
            <a:off x="9452974" y="4180864"/>
            <a:ext cx="767327" cy="1492798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uora nuoliyhdysviiva 82">
            <a:extLst>
              <a:ext uri="{FF2B5EF4-FFF2-40B4-BE49-F238E27FC236}">
                <a16:creationId xmlns:a16="http://schemas.microsoft.com/office/drawing/2014/main" id="{9C4E9825-FD19-6455-EA58-88E743548473}"/>
              </a:ext>
            </a:extLst>
          </p:cNvPr>
          <p:cNvCxnSpPr>
            <a:cxnSpLocks/>
            <a:stCxn id="46" idx="3"/>
            <a:endCxn id="76" idx="1"/>
          </p:cNvCxnSpPr>
          <p:nvPr/>
        </p:nvCxnSpPr>
        <p:spPr>
          <a:xfrm>
            <a:off x="9445243" y="4864149"/>
            <a:ext cx="775058" cy="809513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uora nuoliyhdysviiva 86">
            <a:extLst>
              <a:ext uri="{FF2B5EF4-FFF2-40B4-BE49-F238E27FC236}">
                <a16:creationId xmlns:a16="http://schemas.microsoft.com/office/drawing/2014/main" id="{11ABE59B-711F-BEB7-CA68-0DE03A0A3A44}"/>
              </a:ext>
            </a:extLst>
          </p:cNvPr>
          <p:cNvCxnSpPr>
            <a:cxnSpLocks/>
            <a:stCxn id="47" idx="3"/>
            <a:endCxn id="76" idx="1"/>
          </p:cNvCxnSpPr>
          <p:nvPr/>
        </p:nvCxnSpPr>
        <p:spPr>
          <a:xfrm flipV="1">
            <a:off x="9452974" y="5673662"/>
            <a:ext cx="767327" cy="191009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uora nuoliyhdysviiva 90">
            <a:extLst>
              <a:ext uri="{FF2B5EF4-FFF2-40B4-BE49-F238E27FC236}">
                <a16:creationId xmlns:a16="http://schemas.microsoft.com/office/drawing/2014/main" id="{A60C6C5D-7BB2-FD54-41FE-EB7B0AD31FF4}"/>
              </a:ext>
            </a:extLst>
          </p:cNvPr>
          <p:cNvCxnSpPr>
            <a:cxnSpLocks/>
            <a:stCxn id="20" idx="3"/>
            <a:endCxn id="25" idx="1"/>
          </p:cNvCxnSpPr>
          <p:nvPr/>
        </p:nvCxnSpPr>
        <p:spPr>
          <a:xfrm flipV="1">
            <a:off x="7058168" y="4180864"/>
            <a:ext cx="518382" cy="568333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uora nuoliyhdysviiva 93">
            <a:extLst>
              <a:ext uri="{FF2B5EF4-FFF2-40B4-BE49-F238E27FC236}">
                <a16:creationId xmlns:a16="http://schemas.microsoft.com/office/drawing/2014/main" id="{4C1B8228-73BA-428B-BCCF-A199129F3D22}"/>
              </a:ext>
            </a:extLst>
          </p:cNvPr>
          <p:cNvCxnSpPr>
            <a:cxnSpLocks/>
            <a:stCxn id="20" idx="3"/>
            <a:endCxn id="46" idx="1"/>
          </p:cNvCxnSpPr>
          <p:nvPr/>
        </p:nvCxnSpPr>
        <p:spPr>
          <a:xfrm>
            <a:off x="7058168" y="4749197"/>
            <a:ext cx="515419" cy="114952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uora nuoliyhdysviiva 96">
            <a:extLst>
              <a:ext uri="{FF2B5EF4-FFF2-40B4-BE49-F238E27FC236}">
                <a16:creationId xmlns:a16="http://schemas.microsoft.com/office/drawing/2014/main" id="{477B7A92-AF52-25D2-63B5-9A14DDEFC067}"/>
              </a:ext>
            </a:extLst>
          </p:cNvPr>
          <p:cNvCxnSpPr>
            <a:cxnSpLocks/>
            <a:stCxn id="20" idx="3"/>
            <a:endCxn id="47" idx="1"/>
          </p:cNvCxnSpPr>
          <p:nvPr/>
        </p:nvCxnSpPr>
        <p:spPr>
          <a:xfrm>
            <a:off x="7058168" y="4749197"/>
            <a:ext cx="523150" cy="1115474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uora nuoliyhdysviiva 107">
            <a:extLst>
              <a:ext uri="{FF2B5EF4-FFF2-40B4-BE49-F238E27FC236}">
                <a16:creationId xmlns:a16="http://schemas.microsoft.com/office/drawing/2014/main" id="{0052B64E-064D-5419-E1AA-5A633B8C2191}"/>
              </a:ext>
            </a:extLst>
          </p:cNvPr>
          <p:cNvCxnSpPr>
            <a:cxnSpLocks/>
            <a:stCxn id="9" idx="3"/>
            <a:endCxn id="74" idx="0"/>
          </p:cNvCxnSpPr>
          <p:nvPr/>
        </p:nvCxnSpPr>
        <p:spPr>
          <a:xfrm>
            <a:off x="5136349" y="6022453"/>
            <a:ext cx="1412088" cy="100214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uorakulmio 11">
            <a:extLst>
              <a:ext uri="{FF2B5EF4-FFF2-40B4-BE49-F238E27FC236}">
                <a16:creationId xmlns:a16="http://schemas.microsoft.com/office/drawing/2014/main" id="{E516EC78-5611-2DC0-4120-A5444546068C}"/>
              </a:ext>
            </a:extLst>
          </p:cNvPr>
          <p:cNvSpPr/>
          <p:nvPr/>
        </p:nvSpPr>
        <p:spPr>
          <a:xfrm>
            <a:off x="5181743" y="2444191"/>
            <a:ext cx="1876425" cy="87629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100" dirty="0"/>
              <a:t>1. OPETTAJA PÄÄTTÄÄ TOIMENPITEISTÄ</a:t>
            </a:r>
          </a:p>
        </p:txBody>
      </p:sp>
      <p:cxnSp>
        <p:nvCxnSpPr>
          <p:cNvPr id="13" name="Suora nuoliyhdysviiva 12">
            <a:extLst>
              <a:ext uri="{FF2B5EF4-FFF2-40B4-BE49-F238E27FC236}">
                <a16:creationId xmlns:a16="http://schemas.microsoft.com/office/drawing/2014/main" id="{96E24881-802C-EA6A-D477-2BD0CFBFFCE0}"/>
              </a:ext>
            </a:extLst>
          </p:cNvPr>
          <p:cNvCxnSpPr>
            <a:cxnSpLocks/>
            <a:stCxn id="12" idx="3"/>
            <a:endCxn id="24" idx="1"/>
          </p:cNvCxnSpPr>
          <p:nvPr/>
        </p:nvCxnSpPr>
        <p:spPr>
          <a:xfrm flipV="1">
            <a:off x="7058168" y="2870235"/>
            <a:ext cx="510649" cy="12105"/>
          </a:xfrm>
          <a:prstGeom prst="straightConnector1">
            <a:avLst/>
          </a:prstGeom>
          <a:ln w="127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uora nuoliyhdysviiva 20">
            <a:extLst>
              <a:ext uri="{FF2B5EF4-FFF2-40B4-BE49-F238E27FC236}">
                <a16:creationId xmlns:a16="http://schemas.microsoft.com/office/drawing/2014/main" id="{67CAE45C-C94F-10F9-A606-6B82559B3222}"/>
              </a:ext>
            </a:extLst>
          </p:cNvPr>
          <p:cNvCxnSpPr>
            <a:cxnSpLocks/>
          </p:cNvCxnSpPr>
          <p:nvPr/>
        </p:nvCxnSpPr>
        <p:spPr>
          <a:xfrm>
            <a:off x="6090647" y="2113503"/>
            <a:ext cx="9770" cy="389303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kstiruutu 57">
            <a:extLst>
              <a:ext uri="{FF2B5EF4-FFF2-40B4-BE49-F238E27FC236}">
                <a16:creationId xmlns:a16="http://schemas.microsoft.com/office/drawing/2014/main" id="{A919DF79-5B42-8873-2C1F-67B73D671F48}"/>
              </a:ext>
            </a:extLst>
          </p:cNvPr>
          <p:cNvSpPr txBox="1"/>
          <p:nvPr/>
        </p:nvSpPr>
        <p:spPr>
          <a:xfrm>
            <a:off x="7058168" y="2633576"/>
            <a:ext cx="68817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50" dirty="0">
                <a:solidFill>
                  <a:srgbClr val="00B050"/>
                </a:solidFill>
              </a:rPr>
              <a:t>JOKO</a:t>
            </a:r>
          </a:p>
        </p:txBody>
      </p:sp>
      <p:cxnSp>
        <p:nvCxnSpPr>
          <p:cNvPr id="61" name="Suora nuoliyhdysviiva 60">
            <a:extLst>
              <a:ext uri="{FF2B5EF4-FFF2-40B4-BE49-F238E27FC236}">
                <a16:creationId xmlns:a16="http://schemas.microsoft.com/office/drawing/2014/main" id="{39B87A09-9422-88BB-3129-32E7E88C9E98}"/>
              </a:ext>
            </a:extLst>
          </p:cNvPr>
          <p:cNvCxnSpPr>
            <a:cxnSpLocks/>
            <a:stCxn id="12" idx="1"/>
            <a:endCxn id="10" idx="0"/>
          </p:cNvCxnSpPr>
          <p:nvPr/>
        </p:nvCxnSpPr>
        <p:spPr>
          <a:xfrm flipH="1">
            <a:off x="4190995" y="2882340"/>
            <a:ext cx="990748" cy="234619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kstiruutu 65">
            <a:extLst>
              <a:ext uri="{FF2B5EF4-FFF2-40B4-BE49-F238E27FC236}">
                <a16:creationId xmlns:a16="http://schemas.microsoft.com/office/drawing/2014/main" id="{AD89FFD4-A0F3-857A-669A-1B6724F9671A}"/>
              </a:ext>
            </a:extLst>
          </p:cNvPr>
          <p:cNvSpPr txBox="1"/>
          <p:nvPr/>
        </p:nvSpPr>
        <p:spPr>
          <a:xfrm>
            <a:off x="4540017" y="2718882"/>
            <a:ext cx="73048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50" dirty="0">
                <a:solidFill>
                  <a:srgbClr val="FF0000"/>
                </a:solidFill>
              </a:rPr>
              <a:t>TAI</a:t>
            </a:r>
          </a:p>
        </p:txBody>
      </p:sp>
      <p:sp>
        <p:nvSpPr>
          <p:cNvPr id="99" name="Suorakulmio 98">
            <a:extLst>
              <a:ext uri="{FF2B5EF4-FFF2-40B4-BE49-F238E27FC236}">
                <a16:creationId xmlns:a16="http://schemas.microsoft.com/office/drawing/2014/main" id="{F5E5B1CF-2384-2BEC-D008-E13598BB845B}"/>
              </a:ext>
            </a:extLst>
          </p:cNvPr>
          <p:cNvSpPr/>
          <p:nvPr/>
        </p:nvSpPr>
        <p:spPr>
          <a:xfrm>
            <a:off x="7576550" y="3221084"/>
            <a:ext cx="1876424" cy="602539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100" dirty="0"/>
              <a:t>REHTORIN PUHUTTELU</a:t>
            </a:r>
          </a:p>
        </p:txBody>
      </p:sp>
      <p:cxnSp>
        <p:nvCxnSpPr>
          <p:cNvPr id="104" name="Suora nuoliyhdysviiva 103">
            <a:extLst>
              <a:ext uri="{FF2B5EF4-FFF2-40B4-BE49-F238E27FC236}">
                <a16:creationId xmlns:a16="http://schemas.microsoft.com/office/drawing/2014/main" id="{310A2B52-5A71-5C62-24A5-C0A4F8630F2E}"/>
              </a:ext>
            </a:extLst>
          </p:cNvPr>
          <p:cNvCxnSpPr>
            <a:cxnSpLocks/>
            <a:endCxn id="99" idx="1"/>
          </p:cNvCxnSpPr>
          <p:nvPr/>
        </p:nvCxnSpPr>
        <p:spPr>
          <a:xfrm flipV="1">
            <a:off x="5121485" y="3522354"/>
            <a:ext cx="2455065" cy="92423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Yhdistin: Kulma 117">
            <a:extLst>
              <a:ext uri="{FF2B5EF4-FFF2-40B4-BE49-F238E27FC236}">
                <a16:creationId xmlns:a16="http://schemas.microsoft.com/office/drawing/2014/main" id="{6295A1D6-01C5-CF35-0909-488146EF36E6}"/>
              </a:ext>
            </a:extLst>
          </p:cNvPr>
          <p:cNvCxnSpPr>
            <a:cxnSpLocks/>
          </p:cNvCxnSpPr>
          <p:nvPr/>
        </p:nvCxnSpPr>
        <p:spPr>
          <a:xfrm flipV="1">
            <a:off x="7491413" y="6086870"/>
            <a:ext cx="2728888" cy="336673"/>
          </a:xfrm>
          <a:prstGeom prst="bentConnector3">
            <a:avLst>
              <a:gd name="adj1" fmla="val 80018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Kuva 30">
            <a:extLst>
              <a:ext uri="{FF2B5EF4-FFF2-40B4-BE49-F238E27FC236}">
                <a16:creationId xmlns:a16="http://schemas.microsoft.com/office/drawing/2014/main" id="{52D2C70B-EFA7-578F-ACC5-B8A72524A6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100" y="1110692"/>
            <a:ext cx="1933575" cy="1790700"/>
          </a:xfrm>
          <a:prstGeom prst="rect">
            <a:avLst/>
          </a:prstGeom>
        </p:spPr>
      </p:pic>
      <p:cxnSp>
        <p:nvCxnSpPr>
          <p:cNvPr id="38" name="Suora nuoliyhdysviiva 37">
            <a:extLst>
              <a:ext uri="{FF2B5EF4-FFF2-40B4-BE49-F238E27FC236}">
                <a16:creationId xmlns:a16="http://schemas.microsoft.com/office/drawing/2014/main" id="{4AA32727-78C5-94E2-B7DA-0C7F2E2AA38F}"/>
              </a:ext>
            </a:extLst>
          </p:cNvPr>
          <p:cNvCxnSpPr>
            <a:stCxn id="31" idx="3"/>
            <a:endCxn id="5" idx="1"/>
          </p:cNvCxnSpPr>
          <p:nvPr/>
        </p:nvCxnSpPr>
        <p:spPr>
          <a:xfrm flipV="1">
            <a:off x="2455675" y="1589629"/>
            <a:ext cx="1385342" cy="416413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kstiruutu 38">
            <a:extLst>
              <a:ext uri="{FF2B5EF4-FFF2-40B4-BE49-F238E27FC236}">
                <a16:creationId xmlns:a16="http://schemas.microsoft.com/office/drawing/2014/main" id="{3D07D37F-074B-05D8-0B9F-0E760B561DC2}"/>
              </a:ext>
            </a:extLst>
          </p:cNvPr>
          <p:cNvSpPr txBox="1"/>
          <p:nvPr/>
        </p:nvSpPr>
        <p:spPr>
          <a:xfrm>
            <a:off x="2455675" y="1200150"/>
            <a:ext cx="1220975" cy="55399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i-FI" sz="1000" dirty="0">
                <a:solidFill>
                  <a:srgbClr val="00B050"/>
                </a:solidFill>
              </a:rPr>
              <a:t>ENNAKOINTI- JA VALMIUSOHJE (</a:t>
            </a:r>
            <a:r>
              <a:rPr lang="fi-FI" sz="1000" dirty="0" err="1">
                <a:solidFill>
                  <a:srgbClr val="00B050"/>
                </a:solidFill>
              </a:rPr>
              <a:t>Pedanet</a:t>
            </a:r>
            <a:r>
              <a:rPr lang="fi-FI" sz="1000" dirty="0">
                <a:solidFill>
                  <a:srgbClr val="00B050"/>
                </a:solidFill>
              </a:rPr>
              <a:t>) </a:t>
            </a:r>
          </a:p>
        </p:txBody>
      </p:sp>
    </p:spTree>
    <p:extLst>
      <p:ext uri="{BB962C8B-B14F-4D97-AF65-F5344CB8AC3E}">
        <p14:creationId xmlns:p14="http://schemas.microsoft.com/office/powerpoint/2010/main" val="443419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>
            <a:extLst>
              <a:ext uri="{FF2B5EF4-FFF2-40B4-BE49-F238E27FC236}">
                <a16:creationId xmlns:a16="http://schemas.microsoft.com/office/drawing/2014/main" id="{4F901E88-F2F7-0E1F-D531-ED5CF883709A}"/>
              </a:ext>
            </a:extLst>
          </p:cNvPr>
          <p:cNvSpPr txBox="1">
            <a:spLocks/>
          </p:cNvSpPr>
          <p:nvPr/>
        </p:nvSpPr>
        <p:spPr>
          <a:xfrm>
            <a:off x="3048000" y="-207170"/>
            <a:ext cx="9144000" cy="1731963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i-FI" sz="3200" dirty="0"/>
              <a:t>VÄKIVALTAINEN KÄYTTÄYTYMINEN</a:t>
            </a:r>
          </a:p>
        </p:txBody>
      </p:sp>
      <p:sp>
        <p:nvSpPr>
          <p:cNvPr id="7" name="Suorakulmio 6">
            <a:extLst>
              <a:ext uri="{FF2B5EF4-FFF2-40B4-BE49-F238E27FC236}">
                <a16:creationId xmlns:a16="http://schemas.microsoft.com/office/drawing/2014/main" id="{E373C0A3-8045-2935-B847-EA3257E7BE76}"/>
              </a:ext>
            </a:extLst>
          </p:cNvPr>
          <p:cNvSpPr/>
          <p:nvPr/>
        </p:nvSpPr>
        <p:spPr>
          <a:xfrm>
            <a:off x="4768474" y="969996"/>
            <a:ext cx="5610225" cy="6733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400" dirty="0"/>
              <a:t>LAPSI KÄYTTÄYTYY VÄKIVALTAISESTI TOISTA LASTA TAI AIKUISTA KOHTAAN.  </a:t>
            </a:r>
          </a:p>
        </p:txBody>
      </p:sp>
      <p:sp>
        <p:nvSpPr>
          <p:cNvPr id="8" name="Suorakulmio 7">
            <a:extLst>
              <a:ext uri="{FF2B5EF4-FFF2-40B4-BE49-F238E27FC236}">
                <a16:creationId xmlns:a16="http://schemas.microsoft.com/office/drawing/2014/main" id="{7642D59B-29A0-8A2F-544A-DC7B60717089}"/>
              </a:ext>
            </a:extLst>
          </p:cNvPr>
          <p:cNvSpPr/>
          <p:nvPr/>
        </p:nvSpPr>
        <p:spPr>
          <a:xfrm>
            <a:off x="529960" y="3649323"/>
            <a:ext cx="2105025" cy="8001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100" dirty="0">
                <a:solidFill>
                  <a:schemeClr val="tx1"/>
                </a:solidFill>
              </a:rPr>
              <a:t>ILMOITUS POLIISILLE/KONSULTOINTI MIKÄLI TILANNE SITÄ VAATII</a:t>
            </a:r>
          </a:p>
        </p:txBody>
      </p:sp>
      <p:sp>
        <p:nvSpPr>
          <p:cNvPr id="9" name="Suorakulmio 8">
            <a:extLst>
              <a:ext uri="{FF2B5EF4-FFF2-40B4-BE49-F238E27FC236}">
                <a16:creationId xmlns:a16="http://schemas.microsoft.com/office/drawing/2014/main" id="{7EA137F6-89AA-595E-A8A4-CC799F3188CE}"/>
              </a:ext>
            </a:extLst>
          </p:cNvPr>
          <p:cNvSpPr/>
          <p:nvPr/>
        </p:nvSpPr>
        <p:spPr>
          <a:xfrm>
            <a:off x="518937" y="5554660"/>
            <a:ext cx="2105025" cy="8001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000" dirty="0">
                <a:solidFill>
                  <a:schemeClr val="tx1"/>
                </a:solidFill>
              </a:rPr>
              <a:t>JOS EPÄILLÄÄN RIKOSTA 15 V. TAI VANHEMMAN LAPSEN OSALTA, HARKITAAN RIKOSILMOITUKSEN TEKEMISTÄ</a:t>
            </a:r>
          </a:p>
        </p:txBody>
      </p:sp>
      <p:sp>
        <p:nvSpPr>
          <p:cNvPr id="10" name="Suorakulmio 9">
            <a:extLst>
              <a:ext uri="{FF2B5EF4-FFF2-40B4-BE49-F238E27FC236}">
                <a16:creationId xmlns:a16="http://schemas.microsoft.com/office/drawing/2014/main" id="{3088CD78-042B-69AF-9DA9-150734B69B5D}"/>
              </a:ext>
            </a:extLst>
          </p:cNvPr>
          <p:cNvSpPr/>
          <p:nvPr/>
        </p:nvSpPr>
        <p:spPr>
          <a:xfrm>
            <a:off x="523097" y="4608553"/>
            <a:ext cx="2105025" cy="8001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100" dirty="0">
                <a:solidFill>
                  <a:schemeClr val="tx1"/>
                </a:solidFill>
              </a:rPr>
              <a:t>LASTENSUOJELUILMOITUS, MIKÄLI TILANNE SITÄ VAATII </a:t>
            </a:r>
          </a:p>
        </p:txBody>
      </p:sp>
      <p:sp>
        <p:nvSpPr>
          <p:cNvPr id="11" name="Suorakulmio 10">
            <a:extLst>
              <a:ext uri="{FF2B5EF4-FFF2-40B4-BE49-F238E27FC236}">
                <a16:creationId xmlns:a16="http://schemas.microsoft.com/office/drawing/2014/main" id="{93B631D0-65B5-516E-0D30-081F4C778738}"/>
              </a:ext>
            </a:extLst>
          </p:cNvPr>
          <p:cNvSpPr/>
          <p:nvPr/>
        </p:nvSpPr>
        <p:spPr>
          <a:xfrm>
            <a:off x="5687632" y="5516561"/>
            <a:ext cx="1758726" cy="62896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000" dirty="0"/>
              <a:t>4. ILMOITUS HUOLTAJALLE / HUOLTAJILLE</a:t>
            </a:r>
          </a:p>
        </p:txBody>
      </p:sp>
      <p:sp>
        <p:nvSpPr>
          <p:cNvPr id="12" name="Suorakulmio 11">
            <a:extLst>
              <a:ext uri="{FF2B5EF4-FFF2-40B4-BE49-F238E27FC236}">
                <a16:creationId xmlns:a16="http://schemas.microsoft.com/office/drawing/2014/main" id="{6D30E868-A105-445F-3174-83DB8ECAACCE}"/>
              </a:ext>
            </a:extLst>
          </p:cNvPr>
          <p:cNvSpPr/>
          <p:nvPr/>
        </p:nvSpPr>
        <p:spPr>
          <a:xfrm>
            <a:off x="5697161" y="1915147"/>
            <a:ext cx="1876425" cy="109410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-228600" algn="ctr">
              <a:buAutoNum type="arabicPeriod"/>
            </a:pPr>
            <a:r>
              <a:rPr lang="fi-FI" sz="1000" dirty="0"/>
              <a:t>PUUTU VÄLITTÖMÄSTI</a:t>
            </a:r>
          </a:p>
          <a:p>
            <a:pPr algn="ctr"/>
            <a:endParaRPr lang="fi-FI" sz="1000" dirty="0"/>
          </a:p>
          <a:p>
            <a:pPr algn="ctr"/>
            <a:r>
              <a:rPr lang="fi-FI" sz="1000" dirty="0"/>
              <a:t>RAUHOITTELE, PUHU, TURVAA TILANNE TARVITTAESSA KIINNIPIDOLLA </a:t>
            </a:r>
          </a:p>
        </p:txBody>
      </p:sp>
      <p:sp>
        <p:nvSpPr>
          <p:cNvPr id="13" name="Suorakulmio 12">
            <a:extLst>
              <a:ext uri="{FF2B5EF4-FFF2-40B4-BE49-F238E27FC236}">
                <a16:creationId xmlns:a16="http://schemas.microsoft.com/office/drawing/2014/main" id="{095453ED-FD0C-DBEA-0602-9494B31B2A43}"/>
              </a:ext>
            </a:extLst>
          </p:cNvPr>
          <p:cNvSpPr/>
          <p:nvPr/>
        </p:nvSpPr>
        <p:spPr>
          <a:xfrm>
            <a:off x="5692396" y="3119097"/>
            <a:ext cx="1876425" cy="87629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100" dirty="0"/>
              <a:t>2. HANKI LISÄAPUA, JOHDATA  MUUT OPPILAAT POIS TILANTEESTA</a:t>
            </a:r>
          </a:p>
          <a:p>
            <a:pPr algn="ctr"/>
            <a:r>
              <a:rPr lang="fi-FI" sz="1100" dirty="0"/>
              <a:t>ILMOITA REHTORILLE</a:t>
            </a:r>
          </a:p>
        </p:txBody>
      </p:sp>
      <p:sp>
        <p:nvSpPr>
          <p:cNvPr id="16" name="Suorakulmio 15">
            <a:extLst>
              <a:ext uri="{FF2B5EF4-FFF2-40B4-BE49-F238E27FC236}">
                <a16:creationId xmlns:a16="http://schemas.microsoft.com/office/drawing/2014/main" id="{DD55AA0F-BD8E-B4D8-3AFD-E57AAD8E1EFF}"/>
              </a:ext>
            </a:extLst>
          </p:cNvPr>
          <p:cNvSpPr/>
          <p:nvPr/>
        </p:nvSpPr>
        <p:spPr>
          <a:xfrm>
            <a:off x="10128007" y="5367475"/>
            <a:ext cx="1245344" cy="488805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900" dirty="0"/>
              <a:t>6. KOULUN KURINPITOTOIMET POL § 35-36</a:t>
            </a:r>
          </a:p>
        </p:txBody>
      </p:sp>
      <p:cxnSp>
        <p:nvCxnSpPr>
          <p:cNvPr id="19" name="Suora nuoliyhdysviiva 18">
            <a:extLst>
              <a:ext uri="{FF2B5EF4-FFF2-40B4-BE49-F238E27FC236}">
                <a16:creationId xmlns:a16="http://schemas.microsoft.com/office/drawing/2014/main" id="{DF592FD2-85EE-8E0B-944A-5C09FD1F0BBB}"/>
              </a:ext>
            </a:extLst>
          </p:cNvPr>
          <p:cNvCxnSpPr>
            <a:cxnSpLocks/>
            <a:stCxn id="7" idx="2"/>
            <a:endCxn id="12" idx="0"/>
          </p:cNvCxnSpPr>
          <p:nvPr/>
        </p:nvCxnSpPr>
        <p:spPr>
          <a:xfrm flipH="1">
            <a:off x="6635374" y="1643342"/>
            <a:ext cx="938213" cy="27180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uora nuoliyhdysviiva 20">
            <a:extLst>
              <a:ext uri="{FF2B5EF4-FFF2-40B4-BE49-F238E27FC236}">
                <a16:creationId xmlns:a16="http://schemas.microsoft.com/office/drawing/2014/main" id="{7101961C-C40E-51C0-21C5-0E242C6FACBA}"/>
              </a:ext>
            </a:extLst>
          </p:cNvPr>
          <p:cNvCxnSpPr>
            <a:cxnSpLocks/>
            <a:stCxn id="12" idx="2"/>
          </p:cNvCxnSpPr>
          <p:nvPr/>
        </p:nvCxnSpPr>
        <p:spPr>
          <a:xfrm flipH="1">
            <a:off x="6635373" y="3009249"/>
            <a:ext cx="1" cy="146363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Suorakulmio 29">
            <a:extLst>
              <a:ext uri="{FF2B5EF4-FFF2-40B4-BE49-F238E27FC236}">
                <a16:creationId xmlns:a16="http://schemas.microsoft.com/office/drawing/2014/main" id="{B6118DA9-EF4A-153D-EB45-2F86C858A53D}"/>
              </a:ext>
            </a:extLst>
          </p:cNvPr>
          <p:cNvSpPr/>
          <p:nvPr/>
        </p:nvSpPr>
        <p:spPr>
          <a:xfrm>
            <a:off x="7829556" y="5513159"/>
            <a:ext cx="1885953" cy="628966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000" dirty="0"/>
              <a:t>5. LAPSEN JA HUOLTAJAN KANSSA SOVITAAN JATKOTOIMISTA </a:t>
            </a:r>
          </a:p>
        </p:txBody>
      </p:sp>
      <p:sp>
        <p:nvSpPr>
          <p:cNvPr id="104" name="Suorakulmio 103">
            <a:extLst>
              <a:ext uri="{FF2B5EF4-FFF2-40B4-BE49-F238E27FC236}">
                <a16:creationId xmlns:a16="http://schemas.microsoft.com/office/drawing/2014/main" id="{627F2766-4D93-B669-AA9C-779697F15B85}"/>
              </a:ext>
            </a:extLst>
          </p:cNvPr>
          <p:cNvSpPr/>
          <p:nvPr/>
        </p:nvSpPr>
        <p:spPr>
          <a:xfrm>
            <a:off x="5687631" y="4103351"/>
            <a:ext cx="1885953" cy="125795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000" dirty="0"/>
              <a:t>3. TILANNE RAUHOITTUU. ASIAA RYHDYTÄÄN SELVITTELEMÄÄN, KUN RIITTÄVÄN RAUHALLISTA.</a:t>
            </a:r>
          </a:p>
          <a:p>
            <a:pPr algn="ctr"/>
            <a:r>
              <a:rPr lang="fi-FI" sz="1000" dirty="0"/>
              <a:t>OHJAA OPPILAS TARVITTAESSA TERVEYDENHOITAJALLE. </a:t>
            </a:r>
          </a:p>
        </p:txBody>
      </p:sp>
      <p:sp>
        <p:nvSpPr>
          <p:cNvPr id="108" name="Suorakulmio 107">
            <a:extLst>
              <a:ext uri="{FF2B5EF4-FFF2-40B4-BE49-F238E27FC236}">
                <a16:creationId xmlns:a16="http://schemas.microsoft.com/office/drawing/2014/main" id="{53C99CC9-81A8-31FB-5F95-4ECB952DE3D5}"/>
              </a:ext>
            </a:extLst>
          </p:cNvPr>
          <p:cNvSpPr/>
          <p:nvPr/>
        </p:nvSpPr>
        <p:spPr>
          <a:xfrm>
            <a:off x="3371506" y="4253807"/>
            <a:ext cx="1876425" cy="87629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100" dirty="0"/>
              <a:t>3. TILANNE EI RAUHOITU, SOITA 112</a:t>
            </a:r>
          </a:p>
        </p:txBody>
      </p:sp>
      <p:sp>
        <p:nvSpPr>
          <p:cNvPr id="109" name="Suorakulmio 108">
            <a:extLst>
              <a:ext uri="{FF2B5EF4-FFF2-40B4-BE49-F238E27FC236}">
                <a16:creationId xmlns:a16="http://schemas.microsoft.com/office/drawing/2014/main" id="{3643CD3A-CA10-A446-37A6-3E63187D749F}"/>
              </a:ext>
            </a:extLst>
          </p:cNvPr>
          <p:cNvSpPr/>
          <p:nvPr/>
        </p:nvSpPr>
        <p:spPr>
          <a:xfrm>
            <a:off x="3371506" y="5317866"/>
            <a:ext cx="1876425" cy="87629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100" dirty="0"/>
              <a:t>4. VASTUU SIIRTYY VIRANOMAISILLE HEIDÄN SAAVUTTUAAN. </a:t>
            </a:r>
          </a:p>
        </p:txBody>
      </p:sp>
      <p:sp>
        <p:nvSpPr>
          <p:cNvPr id="111" name="Suorakulmio 110">
            <a:extLst>
              <a:ext uri="{FF2B5EF4-FFF2-40B4-BE49-F238E27FC236}">
                <a16:creationId xmlns:a16="http://schemas.microsoft.com/office/drawing/2014/main" id="{5F727EC4-49B6-8D8F-3670-CD9DC8A9E456}"/>
              </a:ext>
            </a:extLst>
          </p:cNvPr>
          <p:cNvSpPr/>
          <p:nvPr/>
        </p:nvSpPr>
        <p:spPr>
          <a:xfrm>
            <a:off x="5697161" y="6455406"/>
            <a:ext cx="5646891" cy="40259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100" dirty="0"/>
              <a:t>5. EHDOTETAAN HUOLTAJALLE TARVITTAESSA MONIAMMATILLISEN OPISKELUHUOLTORYHMÄN KOOLLEKUTSUA</a:t>
            </a:r>
          </a:p>
        </p:txBody>
      </p:sp>
      <p:sp>
        <p:nvSpPr>
          <p:cNvPr id="113" name="Suorakulmio 112">
            <a:extLst>
              <a:ext uri="{FF2B5EF4-FFF2-40B4-BE49-F238E27FC236}">
                <a16:creationId xmlns:a16="http://schemas.microsoft.com/office/drawing/2014/main" id="{9F1EFE22-857D-46AB-9636-4EAB061A47DB}"/>
              </a:ext>
            </a:extLst>
          </p:cNvPr>
          <p:cNvSpPr/>
          <p:nvPr/>
        </p:nvSpPr>
        <p:spPr>
          <a:xfrm>
            <a:off x="3687047" y="6354760"/>
            <a:ext cx="1245344" cy="48880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900" dirty="0"/>
              <a:t>KOULUN KURINPITOTOIMET POL § 35-36</a:t>
            </a:r>
          </a:p>
        </p:txBody>
      </p:sp>
      <p:sp>
        <p:nvSpPr>
          <p:cNvPr id="116" name="Suorakulmio 115">
            <a:extLst>
              <a:ext uri="{FF2B5EF4-FFF2-40B4-BE49-F238E27FC236}">
                <a16:creationId xmlns:a16="http://schemas.microsoft.com/office/drawing/2014/main" id="{6B48CB70-A977-CC6C-AC01-D31ECD78EDF7}"/>
              </a:ext>
            </a:extLst>
          </p:cNvPr>
          <p:cNvSpPr/>
          <p:nvPr/>
        </p:nvSpPr>
        <p:spPr>
          <a:xfrm>
            <a:off x="8278823" y="1798621"/>
            <a:ext cx="3573390" cy="326075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fi-FI" sz="1000" dirty="0">
                <a:solidFill>
                  <a:schemeClr val="tx1"/>
                </a:solidFill>
              </a:rPr>
              <a:t>MIKÄLI KYSEESSÄ ON OLLUT KIINNIPITOTILANNE/VOIMANKÄYTTÖTILANNE:</a:t>
            </a:r>
          </a:p>
          <a:p>
            <a:endParaRPr lang="fi-FI" sz="1000" dirty="0">
              <a:solidFill>
                <a:srgbClr val="FF0000"/>
              </a:solidFill>
            </a:endParaRPr>
          </a:p>
          <a:p>
            <a:r>
              <a:rPr lang="fi-FI" sz="1000" dirty="0"/>
              <a:t>MUISTA NÄMÄ, KUN TILANNE ON KOKONAAN OHI:</a:t>
            </a:r>
          </a:p>
          <a:p>
            <a:endParaRPr lang="fi-FI" sz="1100" dirty="0"/>
          </a:p>
          <a:p>
            <a:r>
              <a:rPr lang="fi-FI" sz="1000" dirty="0"/>
              <a:t>1. TEE TILANTEESTA TYÖSUOJELUILMOITUS (WPRO)</a:t>
            </a:r>
          </a:p>
          <a:p>
            <a:r>
              <a:rPr lang="fi-FI" sz="1000" dirty="0"/>
              <a:t>2. ILMOITA PUHELIMITSE ESIHENKILÖLLESI ASIASTA</a:t>
            </a:r>
          </a:p>
          <a:p>
            <a:r>
              <a:rPr lang="fi-FI" sz="1000" dirty="0"/>
              <a:t>3. ONKO TARVETTA ILMOITTAA POLIISILLE? LASU? </a:t>
            </a:r>
          </a:p>
          <a:p>
            <a:r>
              <a:rPr lang="fi-FI" sz="1000" dirty="0"/>
              <a:t>4. MIKÄLI TARVETTA, OTA YHTEYS TYÖTERVEYTEEN (VAMMAT, NIRHAUMAT, JOITA SINULLE ON TULLUT)</a:t>
            </a:r>
          </a:p>
          <a:p>
            <a:r>
              <a:rPr lang="fi-FI" sz="1000" dirty="0"/>
              <a:t>5. TILANTEEN PURKU TYÖPARIN/TILANTEESSA OLLEIDEN KANSSA (PEDANET-OHJEISTUS)</a:t>
            </a:r>
          </a:p>
          <a:p>
            <a:r>
              <a:rPr lang="fi-FI" sz="1000" dirty="0"/>
              <a:t>6. HUOLEHDI, ETTÄ TILANNE PURETAAN OPPILAAN KANSSA (MYÖHEMMIN) </a:t>
            </a:r>
          </a:p>
          <a:p>
            <a:r>
              <a:rPr lang="fi-FI" sz="1000" dirty="0"/>
              <a:t>7. HUOLEHDI, ETTÄ TILANTEEN OSALTA SAAT RIITTÄVÄN TUEN PURKAMISEEN (ESIHENKILÖ, TYÖPSYKOLOGI) , MYÖS JÄLKIPURKU</a:t>
            </a:r>
          </a:p>
          <a:p>
            <a:endParaRPr lang="fi-FI" sz="1000" dirty="0"/>
          </a:p>
          <a:p>
            <a:endParaRPr lang="fi-FI" sz="1000" dirty="0"/>
          </a:p>
          <a:p>
            <a:endParaRPr lang="fi-FI" sz="1000" dirty="0"/>
          </a:p>
          <a:p>
            <a:pPr marL="228600" indent="-228600" algn="ctr">
              <a:buAutoNum type="arabicPeriod"/>
            </a:pPr>
            <a:endParaRPr lang="fi-FI" sz="1000" dirty="0"/>
          </a:p>
        </p:txBody>
      </p:sp>
      <p:cxnSp>
        <p:nvCxnSpPr>
          <p:cNvPr id="123" name="Suora nuoliyhdysviiva 122">
            <a:extLst>
              <a:ext uri="{FF2B5EF4-FFF2-40B4-BE49-F238E27FC236}">
                <a16:creationId xmlns:a16="http://schemas.microsoft.com/office/drawing/2014/main" id="{D0525120-3629-EF2E-B5B4-E62A7C9F3DF5}"/>
              </a:ext>
            </a:extLst>
          </p:cNvPr>
          <p:cNvCxnSpPr>
            <a:cxnSpLocks/>
            <a:stCxn id="11" idx="3"/>
            <a:endCxn id="30" idx="1"/>
          </p:cNvCxnSpPr>
          <p:nvPr/>
        </p:nvCxnSpPr>
        <p:spPr>
          <a:xfrm flipV="1">
            <a:off x="7446358" y="5827642"/>
            <a:ext cx="383198" cy="3402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uora nuoliyhdysviiva 123">
            <a:extLst>
              <a:ext uri="{FF2B5EF4-FFF2-40B4-BE49-F238E27FC236}">
                <a16:creationId xmlns:a16="http://schemas.microsoft.com/office/drawing/2014/main" id="{D2B7477E-832C-BEBE-0A52-CAA5BEC6DF6F}"/>
              </a:ext>
            </a:extLst>
          </p:cNvPr>
          <p:cNvCxnSpPr>
            <a:cxnSpLocks/>
            <a:stCxn id="30" idx="3"/>
            <a:endCxn id="16" idx="1"/>
          </p:cNvCxnSpPr>
          <p:nvPr/>
        </p:nvCxnSpPr>
        <p:spPr>
          <a:xfrm flipV="1">
            <a:off x="9715509" y="5611878"/>
            <a:ext cx="412498" cy="215764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uora nuoliyhdysviiva 124">
            <a:extLst>
              <a:ext uri="{FF2B5EF4-FFF2-40B4-BE49-F238E27FC236}">
                <a16:creationId xmlns:a16="http://schemas.microsoft.com/office/drawing/2014/main" id="{6070985C-9D13-9E79-62C1-35E6F987D1CB}"/>
              </a:ext>
            </a:extLst>
          </p:cNvPr>
          <p:cNvCxnSpPr>
            <a:cxnSpLocks/>
            <a:stCxn id="16" idx="0"/>
          </p:cNvCxnSpPr>
          <p:nvPr/>
        </p:nvCxnSpPr>
        <p:spPr>
          <a:xfrm flipH="1" flipV="1">
            <a:off x="10747633" y="5059379"/>
            <a:ext cx="3046" cy="308096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uora nuoliyhdysviiva 125">
            <a:extLst>
              <a:ext uri="{FF2B5EF4-FFF2-40B4-BE49-F238E27FC236}">
                <a16:creationId xmlns:a16="http://schemas.microsoft.com/office/drawing/2014/main" id="{BADF1341-906C-9D49-D54D-B7EAEC42003C}"/>
              </a:ext>
            </a:extLst>
          </p:cNvPr>
          <p:cNvCxnSpPr>
            <a:cxnSpLocks/>
          </p:cNvCxnSpPr>
          <p:nvPr/>
        </p:nvCxnSpPr>
        <p:spPr>
          <a:xfrm>
            <a:off x="6655218" y="6142125"/>
            <a:ext cx="0" cy="313281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uora nuoliyhdysviiva 126">
            <a:extLst>
              <a:ext uri="{FF2B5EF4-FFF2-40B4-BE49-F238E27FC236}">
                <a16:creationId xmlns:a16="http://schemas.microsoft.com/office/drawing/2014/main" id="{77C2CA71-E804-F927-4596-09DE53B9EDCF}"/>
              </a:ext>
            </a:extLst>
          </p:cNvPr>
          <p:cNvCxnSpPr>
            <a:cxnSpLocks/>
            <a:stCxn id="108" idx="2"/>
            <a:endCxn id="109" idx="0"/>
          </p:cNvCxnSpPr>
          <p:nvPr/>
        </p:nvCxnSpPr>
        <p:spPr>
          <a:xfrm>
            <a:off x="4309719" y="5130105"/>
            <a:ext cx="0" cy="187761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uora nuoliyhdysviiva 127">
            <a:extLst>
              <a:ext uri="{FF2B5EF4-FFF2-40B4-BE49-F238E27FC236}">
                <a16:creationId xmlns:a16="http://schemas.microsoft.com/office/drawing/2014/main" id="{4CE3DF45-7F89-9825-0223-3D09815BEE1B}"/>
              </a:ext>
            </a:extLst>
          </p:cNvPr>
          <p:cNvCxnSpPr>
            <a:cxnSpLocks/>
          </p:cNvCxnSpPr>
          <p:nvPr/>
        </p:nvCxnSpPr>
        <p:spPr>
          <a:xfrm>
            <a:off x="6655218" y="5361301"/>
            <a:ext cx="0" cy="15185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uora nuoliyhdysviiva 128">
            <a:extLst>
              <a:ext uri="{FF2B5EF4-FFF2-40B4-BE49-F238E27FC236}">
                <a16:creationId xmlns:a16="http://schemas.microsoft.com/office/drawing/2014/main" id="{EF9FC1FE-442F-E7EB-8708-BDFFA56468DB}"/>
              </a:ext>
            </a:extLst>
          </p:cNvPr>
          <p:cNvCxnSpPr>
            <a:cxnSpLocks/>
            <a:stCxn id="13" idx="2"/>
            <a:endCxn id="104" idx="0"/>
          </p:cNvCxnSpPr>
          <p:nvPr/>
        </p:nvCxnSpPr>
        <p:spPr>
          <a:xfrm flipH="1">
            <a:off x="6630608" y="3995395"/>
            <a:ext cx="1" cy="107956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uora nuoliyhdysviiva 129">
            <a:extLst>
              <a:ext uri="{FF2B5EF4-FFF2-40B4-BE49-F238E27FC236}">
                <a16:creationId xmlns:a16="http://schemas.microsoft.com/office/drawing/2014/main" id="{684A8DFA-72B1-0478-7771-032E1AD42754}"/>
              </a:ext>
            </a:extLst>
          </p:cNvPr>
          <p:cNvCxnSpPr>
            <a:cxnSpLocks/>
            <a:stCxn id="13" idx="1"/>
          </p:cNvCxnSpPr>
          <p:nvPr/>
        </p:nvCxnSpPr>
        <p:spPr>
          <a:xfrm flipH="1">
            <a:off x="4290315" y="3557246"/>
            <a:ext cx="1402081" cy="706702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Suora nuoliyhdysviiva 154">
            <a:extLst>
              <a:ext uri="{FF2B5EF4-FFF2-40B4-BE49-F238E27FC236}">
                <a16:creationId xmlns:a16="http://schemas.microsoft.com/office/drawing/2014/main" id="{2C8365AD-7E63-DF16-766E-B30150923038}"/>
              </a:ext>
            </a:extLst>
          </p:cNvPr>
          <p:cNvCxnSpPr>
            <a:cxnSpLocks/>
            <a:stCxn id="109" idx="2"/>
            <a:endCxn id="113" idx="0"/>
          </p:cNvCxnSpPr>
          <p:nvPr/>
        </p:nvCxnSpPr>
        <p:spPr>
          <a:xfrm>
            <a:off x="4309719" y="6194164"/>
            <a:ext cx="0" cy="160596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Yhdistin: Kulma 172">
            <a:extLst>
              <a:ext uri="{FF2B5EF4-FFF2-40B4-BE49-F238E27FC236}">
                <a16:creationId xmlns:a16="http://schemas.microsoft.com/office/drawing/2014/main" id="{B7A2E546-5884-409E-A97E-30B1754C1499}"/>
              </a:ext>
            </a:extLst>
          </p:cNvPr>
          <p:cNvCxnSpPr>
            <a:cxnSpLocks/>
            <a:stCxn id="11" idx="1"/>
          </p:cNvCxnSpPr>
          <p:nvPr/>
        </p:nvCxnSpPr>
        <p:spPr>
          <a:xfrm rot="10800000">
            <a:off x="2702206" y="5186626"/>
            <a:ext cx="2985427" cy="644419"/>
          </a:xfrm>
          <a:prstGeom prst="bentConnector3">
            <a:avLst>
              <a:gd name="adj1" fmla="val 8524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5" name="Suorakulmio 184">
            <a:extLst>
              <a:ext uri="{FF2B5EF4-FFF2-40B4-BE49-F238E27FC236}">
                <a16:creationId xmlns:a16="http://schemas.microsoft.com/office/drawing/2014/main" id="{AC04B452-4B11-06D5-1DF8-59794B2957FF}"/>
              </a:ext>
            </a:extLst>
          </p:cNvPr>
          <p:cNvSpPr/>
          <p:nvPr/>
        </p:nvSpPr>
        <p:spPr>
          <a:xfrm>
            <a:off x="390525" y="3324225"/>
            <a:ext cx="2328937" cy="333375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92" name="Suorakulmio 191">
            <a:extLst>
              <a:ext uri="{FF2B5EF4-FFF2-40B4-BE49-F238E27FC236}">
                <a16:creationId xmlns:a16="http://schemas.microsoft.com/office/drawing/2014/main" id="{56051AD6-1C47-22F9-0B8A-AE9253933F00}"/>
              </a:ext>
            </a:extLst>
          </p:cNvPr>
          <p:cNvSpPr/>
          <p:nvPr/>
        </p:nvSpPr>
        <p:spPr>
          <a:xfrm>
            <a:off x="10098707" y="5931169"/>
            <a:ext cx="1430445" cy="38897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800" dirty="0"/>
              <a:t>SOVITTELU SOVITTELUTOIMISTO</a:t>
            </a:r>
          </a:p>
        </p:txBody>
      </p:sp>
      <p:cxnSp>
        <p:nvCxnSpPr>
          <p:cNvPr id="193" name="Suora nuoliyhdysviiva 192">
            <a:extLst>
              <a:ext uri="{FF2B5EF4-FFF2-40B4-BE49-F238E27FC236}">
                <a16:creationId xmlns:a16="http://schemas.microsoft.com/office/drawing/2014/main" id="{5AC356FE-41F5-DA8D-6716-62625EF75B15}"/>
              </a:ext>
            </a:extLst>
          </p:cNvPr>
          <p:cNvCxnSpPr>
            <a:cxnSpLocks/>
            <a:stCxn id="30" idx="3"/>
            <a:endCxn id="192" idx="1"/>
          </p:cNvCxnSpPr>
          <p:nvPr/>
        </p:nvCxnSpPr>
        <p:spPr>
          <a:xfrm>
            <a:off x="9715509" y="5827642"/>
            <a:ext cx="383198" cy="298017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uora nuoliyhdysviiva 13">
            <a:extLst>
              <a:ext uri="{FF2B5EF4-FFF2-40B4-BE49-F238E27FC236}">
                <a16:creationId xmlns:a16="http://schemas.microsoft.com/office/drawing/2014/main" id="{DA26D658-B2E4-7D98-B6F5-F44A8DD08ABB}"/>
              </a:ext>
            </a:extLst>
          </p:cNvPr>
          <p:cNvCxnSpPr>
            <a:cxnSpLocks/>
            <a:endCxn id="111" idx="1"/>
          </p:cNvCxnSpPr>
          <p:nvPr/>
        </p:nvCxnSpPr>
        <p:spPr>
          <a:xfrm>
            <a:off x="4932391" y="6656703"/>
            <a:ext cx="764770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Kuva 17">
            <a:extLst>
              <a:ext uri="{FF2B5EF4-FFF2-40B4-BE49-F238E27FC236}">
                <a16:creationId xmlns:a16="http://schemas.microsoft.com/office/drawing/2014/main" id="{566C334F-12B9-F67F-AF60-A5A2E1B667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513" y="929729"/>
            <a:ext cx="1933575" cy="1790700"/>
          </a:xfrm>
          <a:prstGeom prst="rect">
            <a:avLst/>
          </a:prstGeom>
        </p:spPr>
      </p:pic>
      <p:sp>
        <p:nvSpPr>
          <p:cNvPr id="22" name="Tekstiruutu 21">
            <a:extLst>
              <a:ext uri="{FF2B5EF4-FFF2-40B4-BE49-F238E27FC236}">
                <a16:creationId xmlns:a16="http://schemas.microsoft.com/office/drawing/2014/main" id="{4F4F5B6B-FFC2-E65C-1FF7-81BD6735CBE5}"/>
              </a:ext>
            </a:extLst>
          </p:cNvPr>
          <p:cNvSpPr txBox="1"/>
          <p:nvPr/>
        </p:nvSpPr>
        <p:spPr>
          <a:xfrm>
            <a:off x="2855118" y="956106"/>
            <a:ext cx="1645444" cy="55399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fi-FI" sz="1000" dirty="0">
                <a:solidFill>
                  <a:srgbClr val="00B050"/>
                </a:solidFill>
                <a:ea typeface="+mn-lt"/>
                <a:cs typeface="+mn-lt"/>
              </a:rPr>
              <a:t>ENNAKOINTI- JA VALMIUSOHJE</a:t>
            </a:r>
            <a:endParaRPr lang="en-US" dirty="0">
              <a:solidFill>
                <a:srgbClr val="000000"/>
              </a:solidFill>
              <a:ea typeface="+mn-lt"/>
              <a:cs typeface="+mn-lt"/>
            </a:endParaRPr>
          </a:p>
          <a:p>
            <a:r>
              <a:rPr lang="fi-FI" sz="1000" dirty="0">
                <a:solidFill>
                  <a:srgbClr val="00B050"/>
                </a:solidFill>
                <a:ea typeface="+mn-lt"/>
                <a:cs typeface="+mn-lt"/>
              </a:rPr>
              <a:t>(</a:t>
            </a:r>
            <a:r>
              <a:rPr lang="fi-FI" sz="1000" dirty="0" err="1">
                <a:solidFill>
                  <a:srgbClr val="00B050"/>
                </a:solidFill>
                <a:ea typeface="+mn-lt"/>
                <a:cs typeface="+mn-lt"/>
              </a:rPr>
              <a:t>Pedanet</a:t>
            </a:r>
            <a:r>
              <a:rPr lang="fi-FI" sz="1000" dirty="0">
                <a:solidFill>
                  <a:srgbClr val="00B050"/>
                </a:solidFill>
                <a:ea typeface="+mn-lt"/>
                <a:cs typeface="+mn-lt"/>
              </a:rPr>
              <a:t>) </a:t>
            </a:r>
            <a:endParaRPr lang="en-US" dirty="0"/>
          </a:p>
        </p:txBody>
      </p:sp>
      <p:cxnSp>
        <p:nvCxnSpPr>
          <p:cNvPr id="23" name="Suora nuoliyhdysviiva 22">
            <a:extLst>
              <a:ext uri="{FF2B5EF4-FFF2-40B4-BE49-F238E27FC236}">
                <a16:creationId xmlns:a16="http://schemas.microsoft.com/office/drawing/2014/main" id="{5247941C-3887-3ED5-2748-A508085DF063}"/>
              </a:ext>
            </a:extLst>
          </p:cNvPr>
          <p:cNvCxnSpPr>
            <a:cxnSpLocks/>
            <a:endCxn id="7" idx="1"/>
          </p:cNvCxnSpPr>
          <p:nvPr/>
        </p:nvCxnSpPr>
        <p:spPr>
          <a:xfrm flipV="1">
            <a:off x="2741644" y="1306669"/>
            <a:ext cx="2026830" cy="536582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Suora nuoliyhdysviiva 1">
            <a:extLst>
              <a:ext uri="{FF2B5EF4-FFF2-40B4-BE49-F238E27FC236}">
                <a16:creationId xmlns:a16="http://schemas.microsoft.com/office/drawing/2014/main" id="{EA5EF189-BD3E-84D6-63CF-16E23D44E510}"/>
              </a:ext>
            </a:extLst>
          </p:cNvPr>
          <p:cNvCxnSpPr>
            <a:cxnSpLocks/>
          </p:cNvCxnSpPr>
          <p:nvPr/>
        </p:nvCxnSpPr>
        <p:spPr>
          <a:xfrm>
            <a:off x="2766224" y="2220154"/>
            <a:ext cx="2936313" cy="413869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55825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>
            <a:extLst>
              <a:ext uri="{FF2B5EF4-FFF2-40B4-BE49-F238E27FC236}">
                <a16:creationId xmlns:a16="http://schemas.microsoft.com/office/drawing/2014/main" id="{5F29128C-6D63-4E84-E2BD-F3FE0FC4B2D1}"/>
              </a:ext>
            </a:extLst>
          </p:cNvPr>
          <p:cNvSpPr txBox="1">
            <a:spLocks/>
          </p:cNvSpPr>
          <p:nvPr/>
        </p:nvSpPr>
        <p:spPr>
          <a:xfrm>
            <a:off x="3048000" y="-207170"/>
            <a:ext cx="9144000" cy="1731963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i-FI" sz="3200" dirty="0"/>
              <a:t>VÄKIVALTAINEN KÄYTTÄYTYMINEN</a:t>
            </a:r>
          </a:p>
        </p:txBody>
      </p:sp>
      <p:sp>
        <p:nvSpPr>
          <p:cNvPr id="8" name="Suorakulmio 7">
            <a:extLst>
              <a:ext uri="{FF2B5EF4-FFF2-40B4-BE49-F238E27FC236}">
                <a16:creationId xmlns:a16="http://schemas.microsoft.com/office/drawing/2014/main" id="{9F3D3F7D-3EA7-ADB7-5B03-21A07754E422}"/>
              </a:ext>
            </a:extLst>
          </p:cNvPr>
          <p:cNvSpPr/>
          <p:nvPr/>
        </p:nvSpPr>
        <p:spPr>
          <a:xfrm>
            <a:off x="4768474" y="969996"/>
            <a:ext cx="5610225" cy="6733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400" dirty="0"/>
              <a:t>TAPPELUTILANNE KAHDEN TAI USEAMMAN LAPSEN VÄLILLÄ</a:t>
            </a:r>
          </a:p>
        </p:txBody>
      </p:sp>
      <p:sp>
        <p:nvSpPr>
          <p:cNvPr id="9" name="Suorakulmio 8">
            <a:extLst>
              <a:ext uri="{FF2B5EF4-FFF2-40B4-BE49-F238E27FC236}">
                <a16:creationId xmlns:a16="http://schemas.microsoft.com/office/drawing/2014/main" id="{EAC37AAC-6764-2AC6-FC7B-CB4AFA6BEA56}"/>
              </a:ext>
            </a:extLst>
          </p:cNvPr>
          <p:cNvSpPr/>
          <p:nvPr/>
        </p:nvSpPr>
        <p:spPr>
          <a:xfrm>
            <a:off x="529960" y="3649323"/>
            <a:ext cx="2105025" cy="8001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100" dirty="0">
                <a:solidFill>
                  <a:schemeClr val="tx1"/>
                </a:solidFill>
              </a:rPr>
              <a:t>ILMOITUS POLIISILLE/KONSULTOINTI MIKÄLI TILANNE SITÄ VAATII</a:t>
            </a:r>
          </a:p>
        </p:txBody>
      </p:sp>
      <p:sp>
        <p:nvSpPr>
          <p:cNvPr id="10" name="Suorakulmio 9">
            <a:extLst>
              <a:ext uri="{FF2B5EF4-FFF2-40B4-BE49-F238E27FC236}">
                <a16:creationId xmlns:a16="http://schemas.microsoft.com/office/drawing/2014/main" id="{9915B780-52B2-0FA3-EDDF-080EF8B4DA8F}"/>
              </a:ext>
            </a:extLst>
          </p:cNvPr>
          <p:cNvSpPr/>
          <p:nvPr/>
        </p:nvSpPr>
        <p:spPr>
          <a:xfrm>
            <a:off x="518937" y="5554660"/>
            <a:ext cx="2105025" cy="8001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000" dirty="0">
                <a:solidFill>
                  <a:schemeClr val="tx1"/>
                </a:solidFill>
              </a:rPr>
              <a:t>JOS EPÄILLÄÄN RIKOSTA 15 V. TAI VANHEMMAN LAPSEN OSALTA, HARKITAAN RIKOSILMOITUKSEN TEKEMISTÄ</a:t>
            </a:r>
          </a:p>
        </p:txBody>
      </p:sp>
      <p:sp>
        <p:nvSpPr>
          <p:cNvPr id="11" name="Suorakulmio 10">
            <a:extLst>
              <a:ext uri="{FF2B5EF4-FFF2-40B4-BE49-F238E27FC236}">
                <a16:creationId xmlns:a16="http://schemas.microsoft.com/office/drawing/2014/main" id="{3CC6FAB0-7D6A-A8AA-16FE-08D1CAE9496D}"/>
              </a:ext>
            </a:extLst>
          </p:cNvPr>
          <p:cNvSpPr/>
          <p:nvPr/>
        </p:nvSpPr>
        <p:spPr>
          <a:xfrm>
            <a:off x="523097" y="4608553"/>
            <a:ext cx="2105025" cy="8001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100" dirty="0">
                <a:solidFill>
                  <a:schemeClr val="tx1"/>
                </a:solidFill>
              </a:rPr>
              <a:t>LASTENSUOJELUILMOITUS, MIKÄLI TILANNE SITÄ VAATII </a:t>
            </a:r>
          </a:p>
        </p:txBody>
      </p:sp>
      <p:sp>
        <p:nvSpPr>
          <p:cNvPr id="12" name="Suorakulmio 11">
            <a:extLst>
              <a:ext uri="{FF2B5EF4-FFF2-40B4-BE49-F238E27FC236}">
                <a16:creationId xmlns:a16="http://schemas.microsoft.com/office/drawing/2014/main" id="{8E08B86D-AD88-F5CE-A220-5BF66D7AF4B8}"/>
              </a:ext>
            </a:extLst>
          </p:cNvPr>
          <p:cNvSpPr/>
          <p:nvPr/>
        </p:nvSpPr>
        <p:spPr>
          <a:xfrm>
            <a:off x="5687632" y="5516561"/>
            <a:ext cx="1758726" cy="62896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000" dirty="0"/>
              <a:t>4. ILMOITUS HUOLTAJILLE</a:t>
            </a:r>
          </a:p>
        </p:txBody>
      </p:sp>
      <p:sp>
        <p:nvSpPr>
          <p:cNvPr id="13" name="Suorakulmio 12">
            <a:extLst>
              <a:ext uri="{FF2B5EF4-FFF2-40B4-BE49-F238E27FC236}">
                <a16:creationId xmlns:a16="http://schemas.microsoft.com/office/drawing/2014/main" id="{168FFAEA-09EA-1AFB-A25B-7BC4188B5CD5}"/>
              </a:ext>
            </a:extLst>
          </p:cNvPr>
          <p:cNvSpPr/>
          <p:nvPr/>
        </p:nvSpPr>
        <p:spPr>
          <a:xfrm>
            <a:off x="5697161" y="1915147"/>
            <a:ext cx="1876425" cy="109410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-228600" algn="ctr">
              <a:buAutoNum type="arabicPeriod"/>
            </a:pPr>
            <a:r>
              <a:rPr lang="fi-FI" sz="1000" dirty="0"/>
              <a:t>PUUTU VÄLITTÖMÄSTI</a:t>
            </a:r>
          </a:p>
          <a:p>
            <a:pPr algn="ctr"/>
            <a:endParaRPr lang="fi-FI" sz="1000" dirty="0"/>
          </a:p>
          <a:p>
            <a:pPr algn="ctr"/>
            <a:r>
              <a:rPr lang="fi-FI" sz="1000" dirty="0"/>
              <a:t>RAUHOITTELE, PUHU, TURVAA TILANNE TARVITTAESSA KIINNIPIDOLLA </a:t>
            </a:r>
          </a:p>
        </p:txBody>
      </p:sp>
      <p:sp>
        <p:nvSpPr>
          <p:cNvPr id="14" name="Suorakulmio 13">
            <a:extLst>
              <a:ext uri="{FF2B5EF4-FFF2-40B4-BE49-F238E27FC236}">
                <a16:creationId xmlns:a16="http://schemas.microsoft.com/office/drawing/2014/main" id="{4F82EEEB-1973-B3E5-6645-1B81BFF36B6C}"/>
              </a:ext>
            </a:extLst>
          </p:cNvPr>
          <p:cNvSpPr/>
          <p:nvPr/>
        </p:nvSpPr>
        <p:spPr>
          <a:xfrm>
            <a:off x="5692396" y="3119097"/>
            <a:ext cx="1876425" cy="87629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100" dirty="0"/>
              <a:t>2. HANKI LISÄAPUA, JOHDATA MUUT OPPILAAT POIS TILANTEESTA</a:t>
            </a:r>
          </a:p>
          <a:p>
            <a:pPr algn="ctr"/>
            <a:r>
              <a:rPr lang="fi-FI" sz="1100" dirty="0"/>
              <a:t>ILMOITA REHTORILLE</a:t>
            </a:r>
          </a:p>
        </p:txBody>
      </p:sp>
      <p:sp>
        <p:nvSpPr>
          <p:cNvPr id="15" name="Suorakulmio 14">
            <a:extLst>
              <a:ext uri="{FF2B5EF4-FFF2-40B4-BE49-F238E27FC236}">
                <a16:creationId xmlns:a16="http://schemas.microsoft.com/office/drawing/2014/main" id="{C45B6912-EAA5-EEA6-6558-5AFF14DA1140}"/>
              </a:ext>
            </a:extLst>
          </p:cNvPr>
          <p:cNvSpPr/>
          <p:nvPr/>
        </p:nvSpPr>
        <p:spPr>
          <a:xfrm>
            <a:off x="9998843" y="5317866"/>
            <a:ext cx="1245344" cy="488805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900"/>
              <a:t>6. KOULUN KURINPITOTOIMET POL § 35-36</a:t>
            </a:r>
            <a:endParaRPr lang="fi-FI" sz="900" dirty="0"/>
          </a:p>
        </p:txBody>
      </p:sp>
      <p:cxnSp>
        <p:nvCxnSpPr>
          <p:cNvPr id="16" name="Suora nuoliyhdysviiva 15">
            <a:extLst>
              <a:ext uri="{FF2B5EF4-FFF2-40B4-BE49-F238E27FC236}">
                <a16:creationId xmlns:a16="http://schemas.microsoft.com/office/drawing/2014/main" id="{E2241DA0-9B27-8C8F-435B-F0A046F5EBCD}"/>
              </a:ext>
            </a:extLst>
          </p:cNvPr>
          <p:cNvCxnSpPr>
            <a:cxnSpLocks/>
            <a:stCxn id="8" idx="2"/>
            <a:endCxn id="13" idx="0"/>
          </p:cNvCxnSpPr>
          <p:nvPr/>
        </p:nvCxnSpPr>
        <p:spPr>
          <a:xfrm flipH="1">
            <a:off x="6635374" y="1643342"/>
            <a:ext cx="938213" cy="27180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uora nuoliyhdysviiva 16">
            <a:extLst>
              <a:ext uri="{FF2B5EF4-FFF2-40B4-BE49-F238E27FC236}">
                <a16:creationId xmlns:a16="http://schemas.microsoft.com/office/drawing/2014/main" id="{F1EAC100-CB30-99E5-4E76-D4D486F787C8}"/>
              </a:ext>
            </a:extLst>
          </p:cNvPr>
          <p:cNvCxnSpPr>
            <a:cxnSpLocks/>
            <a:stCxn id="13" idx="2"/>
          </p:cNvCxnSpPr>
          <p:nvPr/>
        </p:nvCxnSpPr>
        <p:spPr>
          <a:xfrm flipH="1">
            <a:off x="6635373" y="3009249"/>
            <a:ext cx="1" cy="146363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Suorakulmio 17">
            <a:extLst>
              <a:ext uri="{FF2B5EF4-FFF2-40B4-BE49-F238E27FC236}">
                <a16:creationId xmlns:a16="http://schemas.microsoft.com/office/drawing/2014/main" id="{00165CAA-F5F4-3ABD-598C-C7D7B7CA8AC7}"/>
              </a:ext>
            </a:extLst>
          </p:cNvPr>
          <p:cNvSpPr/>
          <p:nvPr/>
        </p:nvSpPr>
        <p:spPr>
          <a:xfrm>
            <a:off x="7829556" y="5513159"/>
            <a:ext cx="1885953" cy="628966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000" dirty="0"/>
              <a:t>5. LASTEN JA HUOLTAJIEN KANSSA SOVITAAN JATKOTOIMISTA </a:t>
            </a:r>
          </a:p>
        </p:txBody>
      </p:sp>
      <p:sp>
        <p:nvSpPr>
          <p:cNvPr id="19" name="Suorakulmio 18">
            <a:extLst>
              <a:ext uri="{FF2B5EF4-FFF2-40B4-BE49-F238E27FC236}">
                <a16:creationId xmlns:a16="http://schemas.microsoft.com/office/drawing/2014/main" id="{9318C5A4-6EF4-9232-8EC1-A29350CDA6A0}"/>
              </a:ext>
            </a:extLst>
          </p:cNvPr>
          <p:cNvSpPr/>
          <p:nvPr/>
        </p:nvSpPr>
        <p:spPr>
          <a:xfrm>
            <a:off x="5687631" y="4103351"/>
            <a:ext cx="1885953" cy="125795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000" dirty="0"/>
              <a:t>3. TILANNE RAUHOITTUU. ASIAA RYHDYTÄÄN SELVITTELEMÄÄN, KUN RIITTÄVÄN RAUHALLISTA.</a:t>
            </a:r>
          </a:p>
          <a:p>
            <a:pPr algn="ctr"/>
            <a:r>
              <a:rPr lang="fi-FI" sz="1000" dirty="0"/>
              <a:t>OHJAA OPPILAAT TARVITTAESSA TERVEYDENHOITAJALLE. </a:t>
            </a:r>
          </a:p>
        </p:txBody>
      </p:sp>
      <p:sp>
        <p:nvSpPr>
          <p:cNvPr id="20" name="Suorakulmio 19">
            <a:extLst>
              <a:ext uri="{FF2B5EF4-FFF2-40B4-BE49-F238E27FC236}">
                <a16:creationId xmlns:a16="http://schemas.microsoft.com/office/drawing/2014/main" id="{91A22207-90B5-EB2C-B338-C92E3182C5D1}"/>
              </a:ext>
            </a:extLst>
          </p:cNvPr>
          <p:cNvSpPr/>
          <p:nvPr/>
        </p:nvSpPr>
        <p:spPr>
          <a:xfrm>
            <a:off x="3371506" y="4253807"/>
            <a:ext cx="1876425" cy="87629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100" dirty="0"/>
              <a:t>3. TILANNE EI RAUHOITU, SOITA 112</a:t>
            </a:r>
          </a:p>
        </p:txBody>
      </p:sp>
      <p:sp>
        <p:nvSpPr>
          <p:cNvPr id="21" name="Suorakulmio 20">
            <a:extLst>
              <a:ext uri="{FF2B5EF4-FFF2-40B4-BE49-F238E27FC236}">
                <a16:creationId xmlns:a16="http://schemas.microsoft.com/office/drawing/2014/main" id="{4FE7F458-2CCB-671D-8EF4-A319F4202A7C}"/>
              </a:ext>
            </a:extLst>
          </p:cNvPr>
          <p:cNvSpPr/>
          <p:nvPr/>
        </p:nvSpPr>
        <p:spPr>
          <a:xfrm>
            <a:off x="3371506" y="5317866"/>
            <a:ext cx="1876425" cy="87629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100" dirty="0"/>
              <a:t>4. VASTUU SIIRTYY VIRANOMAISILLE HEIDÄN SAAVUTTUAAN. </a:t>
            </a:r>
          </a:p>
        </p:txBody>
      </p:sp>
      <p:sp>
        <p:nvSpPr>
          <p:cNvPr id="22" name="Suorakulmio 21">
            <a:extLst>
              <a:ext uri="{FF2B5EF4-FFF2-40B4-BE49-F238E27FC236}">
                <a16:creationId xmlns:a16="http://schemas.microsoft.com/office/drawing/2014/main" id="{E43638C3-A64F-C766-6630-E3CF0075075A}"/>
              </a:ext>
            </a:extLst>
          </p:cNvPr>
          <p:cNvSpPr/>
          <p:nvPr/>
        </p:nvSpPr>
        <p:spPr>
          <a:xfrm>
            <a:off x="5697161" y="6455406"/>
            <a:ext cx="5646891" cy="40259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100" dirty="0"/>
              <a:t>5. EHDOTETAAN HUOLTAJALLE TARVITTAESSA MONIAMMATILLISEN OPISKELUHUOLTORYHMÄN KOOLLEKUTSUA</a:t>
            </a:r>
          </a:p>
        </p:txBody>
      </p:sp>
      <p:sp>
        <p:nvSpPr>
          <p:cNvPr id="23" name="Suorakulmio 22">
            <a:extLst>
              <a:ext uri="{FF2B5EF4-FFF2-40B4-BE49-F238E27FC236}">
                <a16:creationId xmlns:a16="http://schemas.microsoft.com/office/drawing/2014/main" id="{DC3F3ED1-84BB-4DB9-EE8B-49964F7C60C5}"/>
              </a:ext>
            </a:extLst>
          </p:cNvPr>
          <p:cNvSpPr/>
          <p:nvPr/>
        </p:nvSpPr>
        <p:spPr>
          <a:xfrm>
            <a:off x="3687047" y="6354760"/>
            <a:ext cx="1245344" cy="48880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900" dirty="0"/>
              <a:t>KOULUN KURINPITOTOIMET POL § 35-36</a:t>
            </a:r>
          </a:p>
        </p:txBody>
      </p:sp>
      <p:sp>
        <p:nvSpPr>
          <p:cNvPr id="24" name="Suorakulmio 23">
            <a:extLst>
              <a:ext uri="{FF2B5EF4-FFF2-40B4-BE49-F238E27FC236}">
                <a16:creationId xmlns:a16="http://schemas.microsoft.com/office/drawing/2014/main" id="{44594C94-7699-B647-DFA2-F93666F4E2AA}"/>
              </a:ext>
            </a:extLst>
          </p:cNvPr>
          <p:cNvSpPr/>
          <p:nvPr/>
        </p:nvSpPr>
        <p:spPr>
          <a:xfrm>
            <a:off x="8278823" y="1798621"/>
            <a:ext cx="3573390" cy="326075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fi-FI" sz="1000" dirty="0">
                <a:solidFill>
                  <a:schemeClr val="tx1"/>
                </a:solidFill>
              </a:rPr>
              <a:t>MIKÄLI KYSEESSÄ ON OLLUT KIINNIPITOTILANNE/VOIMANKÄYTTÖTILANNE:</a:t>
            </a:r>
          </a:p>
          <a:p>
            <a:endParaRPr lang="fi-FI" sz="1000" dirty="0">
              <a:solidFill>
                <a:srgbClr val="FF0000"/>
              </a:solidFill>
            </a:endParaRPr>
          </a:p>
          <a:p>
            <a:r>
              <a:rPr lang="fi-FI" sz="1000" dirty="0"/>
              <a:t>MUISTA NÄMÄ, KUN TILANNE ON KOKONAAN OHI:</a:t>
            </a:r>
          </a:p>
          <a:p>
            <a:endParaRPr lang="fi-FI" sz="1100" dirty="0"/>
          </a:p>
          <a:p>
            <a:r>
              <a:rPr lang="fi-FI" sz="1000" dirty="0"/>
              <a:t>1. TEE TILANTEESTA TYÖSUOJELUILMOITUS (WPRO)</a:t>
            </a:r>
          </a:p>
          <a:p>
            <a:r>
              <a:rPr lang="fi-FI" sz="1000" dirty="0"/>
              <a:t>2. ILMOITA PUHELIMITSE ESIHENKILÖLLESI ASIASTA</a:t>
            </a:r>
          </a:p>
          <a:p>
            <a:r>
              <a:rPr lang="fi-FI" sz="1000" dirty="0"/>
              <a:t>3. ONKO TARVETTA ILMOITTAA POLIISILLE? LASU? </a:t>
            </a:r>
          </a:p>
          <a:p>
            <a:r>
              <a:rPr lang="fi-FI" sz="1000" dirty="0"/>
              <a:t>4. MIKÄLI TARVETTA, OTA YHTEYS TYÖTERVEYTEEN (VAMMAT, NIRHAUMAT)</a:t>
            </a:r>
          </a:p>
          <a:p>
            <a:r>
              <a:rPr lang="fi-FI" sz="1000" dirty="0"/>
              <a:t>5. TILANTEEN PURKU TYÖPARIN/TILANTEESSA OLLEIDEN KANSSA (PEDANET-OHJEISTUS)</a:t>
            </a:r>
          </a:p>
          <a:p>
            <a:r>
              <a:rPr lang="fi-FI" sz="1000" dirty="0"/>
              <a:t>6. HUOLEHDI, ETTÄ TILANNE PURETAAN OPPILAIDEN  KANSSA (MYÖHEMMIN) </a:t>
            </a:r>
          </a:p>
          <a:p>
            <a:r>
              <a:rPr lang="fi-FI" sz="1000" dirty="0"/>
              <a:t>7. HUOLEHDI, ETTÄ TILANTEEN OSALTA SAAT RIITTÄVÄN TUEN PURKAMISEEN (ESIHENKILÖ, TYÖPSYKOLOGI) </a:t>
            </a:r>
            <a:r>
              <a:rPr lang="fi-FI" sz="1000" dirty="0">
                <a:ea typeface="+mn-lt"/>
                <a:cs typeface="+mn-lt"/>
              </a:rPr>
              <a:t>, MYÖS JÄLKIPURKU</a:t>
            </a:r>
          </a:p>
          <a:p>
            <a:endParaRPr lang="fi-FI" sz="1000" dirty="0"/>
          </a:p>
          <a:p>
            <a:endParaRPr lang="fi-FI" sz="1000" dirty="0"/>
          </a:p>
          <a:p>
            <a:endParaRPr lang="fi-FI" sz="1000" dirty="0"/>
          </a:p>
          <a:p>
            <a:pPr marL="228600" indent="-228600" algn="ctr">
              <a:buAutoNum type="arabicPeriod"/>
            </a:pPr>
            <a:endParaRPr lang="fi-FI" sz="1000" dirty="0"/>
          </a:p>
        </p:txBody>
      </p:sp>
      <p:cxnSp>
        <p:nvCxnSpPr>
          <p:cNvPr id="25" name="Suora nuoliyhdysviiva 24">
            <a:extLst>
              <a:ext uri="{FF2B5EF4-FFF2-40B4-BE49-F238E27FC236}">
                <a16:creationId xmlns:a16="http://schemas.microsoft.com/office/drawing/2014/main" id="{37046823-7E7C-DFBD-6CCB-FEA979E6A164}"/>
              </a:ext>
            </a:extLst>
          </p:cNvPr>
          <p:cNvCxnSpPr>
            <a:cxnSpLocks/>
            <a:stCxn id="12" idx="3"/>
            <a:endCxn id="18" idx="1"/>
          </p:cNvCxnSpPr>
          <p:nvPr/>
        </p:nvCxnSpPr>
        <p:spPr>
          <a:xfrm flipV="1">
            <a:off x="7446358" y="5827642"/>
            <a:ext cx="383198" cy="3402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uora nuoliyhdysviiva 25">
            <a:extLst>
              <a:ext uri="{FF2B5EF4-FFF2-40B4-BE49-F238E27FC236}">
                <a16:creationId xmlns:a16="http://schemas.microsoft.com/office/drawing/2014/main" id="{3F0A971B-F40D-3030-AC93-9581F41B731E}"/>
              </a:ext>
            </a:extLst>
          </p:cNvPr>
          <p:cNvCxnSpPr>
            <a:cxnSpLocks/>
            <a:stCxn id="18" idx="3"/>
            <a:endCxn id="15" idx="1"/>
          </p:cNvCxnSpPr>
          <p:nvPr/>
        </p:nvCxnSpPr>
        <p:spPr>
          <a:xfrm flipV="1">
            <a:off x="9715509" y="5562269"/>
            <a:ext cx="283334" cy="265373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uora nuoliyhdysviiva 26">
            <a:extLst>
              <a:ext uri="{FF2B5EF4-FFF2-40B4-BE49-F238E27FC236}">
                <a16:creationId xmlns:a16="http://schemas.microsoft.com/office/drawing/2014/main" id="{5AD5B499-C1EC-F696-7183-5036139A806C}"/>
              </a:ext>
            </a:extLst>
          </p:cNvPr>
          <p:cNvCxnSpPr>
            <a:cxnSpLocks/>
            <a:stCxn id="15" idx="0"/>
          </p:cNvCxnSpPr>
          <p:nvPr/>
        </p:nvCxnSpPr>
        <p:spPr>
          <a:xfrm flipV="1">
            <a:off x="10621515" y="5059379"/>
            <a:ext cx="0" cy="258487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uora nuoliyhdysviiva 27">
            <a:extLst>
              <a:ext uri="{FF2B5EF4-FFF2-40B4-BE49-F238E27FC236}">
                <a16:creationId xmlns:a16="http://schemas.microsoft.com/office/drawing/2014/main" id="{1A36BA43-EDDF-4F91-B771-C631E8E017EA}"/>
              </a:ext>
            </a:extLst>
          </p:cNvPr>
          <p:cNvCxnSpPr>
            <a:cxnSpLocks/>
          </p:cNvCxnSpPr>
          <p:nvPr/>
        </p:nvCxnSpPr>
        <p:spPr>
          <a:xfrm>
            <a:off x="6655218" y="6142125"/>
            <a:ext cx="0" cy="313281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uora nuoliyhdysviiva 28">
            <a:extLst>
              <a:ext uri="{FF2B5EF4-FFF2-40B4-BE49-F238E27FC236}">
                <a16:creationId xmlns:a16="http://schemas.microsoft.com/office/drawing/2014/main" id="{49CA6104-DBB0-0A95-8616-9D02BF375EEB}"/>
              </a:ext>
            </a:extLst>
          </p:cNvPr>
          <p:cNvCxnSpPr>
            <a:cxnSpLocks/>
            <a:stCxn id="20" idx="2"/>
            <a:endCxn id="21" idx="0"/>
          </p:cNvCxnSpPr>
          <p:nvPr/>
        </p:nvCxnSpPr>
        <p:spPr>
          <a:xfrm>
            <a:off x="4309719" y="5130105"/>
            <a:ext cx="0" cy="187761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uora nuoliyhdysviiva 29">
            <a:extLst>
              <a:ext uri="{FF2B5EF4-FFF2-40B4-BE49-F238E27FC236}">
                <a16:creationId xmlns:a16="http://schemas.microsoft.com/office/drawing/2014/main" id="{46B6C32B-20D3-1CEB-4542-7BE47F3F8F5B}"/>
              </a:ext>
            </a:extLst>
          </p:cNvPr>
          <p:cNvCxnSpPr>
            <a:cxnSpLocks/>
          </p:cNvCxnSpPr>
          <p:nvPr/>
        </p:nvCxnSpPr>
        <p:spPr>
          <a:xfrm>
            <a:off x="6655218" y="5361301"/>
            <a:ext cx="0" cy="15185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uora nuoliyhdysviiva 30">
            <a:extLst>
              <a:ext uri="{FF2B5EF4-FFF2-40B4-BE49-F238E27FC236}">
                <a16:creationId xmlns:a16="http://schemas.microsoft.com/office/drawing/2014/main" id="{C4EB9FB2-E7C6-9A73-697C-908B6135E389}"/>
              </a:ext>
            </a:extLst>
          </p:cNvPr>
          <p:cNvCxnSpPr>
            <a:cxnSpLocks/>
            <a:stCxn id="14" idx="2"/>
            <a:endCxn id="19" idx="0"/>
          </p:cNvCxnSpPr>
          <p:nvPr/>
        </p:nvCxnSpPr>
        <p:spPr>
          <a:xfrm flipH="1">
            <a:off x="6630608" y="3995395"/>
            <a:ext cx="1" cy="107956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uora nuoliyhdysviiva 31">
            <a:extLst>
              <a:ext uri="{FF2B5EF4-FFF2-40B4-BE49-F238E27FC236}">
                <a16:creationId xmlns:a16="http://schemas.microsoft.com/office/drawing/2014/main" id="{1BA7FCC2-A988-123C-FD86-268BCD3DA12D}"/>
              </a:ext>
            </a:extLst>
          </p:cNvPr>
          <p:cNvCxnSpPr>
            <a:cxnSpLocks/>
            <a:stCxn id="14" idx="1"/>
          </p:cNvCxnSpPr>
          <p:nvPr/>
        </p:nvCxnSpPr>
        <p:spPr>
          <a:xfrm flipH="1">
            <a:off x="4290315" y="3557246"/>
            <a:ext cx="1402081" cy="706702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uora nuoliyhdysviiva 32">
            <a:extLst>
              <a:ext uri="{FF2B5EF4-FFF2-40B4-BE49-F238E27FC236}">
                <a16:creationId xmlns:a16="http://schemas.microsoft.com/office/drawing/2014/main" id="{14B792EB-3693-B8D3-2DC2-4E32AFFCF97A}"/>
              </a:ext>
            </a:extLst>
          </p:cNvPr>
          <p:cNvCxnSpPr>
            <a:cxnSpLocks/>
            <a:stCxn id="21" idx="2"/>
            <a:endCxn id="23" idx="0"/>
          </p:cNvCxnSpPr>
          <p:nvPr/>
        </p:nvCxnSpPr>
        <p:spPr>
          <a:xfrm>
            <a:off x="4309719" y="6194164"/>
            <a:ext cx="0" cy="160596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Yhdistin: Kulma 33">
            <a:extLst>
              <a:ext uri="{FF2B5EF4-FFF2-40B4-BE49-F238E27FC236}">
                <a16:creationId xmlns:a16="http://schemas.microsoft.com/office/drawing/2014/main" id="{686883E8-D976-AE3F-6744-925A016E58A4}"/>
              </a:ext>
            </a:extLst>
          </p:cNvPr>
          <p:cNvCxnSpPr>
            <a:cxnSpLocks/>
            <a:stCxn id="12" idx="1"/>
          </p:cNvCxnSpPr>
          <p:nvPr/>
        </p:nvCxnSpPr>
        <p:spPr>
          <a:xfrm rot="10800000">
            <a:off x="2702206" y="5186626"/>
            <a:ext cx="2985427" cy="644419"/>
          </a:xfrm>
          <a:prstGeom prst="bentConnector3">
            <a:avLst>
              <a:gd name="adj1" fmla="val 8524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Suorakulmio 34">
            <a:extLst>
              <a:ext uri="{FF2B5EF4-FFF2-40B4-BE49-F238E27FC236}">
                <a16:creationId xmlns:a16="http://schemas.microsoft.com/office/drawing/2014/main" id="{2C1DB486-BC0A-D339-9F23-CE868609CB9C}"/>
              </a:ext>
            </a:extLst>
          </p:cNvPr>
          <p:cNvSpPr/>
          <p:nvPr/>
        </p:nvSpPr>
        <p:spPr>
          <a:xfrm>
            <a:off x="390525" y="3324225"/>
            <a:ext cx="2328937" cy="333375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2" name="Suorakulmio 41">
            <a:extLst>
              <a:ext uri="{FF2B5EF4-FFF2-40B4-BE49-F238E27FC236}">
                <a16:creationId xmlns:a16="http://schemas.microsoft.com/office/drawing/2014/main" id="{86C900A1-0785-9F6E-D412-44247D542B00}"/>
              </a:ext>
            </a:extLst>
          </p:cNvPr>
          <p:cNvSpPr/>
          <p:nvPr/>
        </p:nvSpPr>
        <p:spPr>
          <a:xfrm>
            <a:off x="9998843" y="5911849"/>
            <a:ext cx="1245344" cy="48880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900" dirty="0"/>
              <a:t>SOVITTELU SOVITTELUTOIMISTO</a:t>
            </a:r>
          </a:p>
        </p:txBody>
      </p:sp>
      <p:cxnSp>
        <p:nvCxnSpPr>
          <p:cNvPr id="43" name="Suora nuoliyhdysviiva 42">
            <a:extLst>
              <a:ext uri="{FF2B5EF4-FFF2-40B4-BE49-F238E27FC236}">
                <a16:creationId xmlns:a16="http://schemas.microsoft.com/office/drawing/2014/main" id="{85800893-4A73-BF42-3B65-4C0E705AE8D6}"/>
              </a:ext>
            </a:extLst>
          </p:cNvPr>
          <p:cNvCxnSpPr>
            <a:cxnSpLocks/>
            <a:stCxn id="18" idx="3"/>
            <a:endCxn id="42" idx="1"/>
          </p:cNvCxnSpPr>
          <p:nvPr/>
        </p:nvCxnSpPr>
        <p:spPr>
          <a:xfrm>
            <a:off x="9715509" y="5827642"/>
            <a:ext cx="283334" cy="328610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uora nuoliyhdysviiva 46">
            <a:extLst>
              <a:ext uri="{FF2B5EF4-FFF2-40B4-BE49-F238E27FC236}">
                <a16:creationId xmlns:a16="http://schemas.microsoft.com/office/drawing/2014/main" id="{B8A4DF9D-2F75-0B29-BE5D-6A5933DD216A}"/>
              </a:ext>
            </a:extLst>
          </p:cNvPr>
          <p:cNvCxnSpPr>
            <a:cxnSpLocks/>
            <a:stCxn id="23" idx="3"/>
          </p:cNvCxnSpPr>
          <p:nvPr/>
        </p:nvCxnSpPr>
        <p:spPr>
          <a:xfrm>
            <a:off x="4932391" y="6599163"/>
            <a:ext cx="755240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Kuva 2">
            <a:extLst>
              <a:ext uri="{FF2B5EF4-FFF2-40B4-BE49-F238E27FC236}">
                <a16:creationId xmlns:a16="http://schemas.microsoft.com/office/drawing/2014/main" id="{2FCDB881-2B4A-8EF1-A501-5BD5E61E55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387" y="1115673"/>
            <a:ext cx="1933575" cy="1790700"/>
          </a:xfrm>
          <a:prstGeom prst="rect">
            <a:avLst/>
          </a:prstGeom>
        </p:spPr>
      </p:pic>
      <p:sp>
        <p:nvSpPr>
          <p:cNvPr id="37" name="Tekstiruutu 36">
            <a:extLst>
              <a:ext uri="{FF2B5EF4-FFF2-40B4-BE49-F238E27FC236}">
                <a16:creationId xmlns:a16="http://schemas.microsoft.com/office/drawing/2014/main" id="{15C02A15-B3FC-E83E-B537-ECEF513FADAE}"/>
              </a:ext>
            </a:extLst>
          </p:cNvPr>
          <p:cNvSpPr txBox="1"/>
          <p:nvPr/>
        </p:nvSpPr>
        <p:spPr>
          <a:xfrm>
            <a:off x="2633731" y="1171951"/>
            <a:ext cx="1393635" cy="55399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fi-FI" sz="1000" dirty="0">
                <a:solidFill>
                  <a:srgbClr val="00B050"/>
                </a:solidFill>
                <a:ea typeface="+mn-lt"/>
                <a:cs typeface="+mn-lt"/>
              </a:rPr>
              <a:t>ENNAKOINTI- </a:t>
            </a:r>
            <a:r>
              <a:rPr lang="fi-FI" sz="1000">
                <a:solidFill>
                  <a:srgbClr val="00B050"/>
                </a:solidFill>
                <a:ea typeface="+mn-lt"/>
                <a:cs typeface="+mn-lt"/>
              </a:rPr>
              <a:t>JA VALMIUSOHJE </a:t>
            </a:r>
            <a:endParaRPr lang="en-US">
              <a:solidFill>
                <a:srgbClr val="000000"/>
              </a:solidFill>
              <a:ea typeface="+mn-lt"/>
              <a:cs typeface="+mn-lt"/>
            </a:endParaRPr>
          </a:p>
          <a:p>
            <a:r>
              <a:rPr lang="fi-FI" sz="1000" dirty="0">
                <a:solidFill>
                  <a:srgbClr val="00B050"/>
                </a:solidFill>
                <a:ea typeface="+mn-lt"/>
                <a:cs typeface="+mn-lt"/>
              </a:rPr>
              <a:t>(</a:t>
            </a:r>
            <a:r>
              <a:rPr lang="fi-FI" sz="1000" dirty="0" err="1">
                <a:solidFill>
                  <a:srgbClr val="00B050"/>
                </a:solidFill>
                <a:ea typeface="+mn-lt"/>
                <a:cs typeface="+mn-lt"/>
              </a:rPr>
              <a:t>Pedanet</a:t>
            </a:r>
            <a:r>
              <a:rPr lang="fi-FI" sz="1000" dirty="0">
                <a:solidFill>
                  <a:srgbClr val="00B050"/>
                </a:solidFill>
                <a:ea typeface="+mn-lt"/>
                <a:cs typeface="+mn-lt"/>
              </a:rPr>
              <a:t>) </a:t>
            </a:r>
            <a:endParaRPr lang="en-US" dirty="0"/>
          </a:p>
        </p:txBody>
      </p:sp>
      <p:cxnSp>
        <p:nvCxnSpPr>
          <p:cNvPr id="38" name="Suora nuoliyhdysviiva 37">
            <a:extLst>
              <a:ext uri="{FF2B5EF4-FFF2-40B4-BE49-F238E27FC236}">
                <a16:creationId xmlns:a16="http://schemas.microsoft.com/office/drawing/2014/main" id="{C7ED8FD4-AEE9-41ED-9595-B2583E36065A}"/>
              </a:ext>
            </a:extLst>
          </p:cNvPr>
          <p:cNvCxnSpPr>
            <a:cxnSpLocks/>
            <a:stCxn id="3" idx="3"/>
            <a:endCxn id="8" idx="1"/>
          </p:cNvCxnSpPr>
          <p:nvPr/>
        </p:nvCxnSpPr>
        <p:spPr>
          <a:xfrm flipV="1">
            <a:off x="2623962" y="1306669"/>
            <a:ext cx="2144512" cy="704354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35279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uorakulmio 14">
            <a:extLst>
              <a:ext uri="{FF2B5EF4-FFF2-40B4-BE49-F238E27FC236}">
                <a16:creationId xmlns:a16="http://schemas.microsoft.com/office/drawing/2014/main" id="{98FFFEF6-944E-9E0B-1F4C-4943146BCEAB}"/>
              </a:ext>
            </a:extLst>
          </p:cNvPr>
          <p:cNvSpPr/>
          <p:nvPr/>
        </p:nvSpPr>
        <p:spPr>
          <a:xfrm>
            <a:off x="3439258" y="138479"/>
            <a:ext cx="8101134" cy="62612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fi-FI" dirty="0"/>
              <a:t>Lastensuojelulain 25 § mukaisesti lasten ja nuorten kanssa työskentelevien on tehtävä rikosilmoitus poliisille tietoon tulleesta lapseen kohdistuneesta seksuaalirikoksesta tai henkeen ja terveyteen kohdistuneesta </a:t>
            </a:r>
            <a:endParaRPr lang="en-US"/>
          </a:p>
          <a:p>
            <a:r>
              <a:rPr lang="fi-FI" dirty="0"/>
              <a:t>rikoksesta. </a:t>
            </a:r>
          </a:p>
          <a:p>
            <a:endParaRPr lang="fi-FI" sz="1200" dirty="0"/>
          </a:p>
          <a:p>
            <a:r>
              <a:rPr lang="fi-FI" sz="1200" dirty="0"/>
              <a:t>Ilmoitusvelvollisuutta pohdittaessa on aina syytä huomioida lapsen ikä ja kehitystaso. Tavanomaiset, vähäiset</a:t>
            </a:r>
          </a:p>
          <a:p>
            <a:r>
              <a:rPr lang="fi-FI" sz="1200" dirty="0"/>
              <a:t>kahnaukset lasten välillä, joihin puututaan kasvatuksellisilla tai kurinpidollisilla toimilla eivät aiheuta </a:t>
            </a:r>
          </a:p>
          <a:p>
            <a:r>
              <a:rPr lang="fi-FI" sz="1200" dirty="0"/>
              <a:t>ilmoitusvelvollisuutta poliisille. </a:t>
            </a:r>
          </a:p>
          <a:p>
            <a:endParaRPr lang="fi-FI" sz="1200" dirty="0"/>
          </a:p>
          <a:p>
            <a:r>
              <a:rPr lang="fi-FI" sz="1200" b="1" dirty="0">
                <a:latin typeface="Segoe UI"/>
                <a:cs typeface="Segoe UI"/>
              </a:rPr>
              <a:t>Rikoslain 21 luvun mukaiset henkeen ja terveyteen kohdistuvat rikokset</a:t>
            </a:r>
            <a:endParaRPr lang="en-US" sz="1200">
              <a:latin typeface="Segoe UI"/>
              <a:cs typeface="Segoe UI"/>
            </a:endParaRPr>
          </a:p>
          <a:p>
            <a:r>
              <a:rPr lang="fi-FI" sz="1200" dirty="0">
                <a:latin typeface="Segoe UI"/>
                <a:cs typeface="Segoe UI"/>
              </a:rPr>
              <a:t>Ilmoitusvelvollisuus koskee kaikkia muita kyseisen luvun rikoksia, paitsi lievää pahoinpitelyä, vammantuottamusta </a:t>
            </a:r>
            <a:endParaRPr lang="en-US" sz="1200" dirty="0">
              <a:latin typeface="Segoe UI"/>
              <a:cs typeface="Segoe UI"/>
            </a:endParaRPr>
          </a:p>
          <a:p>
            <a:r>
              <a:rPr lang="fi-FI" sz="1200" dirty="0">
                <a:latin typeface="Segoe UI"/>
                <a:cs typeface="Segoe UI"/>
              </a:rPr>
              <a:t>ja pelastustoimen laiminlyöntiä.</a:t>
            </a:r>
            <a:endParaRPr lang="en-US" sz="1200" dirty="0">
              <a:latin typeface="Segoe UI"/>
              <a:cs typeface="Segoe UI"/>
            </a:endParaRPr>
          </a:p>
          <a:p>
            <a:r>
              <a:rPr lang="fi-FI" sz="1200" dirty="0">
                <a:latin typeface="Segoe UI"/>
                <a:cs typeface="Segoe UI"/>
              </a:rPr>
              <a:t>Käytännössä tulkintahaasteita tuottaa pahoinpitelyn ja lievän pahoinpitelyn rajanveto ja muiden rikosten osalta </a:t>
            </a:r>
            <a:endParaRPr lang="en-US" sz="1200" dirty="0">
              <a:latin typeface="Segoe UI"/>
              <a:cs typeface="Segoe UI"/>
            </a:endParaRPr>
          </a:p>
          <a:p>
            <a:r>
              <a:rPr lang="fi-FI" sz="1200" dirty="0">
                <a:latin typeface="Segoe UI"/>
                <a:cs typeface="Segoe UI"/>
              </a:rPr>
              <a:t>epäilyt harvinaisia.</a:t>
            </a:r>
            <a:endParaRPr lang="en-US" sz="1200" dirty="0">
              <a:latin typeface="Segoe UI"/>
              <a:cs typeface="Segoe UI"/>
            </a:endParaRPr>
          </a:p>
          <a:p>
            <a:endParaRPr lang="fi-FI" sz="1200" dirty="0">
              <a:latin typeface="Segoe UI"/>
              <a:cs typeface="Segoe UI"/>
            </a:endParaRPr>
          </a:p>
          <a:p>
            <a:r>
              <a:rPr lang="fi-FI" sz="1200" dirty="0">
                <a:latin typeface="Segoe UI"/>
                <a:cs typeface="Segoe UI"/>
              </a:rPr>
              <a:t>Esimerkiksi, lainvastainen teko, joka täyttää pahoinpitelyn tunnusmerkistön on kyseessä silloin, kun oppilas lyö, </a:t>
            </a:r>
            <a:endParaRPr lang="en-US" sz="1200" dirty="0">
              <a:latin typeface="Segoe UI"/>
              <a:cs typeface="Segoe UI"/>
            </a:endParaRPr>
          </a:p>
          <a:p>
            <a:r>
              <a:rPr lang="fi-FI" sz="1200" dirty="0">
                <a:latin typeface="Segoe UI"/>
                <a:cs typeface="Segoe UI"/>
              </a:rPr>
              <a:t>potkii, puree, raapii tai muuten aiheuttaa toiselle näkyvän vamman, taikka väkivaltaa käyttämättä vahingoittaa </a:t>
            </a:r>
            <a:endParaRPr lang="en-US" sz="1200" dirty="0">
              <a:latin typeface="Segoe UI"/>
              <a:cs typeface="Segoe UI"/>
            </a:endParaRPr>
          </a:p>
          <a:p>
            <a:r>
              <a:rPr lang="fi-FI" sz="1200" dirty="0">
                <a:latin typeface="Segoe UI"/>
                <a:cs typeface="Segoe UI"/>
              </a:rPr>
              <a:t>toisen terveyttä, RL 21:5 pykälä. Teko on virallisen syytteen alainen.</a:t>
            </a:r>
            <a:endParaRPr lang="en-US" sz="1200" dirty="0">
              <a:latin typeface="Segoe UI"/>
              <a:cs typeface="Segoe UI"/>
            </a:endParaRPr>
          </a:p>
          <a:p>
            <a:endParaRPr lang="fi-FI" sz="1200" dirty="0"/>
          </a:p>
          <a:p>
            <a:endParaRPr lang="fi-FI" sz="1200" b="1" dirty="0"/>
          </a:p>
          <a:p>
            <a:r>
              <a:rPr lang="fi-FI" sz="1200" b="1" dirty="0"/>
              <a:t>Rikoslain 20 luvun mukaiset seksuaalirikokset</a:t>
            </a:r>
          </a:p>
          <a:p>
            <a:r>
              <a:rPr lang="fi-FI" sz="1200" dirty="0"/>
              <a:t>Ilmoitusvelvollisuus koskee jokaista rikoslain 20 luvusta löytyvää seksuaalirikosta sen vakavuudesta riippumatta. </a:t>
            </a:r>
          </a:p>
          <a:p>
            <a:r>
              <a:rPr lang="fi-FI" sz="1200" dirty="0"/>
              <a:t>Törkeimpänä tekomuotona voidaan mainita törkeä lapsenraiskaus, mutta ilmoitusvelvollisuus koskee myös </a:t>
            </a:r>
          </a:p>
          <a:p>
            <a:r>
              <a:rPr lang="fi-FI" sz="1200" dirty="0"/>
              <a:t>seksuaalista ahdistelua. Esimerkiksi tilanne, jossa toinen oppilas koskettelee toista pakaroista seksuaalisena teon </a:t>
            </a:r>
          </a:p>
          <a:p>
            <a:r>
              <a:rPr lang="fi-FI" sz="1200" dirty="0"/>
              <a:t>tunnusmerkistön mukaisesti, tulisi ilmoittaa poliisille.</a:t>
            </a:r>
          </a:p>
          <a:p>
            <a:endParaRPr lang="fi-FI" sz="1200" dirty="0"/>
          </a:p>
        </p:txBody>
      </p:sp>
      <p:sp>
        <p:nvSpPr>
          <p:cNvPr id="23" name="Otsikko 11">
            <a:extLst>
              <a:ext uri="{FF2B5EF4-FFF2-40B4-BE49-F238E27FC236}">
                <a16:creationId xmlns:a16="http://schemas.microsoft.com/office/drawing/2014/main" id="{8259D0C4-C995-962C-4195-07E8420AC850}"/>
              </a:ext>
            </a:extLst>
          </p:cNvPr>
          <p:cNvSpPr txBox="1">
            <a:spLocks/>
          </p:cNvSpPr>
          <p:nvPr/>
        </p:nvSpPr>
        <p:spPr>
          <a:xfrm>
            <a:off x="2876550" y="59530"/>
            <a:ext cx="9144000" cy="1550195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i-FI" sz="2800" dirty="0"/>
          </a:p>
        </p:txBody>
      </p:sp>
    </p:spTree>
    <p:extLst>
      <p:ext uri="{BB962C8B-B14F-4D97-AF65-F5344CB8AC3E}">
        <p14:creationId xmlns:p14="http://schemas.microsoft.com/office/powerpoint/2010/main" val="32595699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aotsikko 1">
            <a:extLst>
              <a:ext uri="{FF2B5EF4-FFF2-40B4-BE49-F238E27FC236}">
                <a16:creationId xmlns:a16="http://schemas.microsoft.com/office/drawing/2014/main" id="{1B90FB7E-EB34-F6C5-688D-F802058451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66686" y="2161608"/>
            <a:ext cx="9144000" cy="5080056"/>
          </a:xfrm>
        </p:spPr>
        <p:txBody>
          <a:bodyPr lIns="91440" tIns="45720" rIns="91440" bIns="45720" anchor="t"/>
          <a:lstStyle/>
          <a:p>
            <a:endParaRPr lang="fi-FI" sz="1000" dirty="0">
              <a:latin typeface="Arial"/>
              <a:cs typeface="Arial"/>
            </a:endParaRPr>
          </a:p>
          <a:p>
            <a:pPr marL="228600" indent="-228600" algn="l">
              <a:buAutoNum type="arabicPeriod"/>
            </a:pPr>
            <a:r>
              <a:rPr lang="fi-FI" sz="1200" dirty="0">
                <a:latin typeface="Arial"/>
                <a:ea typeface="+mn-lt"/>
                <a:cs typeface="+mn-lt"/>
              </a:rPr>
              <a:t>TILANTEIDEN VAATIMISTA NOPEISTA RATKAISUSTA HUOLIMATTA YRITÄ PUNNITA PUUTTUMISEN ERI VAIHTOEHTOJA.</a:t>
            </a:r>
            <a:endParaRPr lang="fi-FI" sz="1200" dirty="0">
              <a:latin typeface="Arial"/>
              <a:cs typeface="Arial"/>
            </a:endParaRPr>
          </a:p>
          <a:p>
            <a:pPr marL="228600" indent="-228600" algn="l">
              <a:buAutoNum type="arabicPeriod"/>
            </a:pPr>
            <a:r>
              <a:rPr lang="fi-FI" sz="1200" dirty="0">
                <a:latin typeface="Arial"/>
                <a:ea typeface="+mn-lt"/>
                <a:cs typeface="+mn-lt"/>
              </a:rPr>
              <a:t>JOS VOIMANKÄYTTÖ ON TILANTEESSA VÄLTTÄMÄTÖNTÄ, TÄYTYY KUITENKIN MUISTAA, ETTÄ VOIMANKÄYTÖN ON OLTAVA TILANTEESEEN JA VAHINKOJEN UHKAAN NÄHDEN OIKEASSA SUHTEESSA.</a:t>
            </a:r>
            <a:endParaRPr lang="fi-FI" sz="1200" dirty="0">
              <a:latin typeface="Arial"/>
              <a:cs typeface="Arial"/>
            </a:endParaRPr>
          </a:p>
          <a:p>
            <a:pPr marL="228600" indent="-228600" algn="l">
              <a:buAutoNum type="arabicPeriod"/>
            </a:pPr>
            <a:r>
              <a:rPr lang="fi-FI" sz="1200" dirty="0">
                <a:latin typeface="Arial"/>
                <a:ea typeface="+mn-lt"/>
                <a:cs typeface="+mn-lt"/>
              </a:rPr>
              <a:t>JOS OLET KIIHTYNEESSÄ TILASSA, YRITÄ SAADA TOINEN OPETTAJA HOITAMAAN KONFLIKTIA SIJASTASI. VÄLTÄ VIIMEISEEN ASTI TARTTUMASTA OPPILAASEEN, JOS OLET MENETTÄNYT MIELENMALTTISI.</a:t>
            </a:r>
            <a:endParaRPr lang="fi-FI" sz="1200">
              <a:latin typeface="Arial"/>
              <a:ea typeface="+mn-lt"/>
              <a:cs typeface="Arial"/>
            </a:endParaRPr>
          </a:p>
          <a:p>
            <a:pPr marL="228600" indent="-228600" algn="l">
              <a:buAutoNum type="arabicPeriod"/>
            </a:pPr>
            <a:r>
              <a:rPr lang="fi-FI" sz="1200" dirty="0">
                <a:latin typeface="Arial"/>
                <a:ea typeface="+mn-lt"/>
                <a:cs typeface="+mn-lt"/>
              </a:rPr>
              <a:t>YRITÄ VARMISTAA TODISTAJAN TODISTAJIEN LÄSNÄOLO. TODISTAJAT SAATTAVAT OLLA MYÖHEMMIN KULLAN ARVOISIA TAPAHTUMIEN KULUN SELVITTÄMISEKSI. PAINA MIELEESI TODISTAJIEN NIMET.</a:t>
            </a:r>
            <a:endParaRPr lang="fi-FI" sz="1200" dirty="0">
              <a:latin typeface="Arial"/>
              <a:cs typeface="Arial"/>
            </a:endParaRPr>
          </a:p>
          <a:p>
            <a:pPr marL="228600" indent="-228600" algn="l">
              <a:buAutoNum type="arabicPeriod"/>
            </a:pPr>
            <a:r>
              <a:rPr lang="fi-FI" sz="1200" dirty="0">
                <a:latin typeface="Arial"/>
                <a:ea typeface="+mn-lt"/>
                <a:cs typeface="+mn-lt"/>
              </a:rPr>
              <a:t>OTA VIIPYMÄTTÄ YHTEYTTÄ REHTORIIN, JOTTA HÄN SAA TIEDON TAPAHTUMISTA. POHTIKAA YHDESSÄ JATKOTOIMENPITEITÄ, KUTEN YHTEYDENOTTOA HUOLTAJIIN TAI POLIISILTA PYYDETTÄVÄÄ TUTKINTA APUA.</a:t>
            </a:r>
            <a:endParaRPr lang="fi-FI" sz="1200" dirty="0">
              <a:latin typeface="Arial"/>
              <a:cs typeface="Arial"/>
            </a:endParaRPr>
          </a:p>
          <a:p>
            <a:pPr marL="228600" indent="-228600" algn="l">
              <a:buAutoNum type="arabicPeriod"/>
            </a:pPr>
            <a:r>
              <a:rPr lang="fi-FI" sz="1200" dirty="0">
                <a:latin typeface="Arial"/>
                <a:ea typeface="+mn-lt"/>
                <a:cs typeface="+mn-lt"/>
              </a:rPr>
              <a:t>MERKITSE MUISTIIN MAHDOLLISIMMAN YKSILÖKOHTAISESTI TAPAHTUMIEN KULKU KOKONAISUUDESSAAN SEKÄ ASIANOSAISET JA TODISTAJAT, SILLÄ VOIT TARVITA NIITÄ MYÖHEMMIN ESIMERKIKSI POLIISITUTKINNASSA.</a:t>
            </a:r>
            <a:endParaRPr lang="fi-FI" sz="1200" dirty="0">
              <a:latin typeface="Arial"/>
              <a:cs typeface="Arial"/>
            </a:endParaRPr>
          </a:p>
          <a:p>
            <a:pPr marL="228600" indent="-228600" algn="l">
              <a:buAutoNum type="arabicPeriod"/>
            </a:pPr>
            <a:r>
              <a:rPr lang="fi-FI" sz="1200" dirty="0">
                <a:latin typeface="Arial"/>
                <a:cs typeface="Segoe UI"/>
              </a:rPr>
              <a:t>JOS OLET SAANUT ITSE VAMMOJA TAPAUKSEN YHTEYDESSÄ, MENE VIIPYMÄTTÄ LÄÄKÄRIIN TAI TERVEYDENHOITAJAN LUOKSE VAMMOJEN TOTEAMISTA VARTEN. </a:t>
            </a:r>
          </a:p>
          <a:p>
            <a:pPr marL="228600" indent="-228600" algn="l">
              <a:buAutoNum type="arabicPeriod"/>
            </a:pPr>
            <a:r>
              <a:rPr lang="fi-FI" sz="1200" dirty="0">
                <a:latin typeface="Arial"/>
                <a:cs typeface="Segoe UI"/>
              </a:rPr>
              <a:t>JOS OLET JÄRJESTÖN JÄSEN, OTA VÄLITTÖMÄSTI YHTEYTTÄ OAJ:N LAKIMIEHIIN LISÄOHJEIDEN SAAMISEKSI. LAKIMIESTEN NEUVOJEN AVULLA VOIDAAN MAHDOLLISIMMAN VARHAIN VALVOA JÄSENEN OIKEUKSIA ESIMERKIKSI POLIISIN ESITUTKINNASSA. SAMALLA SAAT TÄRKEITÄ TIETOJA MYÖS VAKUUTUSTURVASTASI.</a:t>
            </a:r>
            <a:endParaRPr lang="fi-FI" sz="1200">
              <a:latin typeface="Arial"/>
              <a:cs typeface="Arial"/>
            </a:endParaRPr>
          </a:p>
          <a:p>
            <a:endParaRPr lang="fi-FI" sz="1200" dirty="0">
              <a:latin typeface="Arial"/>
              <a:cs typeface="Arial"/>
            </a:endParaRPr>
          </a:p>
          <a:p>
            <a:endParaRPr lang="fi-FI" sz="1000" dirty="0"/>
          </a:p>
          <a:p>
            <a:endParaRPr lang="fi-FI" sz="1000" dirty="0">
              <a:latin typeface="Arial"/>
              <a:cs typeface="Arial"/>
            </a:endParaRPr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2CCAE0E3-317B-A513-BB9B-260FFFF63C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72067" y="1238608"/>
            <a:ext cx="8137408" cy="1054630"/>
          </a:xfrm>
        </p:spPr>
        <p:txBody>
          <a:bodyPr lIns="91440" tIns="45720" rIns="91440" bIns="45720" anchor="ctr"/>
          <a:lstStyle/>
          <a:p>
            <a:r>
              <a:rPr lang="fi-FI" sz="2000" b="1" dirty="0"/>
              <a:t>MARKKU POUTALAN (</a:t>
            </a:r>
            <a:r>
              <a:rPr lang="fi-FI" sz="2000" b="1" dirty="0">
                <a:ea typeface="+mj-lt"/>
                <a:cs typeface="+mj-lt"/>
              </a:rPr>
              <a:t>OAJ:N LAKIMIES)</a:t>
            </a:r>
            <a:r>
              <a:rPr lang="fi-FI" sz="2000" b="1" dirty="0"/>
              <a:t> VINKKEJÄ HAASTAVIIN KIINNIPITOTILANTEISIIN 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E5920F2B-C654-67F4-AE25-8524C9C71D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75B51B9-D9A7-0443-AD82-34BC795CE80B}" type="slidenum">
              <a:rPr lang="fi-FI"/>
              <a:pPr/>
              <a:t>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069045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aotsikko 1">
            <a:extLst>
              <a:ext uri="{FF2B5EF4-FFF2-40B4-BE49-F238E27FC236}">
                <a16:creationId xmlns:a16="http://schemas.microsoft.com/office/drawing/2014/main" id="{3D4D24EE-8591-FE7C-40BA-3890001F3E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747840" y="1883098"/>
            <a:ext cx="3382014" cy="903532"/>
          </a:xfrm>
        </p:spPr>
        <p:txBody>
          <a:bodyPr lIns="91440" tIns="45720" rIns="91440" bIns="45720" anchor="t"/>
          <a:lstStyle/>
          <a:p>
            <a:pPr algn="l">
              <a:lnSpc>
                <a:spcPct val="100000"/>
              </a:lnSpc>
            </a:pPr>
            <a:r>
              <a:rPr lang="fi-FI" sz="1200" dirty="0" err="1">
                <a:latin typeface="Segoe UI"/>
                <a:cs typeface="Segoe UI"/>
              </a:rPr>
              <a:t>Pedanetin</a:t>
            </a:r>
            <a:r>
              <a:rPr lang="fi-FI" sz="1200" dirty="0">
                <a:latin typeface="Segoe UI"/>
                <a:cs typeface="Segoe UI"/>
              </a:rPr>
              <a:t> henkilökuntasivu -Opetushenkilöstön turvallisuuskoulutus 2023</a:t>
            </a:r>
            <a:endParaRPr lang="en-US" sz="1200" dirty="0">
              <a:latin typeface="Segoe UI"/>
              <a:cs typeface="Segoe UI"/>
            </a:endParaRPr>
          </a:p>
          <a:p>
            <a:pPr algn="l"/>
            <a:endParaRPr lang="fi-FI" dirty="0">
              <a:latin typeface="Segoe UI"/>
              <a:cs typeface="Segoe UI"/>
            </a:endParaRPr>
          </a:p>
          <a:p>
            <a:endParaRPr lang="fi-FI" sz="1200" dirty="0"/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58513106-881C-F19D-A591-F432D472B4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4230" y="1143426"/>
            <a:ext cx="2198078" cy="618271"/>
          </a:xfrm>
        </p:spPr>
        <p:txBody>
          <a:bodyPr lIns="91440" tIns="45720" rIns="91440" bIns="45720" anchor="ctr"/>
          <a:lstStyle/>
          <a:p>
            <a:r>
              <a:rPr lang="fi-FI" sz="1800" dirty="0"/>
              <a:t>YHTEYSTIETOJA</a:t>
            </a:r>
          </a:p>
        </p:txBody>
      </p:sp>
      <p:sp>
        <p:nvSpPr>
          <p:cNvPr id="7" name="Otsikko 2">
            <a:extLst>
              <a:ext uri="{FF2B5EF4-FFF2-40B4-BE49-F238E27FC236}">
                <a16:creationId xmlns:a16="http://schemas.microsoft.com/office/drawing/2014/main" id="{BECB096D-4D4A-A0E6-BA15-F94EA9333527}"/>
              </a:ext>
            </a:extLst>
          </p:cNvPr>
          <p:cNvSpPr txBox="1">
            <a:spLocks/>
          </p:cNvSpPr>
          <p:nvPr/>
        </p:nvSpPr>
        <p:spPr>
          <a:xfrm>
            <a:off x="4864260" y="1169320"/>
            <a:ext cx="2198078" cy="618271"/>
          </a:xfrm>
          <a:prstGeom prst="rect">
            <a:avLst/>
          </a:prstGeom>
        </p:spPr>
        <p:txBody>
          <a:bodyPr lIns="91440" tIns="45720" rIns="91440" bIns="45720"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i-FI" sz="1800" dirty="0"/>
              <a:t>OHJEITA</a:t>
            </a:r>
          </a:p>
        </p:txBody>
      </p:sp>
      <p:sp>
        <p:nvSpPr>
          <p:cNvPr id="8" name="Alaotsikko 1">
            <a:extLst>
              <a:ext uri="{FF2B5EF4-FFF2-40B4-BE49-F238E27FC236}">
                <a16:creationId xmlns:a16="http://schemas.microsoft.com/office/drawing/2014/main" id="{FE638761-C840-D870-D1ED-7CF17D2650E1}"/>
              </a:ext>
            </a:extLst>
          </p:cNvPr>
          <p:cNvSpPr txBox="1">
            <a:spLocks/>
          </p:cNvSpPr>
          <p:nvPr/>
        </p:nvSpPr>
        <p:spPr>
          <a:xfrm>
            <a:off x="201246" y="1913915"/>
            <a:ext cx="2520463" cy="903532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200" dirty="0"/>
              <a:t>ANKKURITIIMI</a:t>
            </a:r>
          </a:p>
          <a:p>
            <a:r>
              <a:rPr lang="fi-FI" sz="1200" dirty="0"/>
              <a:t>TYÖTERVEYS</a:t>
            </a:r>
          </a:p>
          <a:p>
            <a:endParaRPr lang="fi-FI" dirty="0"/>
          </a:p>
        </p:txBody>
      </p:sp>
      <p:sp>
        <p:nvSpPr>
          <p:cNvPr id="13" name="Otsikko 2">
            <a:extLst>
              <a:ext uri="{FF2B5EF4-FFF2-40B4-BE49-F238E27FC236}">
                <a16:creationId xmlns:a16="http://schemas.microsoft.com/office/drawing/2014/main" id="{2406993D-117C-C23F-C253-82A8C6B81562}"/>
              </a:ext>
            </a:extLst>
          </p:cNvPr>
          <p:cNvSpPr txBox="1">
            <a:spLocks/>
          </p:cNvSpPr>
          <p:nvPr/>
        </p:nvSpPr>
        <p:spPr>
          <a:xfrm>
            <a:off x="8300464" y="1169320"/>
            <a:ext cx="2198078" cy="618271"/>
          </a:xfrm>
          <a:prstGeom prst="rect">
            <a:avLst/>
          </a:prstGeom>
        </p:spPr>
        <p:txBody>
          <a:bodyPr lIns="91440" tIns="45720" rIns="91440" bIns="45720"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i-FI" sz="1800" dirty="0"/>
              <a:t>SIJAINTI</a:t>
            </a:r>
          </a:p>
        </p:txBody>
      </p:sp>
      <p:sp>
        <p:nvSpPr>
          <p:cNvPr id="5" name="Alaotsikko 1">
            <a:extLst>
              <a:ext uri="{FF2B5EF4-FFF2-40B4-BE49-F238E27FC236}">
                <a16:creationId xmlns:a16="http://schemas.microsoft.com/office/drawing/2014/main" id="{221BC763-301E-FA14-1E93-9943E3B570D6}"/>
              </a:ext>
            </a:extLst>
          </p:cNvPr>
          <p:cNvSpPr txBox="1">
            <a:spLocks/>
          </p:cNvSpPr>
          <p:nvPr/>
        </p:nvSpPr>
        <p:spPr>
          <a:xfrm>
            <a:off x="5379608" y="1910105"/>
            <a:ext cx="3160166" cy="903532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i-FI" sz="1200" dirty="0">
                <a:latin typeface="Segoe UI"/>
                <a:cs typeface="Segoe UI"/>
              </a:rPr>
              <a:t>ROTEVA-turvallisuuskoulutuksen ohjeistus haastavien tilanteiden ennakoimiseen ja niissä toimimiseen  </a:t>
            </a:r>
            <a:endParaRPr lang="en-US" sz="1200" dirty="0">
              <a:latin typeface="Segoe UI"/>
              <a:cs typeface="Segoe UI"/>
            </a:endParaRPr>
          </a:p>
          <a:p>
            <a:endParaRPr lang="fi-FI" dirty="0">
              <a:latin typeface="Segoe UI"/>
              <a:cs typeface="Segoe UI"/>
            </a:endParaRPr>
          </a:p>
          <a:p>
            <a:endParaRPr lang="fi-FI" sz="1200" dirty="0"/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F06C1C7A-557E-D13B-6293-6C865F5248DA}"/>
              </a:ext>
            </a:extLst>
          </p:cNvPr>
          <p:cNvSpPr txBox="1"/>
          <p:nvPr/>
        </p:nvSpPr>
        <p:spPr>
          <a:xfrm>
            <a:off x="8746603" y="2959260"/>
            <a:ext cx="3283351" cy="13849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i-FI" sz="1200" dirty="0" err="1">
                <a:latin typeface="Segoe UI"/>
                <a:cs typeface="Segoe UI"/>
              </a:rPr>
              <a:t>Pedanetin</a:t>
            </a:r>
            <a:r>
              <a:rPr lang="fi-FI" sz="1200" dirty="0">
                <a:latin typeface="Segoe UI"/>
                <a:cs typeface="Segoe UI"/>
              </a:rPr>
              <a:t> henkilökuntasivu -Opetushenkilöstön  turvallisuuskoulutus 2023</a:t>
            </a:r>
          </a:p>
          <a:p>
            <a:endParaRPr lang="fi-FI" sz="1200" dirty="0">
              <a:latin typeface="Segoe UI"/>
              <a:cs typeface="Segoe UI"/>
            </a:endParaRPr>
          </a:p>
          <a:p>
            <a:endParaRPr lang="en-US" sz="1200" dirty="0">
              <a:latin typeface="Segoe UI"/>
              <a:cs typeface="Segoe UI"/>
            </a:endParaRPr>
          </a:p>
          <a:p>
            <a:pPr algn="ctr"/>
            <a:r>
              <a:rPr lang="fi-FI" sz="2400" dirty="0">
                <a:latin typeface="Segoe UI"/>
                <a:cs typeface="Segoe UI"/>
              </a:rPr>
              <a:t>​</a:t>
            </a:r>
            <a:r>
              <a:rPr lang="fi-FI" sz="1200" dirty="0">
                <a:latin typeface="Azo Sans"/>
                <a:cs typeface="Segoe UI"/>
              </a:rPr>
              <a:t>​</a:t>
            </a:r>
            <a:endParaRPr lang="fi-FI" sz="1200" dirty="0">
              <a:latin typeface="Segoe UI"/>
              <a:cs typeface="Segoe UI"/>
            </a:endParaRPr>
          </a:p>
          <a:p>
            <a:pPr algn="ctr"/>
            <a:endParaRPr lang="fi-FI" sz="1200" dirty="0">
              <a:cs typeface="Segoe UI"/>
            </a:endParaRPr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52CD96A5-29D0-66D1-655C-394F8D789A09}"/>
              </a:ext>
            </a:extLst>
          </p:cNvPr>
          <p:cNvSpPr txBox="1"/>
          <p:nvPr/>
        </p:nvSpPr>
        <p:spPr>
          <a:xfrm>
            <a:off x="5380299" y="2959261"/>
            <a:ext cx="2743200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i-FI" sz="1200" dirty="0">
                <a:latin typeface="Segoe UI"/>
                <a:cs typeface="Segoe UI"/>
              </a:rPr>
              <a:t>Haastavien tilanteiden purkaminen-ohjeistus   </a:t>
            </a:r>
            <a:r>
              <a:rPr lang="en-US" sz="1200" dirty="0">
                <a:latin typeface="Segoe UI"/>
                <a:cs typeface="Segoe UI"/>
              </a:rPr>
              <a:t>​</a:t>
            </a:r>
          </a:p>
          <a:p>
            <a:pPr algn="ctr"/>
            <a:r>
              <a:rPr lang="fi-FI" sz="2400" dirty="0">
                <a:latin typeface="Segoe UI"/>
                <a:cs typeface="Segoe UI"/>
              </a:rPr>
              <a:t>​</a:t>
            </a:r>
          </a:p>
          <a:p>
            <a:pPr algn="ctr"/>
            <a:r>
              <a:rPr lang="fi-FI" sz="1200" dirty="0">
                <a:cs typeface="Segoe UI"/>
              </a:rPr>
              <a:t>​</a:t>
            </a:r>
          </a:p>
        </p:txBody>
      </p:sp>
      <p:sp>
        <p:nvSpPr>
          <p:cNvPr id="10" name="Nuoli: Oikea 9">
            <a:extLst>
              <a:ext uri="{FF2B5EF4-FFF2-40B4-BE49-F238E27FC236}">
                <a16:creationId xmlns:a16="http://schemas.microsoft.com/office/drawing/2014/main" id="{92932E3F-B44A-AC55-7334-A72595690A23}"/>
              </a:ext>
            </a:extLst>
          </p:cNvPr>
          <p:cNvSpPr/>
          <p:nvPr/>
        </p:nvSpPr>
        <p:spPr>
          <a:xfrm>
            <a:off x="8427816" y="2105145"/>
            <a:ext cx="327949" cy="10610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Nuoli: Oikea 10">
            <a:extLst>
              <a:ext uri="{FF2B5EF4-FFF2-40B4-BE49-F238E27FC236}">
                <a16:creationId xmlns:a16="http://schemas.microsoft.com/office/drawing/2014/main" id="{E7A40E4D-0BE6-120D-988B-863C6B2CA757}"/>
              </a:ext>
            </a:extLst>
          </p:cNvPr>
          <p:cNvSpPr/>
          <p:nvPr/>
        </p:nvSpPr>
        <p:spPr>
          <a:xfrm>
            <a:off x="8427815" y="3098638"/>
            <a:ext cx="327949" cy="10610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60849041"/>
      </p:ext>
    </p:extLst>
  </p:cSld>
  <p:clrMapOvr>
    <a:masterClrMapping/>
  </p:clrMapOvr>
</p:sld>
</file>

<file path=ppt/theme/theme1.xml><?xml version="1.0" encoding="utf-8"?>
<a:theme xmlns:a="http://schemas.openxmlformats.org/drawingml/2006/main" name="Kansi">
  <a:themeElements>
    <a:clrScheme name="Orimattila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4600"/>
      </a:accent1>
      <a:accent2>
        <a:srgbClr val="AF8C50"/>
      </a:accent2>
      <a:accent3>
        <a:srgbClr val="F2F2F2"/>
      </a:accent3>
      <a:accent4>
        <a:srgbClr val="039B63"/>
      </a:accent4>
      <a:accent5>
        <a:srgbClr val="4674AB"/>
      </a:accent5>
      <a:accent6>
        <a:srgbClr val="191B1E"/>
      </a:accent6>
      <a:hlink>
        <a:srgbClr val="0563C1"/>
      </a:hlink>
      <a:folHlink>
        <a:srgbClr val="954F72"/>
      </a:folHlink>
    </a:clrScheme>
    <a:fontScheme name="Test">
      <a:majorFont>
        <a:latin typeface="Tussilago"/>
        <a:ea typeface=""/>
        <a:cs typeface=""/>
      </a:majorFont>
      <a:minorFont>
        <a:latin typeface="Azo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imattila_PP-pohja" id="{6D3AD5A9-5AEF-C349-93EF-EA9E3C1E28E1}" vid="{A4AEE7E0-1DDF-934B-9F64-445ECCA18A25}"/>
    </a:ext>
  </a:extLst>
</a:theme>
</file>

<file path=ppt/theme/theme2.xml><?xml version="1.0" encoding="utf-8"?>
<a:theme xmlns:a="http://schemas.openxmlformats.org/drawingml/2006/main" name="Nosto">
  <a:themeElements>
    <a:clrScheme name="Orimattila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4600"/>
      </a:accent1>
      <a:accent2>
        <a:srgbClr val="AF8C50"/>
      </a:accent2>
      <a:accent3>
        <a:srgbClr val="F2F2F2"/>
      </a:accent3>
      <a:accent4>
        <a:srgbClr val="039B63"/>
      </a:accent4>
      <a:accent5>
        <a:srgbClr val="4674AB"/>
      </a:accent5>
      <a:accent6>
        <a:srgbClr val="191B1E"/>
      </a:accent6>
      <a:hlink>
        <a:srgbClr val="0563C1"/>
      </a:hlink>
      <a:folHlink>
        <a:srgbClr val="954F72"/>
      </a:folHlink>
    </a:clrScheme>
    <a:fontScheme name="Test">
      <a:majorFont>
        <a:latin typeface="Tussilago"/>
        <a:ea typeface=""/>
        <a:cs typeface=""/>
      </a:majorFont>
      <a:minorFont>
        <a:latin typeface="Azo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imattila_PP-pohja" id="{6D3AD5A9-5AEF-C349-93EF-EA9E3C1E28E1}" vid="{99A76803-793D-DC4D-AB85-FD5D56409D99}"/>
    </a:ext>
  </a:extLst>
</a:theme>
</file>

<file path=ppt/theme/theme3.xml><?xml version="1.0" encoding="utf-8"?>
<a:theme xmlns:a="http://schemas.openxmlformats.org/drawingml/2006/main" name="Sivupohja Oranssi">
  <a:themeElements>
    <a:clrScheme name="Orimattila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4600"/>
      </a:accent1>
      <a:accent2>
        <a:srgbClr val="AF8C50"/>
      </a:accent2>
      <a:accent3>
        <a:srgbClr val="F2F2F2"/>
      </a:accent3>
      <a:accent4>
        <a:srgbClr val="039B63"/>
      </a:accent4>
      <a:accent5>
        <a:srgbClr val="4674AB"/>
      </a:accent5>
      <a:accent6>
        <a:srgbClr val="191B1E"/>
      </a:accent6>
      <a:hlink>
        <a:srgbClr val="0563C1"/>
      </a:hlink>
      <a:folHlink>
        <a:srgbClr val="954F72"/>
      </a:folHlink>
    </a:clrScheme>
    <a:fontScheme name="Test">
      <a:majorFont>
        <a:latin typeface="Tussilago"/>
        <a:ea typeface=""/>
        <a:cs typeface=""/>
      </a:majorFont>
      <a:minorFont>
        <a:latin typeface="Azo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imattila_PP-pohja" id="{6D3AD5A9-5AEF-C349-93EF-EA9E3C1E28E1}" vid="{04A8DAAE-B5B1-DE47-866F-520BA3668109}"/>
    </a:ext>
  </a:extLst>
</a:theme>
</file>

<file path=ppt/theme/theme4.xml><?xml version="1.0" encoding="utf-8"?>
<a:theme xmlns:a="http://schemas.openxmlformats.org/drawingml/2006/main" name="Sivupohja Kulta">
  <a:themeElements>
    <a:clrScheme name="Orimattila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4600"/>
      </a:accent1>
      <a:accent2>
        <a:srgbClr val="AF8C50"/>
      </a:accent2>
      <a:accent3>
        <a:srgbClr val="F2F2F2"/>
      </a:accent3>
      <a:accent4>
        <a:srgbClr val="039B63"/>
      </a:accent4>
      <a:accent5>
        <a:srgbClr val="4674AB"/>
      </a:accent5>
      <a:accent6>
        <a:srgbClr val="191B1E"/>
      </a:accent6>
      <a:hlink>
        <a:srgbClr val="0563C1"/>
      </a:hlink>
      <a:folHlink>
        <a:srgbClr val="954F72"/>
      </a:folHlink>
    </a:clrScheme>
    <a:fontScheme name="Test">
      <a:majorFont>
        <a:latin typeface="Tussilago"/>
        <a:ea typeface=""/>
        <a:cs typeface=""/>
      </a:majorFont>
      <a:minorFont>
        <a:latin typeface="Azo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imattila_PP-pohja" id="{6D3AD5A9-5AEF-C349-93EF-EA9E3C1E28E1}" vid="{8103EB8C-D40C-AE41-92A1-01EEA62B8390}"/>
    </a:ext>
  </a:extLst>
</a:theme>
</file>

<file path=ppt/theme/theme5.xml><?xml version="1.0" encoding="utf-8"?>
<a:theme xmlns:a="http://schemas.openxmlformats.org/drawingml/2006/main" name="Sivupohja Sininen">
  <a:themeElements>
    <a:clrScheme name="Orimattila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4600"/>
      </a:accent1>
      <a:accent2>
        <a:srgbClr val="AF8C50"/>
      </a:accent2>
      <a:accent3>
        <a:srgbClr val="F2F2F2"/>
      </a:accent3>
      <a:accent4>
        <a:srgbClr val="039B63"/>
      </a:accent4>
      <a:accent5>
        <a:srgbClr val="4674AB"/>
      </a:accent5>
      <a:accent6>
        <a:srgbClr val="191B1E"/>
      </a:accent6>
      <a:hlink>
        <a:srgbClr val="0563C1"/>
      </a:hlink>
      <a:folHlink>
        <a:srgbClr val="954F72"/>
      </a:folHlink>
    </a:clrScheme>
    <a:fontScheme name="Test">
      <a:majorFont>
        <a:latin typeface="Tussilago"/>
        <a:ea typeface=""/>
        <a:cs typeface=""/>
      </a:majorFont>
      <a:minorFont>
        <a:latin typeface="Azo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imattila_PP-pohja" id="{6D3AD5A9-5AEF-C349-93EF-EA9E3C1E28E1}" vid="{B2D3F645-85C5-A648-A3FD-05974AA8B00E}"/>
    </a:ext>
  </a:extLst>
</a:theme>
</file>

<file path=ppt/theme/theme6.xml><?xml version="1.0" encoding="utf-8"?>
<a:theme xmlns:a="http://schemas.openxmlformats.org/drawingml/2006/main" name="Teksti &amp; Kuva 01">
  <a:themeElements>
    <a:clrScheme name="Orimattila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4600"/>
      </a:accent1>
      <a:accent2>
        <a:srgbClr val="AF8C50"/>
      </a:accent2>
      <a:accent3>
        <a:srgbClr val="F2F2F2"/>
      </a:accent3>
      <a:accent4>
        <a:srgbClr val="039B63"/>
      </a:accent4>
      <a:accent5>
        <a:srgbClr val="4674AB"/>
      </a:accent5>
      <a:accent6>
        <a:srgbClr val="191B1E"/>
      </a:accent6>
      <a:hlink>
        <a:srgbClr val="0563C1"/>
      </a:hlink>
      <a:folHlink>
        <a:srgbClr val="954F72"/>
      </a:folHlink>
    </a:clrScheme>
    <a:fontScheme name="Test">
      <a:majorFont>
        <a:latin typeface="Tussilago"/>
        <a:ea typeface=""/>
        <a:cs typeface=""/>
      </a:majorFont>
      <a:minorFont>
        <a:latin typeface="Azo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imattila_PP-pohja" id="{6D3AD5A9-5AEF-C349-93EF-EA9E3C1E28E1}" vid="{2BFA2DCE-D13E-2B47-A5E5-C8A616079DFF}"/>
    </a:ext>
  </a:extLst>
</a:theme>
</file>

<file path=ppt/theme/theme7.xml><?xml version="1.0" encoding="utf-8"?>
<a:theme xmlns:a="http://schemas.openxmlformats.org/drawingml/2006/main" name="Tyhjä">
  <a:themeElements>
    <a:clrScheme name="Orimattila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4600"/>
      </a:accent1>
      <a:accent2>
        <a:srgbClr val="AF8C50"/>
      </a:accent2>
      <a:accent3>
        <a:srgbClr val="F2F2F2"/>
      </a:accent3>
      <a:accent4>
        <a:srgbClr val="039B63"/>
      </a:accent4>
      <a:accent5>
        <a:srgbClr val="4674AB"/>
      </a:accent5>
      <a:accent6>
        <a:srgbClr val="191B1E"/>
      </a:accent6>
      <a:hlink>
        <a:srgbClr val="0563C1"/>
      </a:hlink>
      <a:folHlink>
        <a:srgbClr val="954F72"/>
      </a:folHlink>
    </a:clrScheme>
    <a:fontScheme name="Test">
      <a:majorFont>
        <a:latin typeface="Tussilago"/>
        <a:ea typeface=""/>
        <a:cs typeface=""/>
      </a:majorFont>
      <a:minorFont>
        <a:latin typeface="Azo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imattila_PP-pohja" id="{6D3AD5A9-5AEF-C349-93EF-EA9E3C1E28E1}" vid="{1DE14854-3F09-FD40-B2F3-5700461F4B02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676bd2-6473-4a6e-9c33-8f9bb560ebfe" xsi:nil="true"/>
    <lcf76f155ced4ddcb4097134ff3c332f xmlns="bae7d3c1-6b86-4abd-8f7c-2856e8324350">
      <Terms xmlns="http://schemas.microsoft.com/office/infopath/2007/PartnerControls"/>
    </lcf76f155ced4ddcb4097134ff3c332f>
    <j_x00e4_rjestys xmlns="bae7d3c1-6b86-4abd-8f7c-2856e8324350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9AAA3811F30FBC41A1D5D62CB7728F0C" ma:contentTypeVersion="14" ma:contentTypeDescription="Luo uusi asiakirja." ma:contentTypeScope="" ma:versionID="1904963059ec4b89cb2581b105357003">
  <xsd:schema xmlns:xsd="http://www.w3.org/2001/XMLSchema" xmlns:xs="http://www.w3.org/2001/XMLSchema" xmlns:p="http://schemas.microsoft.com/office/2006/metadata/properties" xmlns:ns2="bae7d3c1-6b86-4abd-8f7c-2856e8324350" xmlns:ns3="ca676bd2-6473-4a6e-9c33-8f9bb560ebfe" targetNamespace="http://schemas.microsoft.com/office/2006/metadata/properties" ma:root="true" ma:fieldsID="a3e5bb30523e1c84672e543b39f934f3" ns2:_="" ns3:_="">
    <xsd:import namespace="bae7d3c1-6b86-4abd-8f7c-2856e8324350"/>
    <xsd:import namespace="ca676bd2-6473-4a6e-9c33-8f9bb560ebf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j_x00e4_rjesty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ae7d3c1-6b86-4abd-8f7c-2856e832435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j_x00e4_rjestys" ma:index="14" nillable="true" ma:displayName="järjestys" ma:format="Dropdown" ma:internalName="j_x00e4_rjestys" ma:percentage="FALSE">
      <xsd:simpleType>
        <xsd:restriction base="dms:Number">
          <xsd:maxInclusive value="20"/>
          <xsd:minInclusive value="1"/>
        </xsd:restriction>
      </xsd:simpleType>
    </xsd:element>
    <xsd:element name="lcf76f155ced4ddcb4097134ff3c332f" ma:index="16" nillable="true" ma:taxonomy="true" ma:internalName="lcf76f155ced4ddcb4097134ff3c332f" ma:taxonomyFieldName="MediaServiceImageTags" ma:displayName="Kuvien tunnisteet" ma:readOnly="false" ma:fieldId="{5cf76f15-5ced-4ddc-b409-7134ff3c332f}" ma:taxonomyMulti="true" ma:sspId="9c895aca-9a79-4bf3-99fc-ed8abe7676b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676bd2-6473-4a6e-9c33-8f9bb560ebfe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  <xsd:element name="TaxCatchAll" ma:index="17" nillable="true" ma:displayName="Taxonomy Catch All Column" ma:hidden="true" ma:list="{c610ce3f-f26e-48e1-acac-b4c5cc77a277}" ma:internalName="TaxCatchAll" ma:showField="CatchAllData" ma:web="ca676bd2-6473-4a6e-9c33-8f9bb560ebf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9E68D52-F498-4A20-B14A-BFFC91DCECE9}">
  <ds:schemaRefs>
    <ds:schemaRef ds:uri="http://schemas.microsoft.com/office/2006/metadata/properties"/>
    <ds:schemaRef ds:uri="http://schemas.microsoft.com/office/infopath/2007/PartnerControls"/>
    <ds:schemaRef ds:uri="d13941b0-08dc-4487-be39-ab8db1575c6b"/>
    <ds:schemaRef ds:uri="5a220e45-f3c0-4890-9ae8-6ef8a6bbbeb9"/>
    <ds:schemaRef ds:uri="ca676bd2-6473-4a6e-9c33-8f9bb560ebfe"/>
    <ds:schemaRef ds:uri="bae7d3c1-6b86-4abd-8f7c-2856e8324350"/>
  </ds:schemaRefs>
</ds:datastoreItem>
</file>

<file path=customXml/itemProps2.xml><?xml version="1.0" encoding="utf-8"?>
<ds:datastoreItem xmlns:ds="http://schemas.openxmlformats.org/officeDocument/2006/customXml" ds:itemID="{DB94A68A-ABDB-42B5-BEFB-B8FEE1DCB41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ae7d3c1-6b86-4abd-8f7c-2856e8324350"/>
    <ds:schemaRef ds:uri="ca676bd2-6473-4a6e-9c33-8f9bb560ebf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7FE46CE-E42E-4400-AEB8-865AA60B80A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Orimattila_PP-pohja</Template>
  <TotalTime>225</TotalTime>
  <Words>789</Words>
  <Application>Microsoft Office PowerPoint</Application>
  <PresentationFormat>Laajakuva</PresentationFormat>
  <Paragraphs>127</Paragraphs>
  <Slides>7</Slides>
  <Notes>0</Notes>
  <HiddenSlides>0</HiddenSlides>
  <MMClips>0</MMClips>
  <ScaleCrop>false</ScaleCrop>
  <HeadingPairs>
    <vt:vector size="4" baseType="variant">
      <vt:variant>
        <vt:lpstr>Teema</vt:lpstr>
      </vt:variant>
      <vt:variant>
        <vt:i4>7</vt:i4>
      </vt:variant>
      <vt:variant>
        <vt:lpstr>Dian otsikot</vt:lpstr>
      </vt:variant>
      <vt:variant>
        <vt:i4>7</vt:i4>
      </vt:variant>
    </vt:vector>
  </HeadingPairs>
  <TitlesOfParts>
    <vt:vector size="14" baseType="lpstr">
      <vt:lpstr>Kansi</vt:lpstr>
      <vt:lpstr>Nosto</vt:lpstr>
      <vt:lpstr>Sivupohja Oranssi</vt:lpstr>
      <vt:lpstr>Sivupohja Kulta</vt:lpstr>
      <vt:lpstr>Sivupohja Sininen</vt:lpstr>
      <vt:lpstr>Teksti &amp; Kuva 01</vt:lpstr>
      <vt:lpstr>Tyhjä</vt:lpstr>
      <vt:lpstr>PUUTTUMISEN MALLIT UHMAAMIS- JA VÄKIVALTATILANTEISSA </vt:lpstr>
      <vt:lpstr>AIKUISEEN KOHDISTUVA VOIMAKAS UHMAAMINEN </vt:lpstr>
      <vt:lpstr>PowerPoint-esitys</vt:lpstr>
      <vt:lpstr>PowerPoint-esitys</vt:lpstr>
      <vt:lpstr>PowerPoint-esitys</vt:lpstr>
      <vt:lpstr>MARKKU POUTALAN (OAJ:N LAKIMIES) VINKKEJÄ HAASTAVIIN KIINNIPITOTILANTEISIIN </vt:lpstr>
      <vt:lpstr>YHTEYSTIETOJA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subject/>
  <dc:creator>Jarno Ovaska</dc:creator>
  <cp:keywords/>
  <dc:description/>
  <cp:lastModifiedBy>Jarno Ovaska</cp:lastModifiedBy>
  <cp:revision>197</cp:revision>
  <dcterms:created xsi:type="dcterms:W3CDTF">2023-06-01T09:09:15Z</dcterms:created>
  <dcterms:modified xsi:type="dcterms:W3CDTF">2023-08-26T09:14:48Z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0x0101009AAA3811F30FBC41A1D5D62CB7728F0C</vt:lpwstr>
  </property>
  <property fmtid="{D5CDD505-2E9C-101B-9397-08002B2CF9AE}" pid="3" name="MediaServiceImageTags">
    <vt:lpwstr/>
  </property>
</Properties>
</file>