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8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3" autoAdjust="0"/>
    <p:restoredTop sz="94671" autoAdjust="0"/>
  </p:normalViewPr>
  <p:slideViewPr>
    <p:cSldViewPr>
      <p:cViewPr varScale="1">
        <p:scale>
          <a:sx n="70" d="100"/>
          <a:sy n="70" d="100"/>
        </p:scale>
        <p:origin x="1368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863BE4-C2D8-42DB-9CB4-D6AF574B39CA}" type="datetimeFigureOut">
              <a:rPr lang="fi-FI" smtClean="0"/>
              <a:pPr/>
              <a:t>4.11.2014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F1D6ACB-0663-4C5C-9236-224DD7AD59D0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301590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1D6ACB-0663-4C5C-9236-224DD7AD59D0}" type="slidenum">
              <a:rPr lang="fi-FI" smtClean="0"/>
              <a:pPr/>
              <a:t>6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800135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Alaotsikko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i-FI" smtClean="0"/>
              <a:t>Muokkaa alaotsikon perustyyliä napsautt.</a:t>
            </a:r>
            <a:endParaRPr kumimoji="0" lang="en-US"/>
          </a:p>
        </p:txBody>
      </p:sp>
      <p:sp>
        <p:nvSpPr>
          <p:cNvPr id="28" name="Otsikko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cxnSp>
        <p:nvCxnSpPr>
          <p:cNvPr id="8" name="Suora yhdysviiva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uora yhdysviiva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Ellipsi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Päivämäärän paikkamerkki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1DAF51-48E3-482F-A044-0984AA691AD6}" type="datetimeFigureOut">
              <a:rPr lang="fi-FI" smtClean="0"/>
              <a:pPr/>
              <a:t>4.11.2014</a:t>
            </a:fld>
            <a:endParaRPr lang="fi-FI"/>
          </a:p>
        </p:txBody>
      </p:sp>
      <p:sp>
        <p:nvSpPr>
          <p:cNvPr id="16" name="Dian numeron paikkamerkki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5695F89-5FFF-40A4-A6A3-1FABF3B4E495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17" name="Alatunnisteen paikkamerkki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fi-FI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1DAF51-48E3-482F-A044-0984AA691AD6}" type="datetimeFigureOut">
              <a:rPr lang="fi-FI" smtClean="0"/>
              <a:pPr/>
              <a:t>4.11.2014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695F89-5FFF-40A4-A6A3-1FABF3B4E495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1DAF51-48E3-482F-A044-0984AA691AD6}" type="datetimeFigureOut">
              <a:rPr lang="fi-FI" smtClean="0"/>
              <a:pPr/>
              <a:t>4.11.2014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695F89-5FFF-40A4-A6A3-1FABF3B4E495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isällön paikkamerkki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14" name="Päivämäärän paikkamerkki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D51DAF51-48E3-482F-A044-0984AA691AD6}" type="datetimeFigureOut">
              <a:rPr lang="fi-FI" smtClean="0"/>
              <a:pPr/>
              <a:t>4.11.2014</a:t>
            </a:fld>
            <a:endParaRPr lang="fi-FI"/>
          </a:p>
        </p:txBody>
      </p:sp>
      <p:sp>
        <p:nvSpPr>
          <p:cNvPr id="15" name="Dian numeron paikkamerkki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95695F89-5FFF-40A4-A6A3-1FABF3B4E495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16" name="Alatunnisteen paikkamerkki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17" name="Otsikko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1DAF51-48E3-482F-A044-0984AA691AD6}" type="datetimeFigureOut">
              <a:rPr lang="fi-FI" smtClean="0"/>
              <a:pPr/>
              <a:t>4.11.2014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695F89-5FFF-40A4-A6A3-1FABF3B4E495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cxnSp>
        <p:nvCxnSpPr>
          <p:cNvPr id="7" name="Suora yhdysviiva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1DAF51-48E3-482F-A044-0984AA691AD6}" type="datetimeFigureOut">
              <a:rPr lang="fi-FI" smtClean="0"/>
              <a:pPr/>
              <a:t>4.11.2014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695F89-5FFF-40A4-A6A3-1FABF3B4E495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11" name="Sisällön paikkamerkki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13" name="Sisällön paikkamerkki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695F89-5FFF-40A4-A6A3-1FABF3B4E495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1DAF51-48E3-482F-A044-0984AA691AD6}" type="datetimeFigureOut">
              <a:rPr lang="fi-FI" smtClean="0"/>
              <a:pPr/>
              <a:t>4.11.2014</a:t>
            </a:fld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sp>
        <p:nvSpPr>
          <p:cNvPr id="32" name="Sisällön paikkamerkki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34" name="Sisällön paikkamerkki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12" name="Tekstin paikkamerkki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cxnSp>
        <p:nvCxnSpPr>
          <p:cNvPr id="10" name="Suora yhdysviiva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uora yhdysviiva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1DAF51-48E3-482F-A044-0984AA691AD6}" type="datetimeFigureOut">
              <a:rPr lang="fi-FI" smtClean="0"/>
              <a:pPr/>
              <a:t>4.11.2014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695F89-5FFF-40A4-A6A3-1FABF3B4E495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1DAF51-48E3-482F-A044-0984AA691AD6}" type="datetimeFigureOut">
              <a:rPr lang="fi-FI" smtClean="0"/>
              <a:pPr/>
              <a:t>4.11.2014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695F89-5FFF-40A4-A6A3-1FABF3B4E495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isällön paikkamerkki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3" name="Tekstin paikkamerkki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sp>
        <p:nvSpPr>
          <p:cNvPr id="31" name="Otsikko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8" name="Päivämäärän paikkamerkki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D51DAF51-48E3-482F-A044-0984AA691AD6}" type="datetimeFigureOut">
              <a:rPr lang="fi-FI" smtClean="0"/>
              <a:pPr/>
              <a:t>4.11.2014</a:t>
            </a:fld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95695F89-5FFF-40A4-A6A3-1FABF3B4E495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10" name="Alatunnisteen paikkamerkki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fi-FI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fi-FI" smtClean="0"/>
              <a:t>Lisää kuva napsauttamalla kuvaketta</a:t>
            </a:r>
            <a:endParaRPr kumimoji="0" lang="en-US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sp>
        <p:nvSpPr>
          <p:cNvPr id="8" name="Päivämäärän paikkamerkki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1DAF51-48E3-482F-A044-0984AA691AD6}" type="datetimeFigureOut">
              <a:rPr lang="fi-FI" smtClean="0"/>
              <a:pPr/>
              <a:t>4.11.2014</a:t>
            </a:fld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5695F89-5FFF-40A4-A6A3-1FABF3B4E495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10" name="Alatunnisteen paikkamerkki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fi-FI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kstin paikkamerkki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  <a:p>
            <a:pPr lvl="1" eaLnBrk="1" latinLnBrk="0" hangingPunct="1"/>
            <a:r>
              <a:rPr kumimoji="0" lang="fi-FI" smtClean="0"/>
              <a:t>toinen taso</a:t>
            </a:r>
          </a:p>
          <a:p>
            <a:pPr lvl="2" eaLnBrk="1" latinLnBrk="0" hangingPunct="1"/>
            <a:r>
              <a:rPr kumimoji="0" lang="fi-FI" smtClean="0"/>
              <a:t>kolmas taso</a:t>
            </a:r>
          </a:p>
          <a:p>
            <a:pPr lvl="3" eaLnBrk="1" latinLnBrk="0" hangingPunct="1"/>
            <a:r>
              <a:rPr kumimoji="0" lang="fi-FI" smtClean="0"/>
              <a:t>neljäs taso</a:t>
            </a:r>
          </a:p>
          <a:p>
            <a:pPr lvl="4" eaLnBrk="1" latinLnBrk="0" hangingPunct="1"/>
            <a:r>
              <a:rPr kumimoji="0" lang="fi-FI" smtClean="0"/>
              <a:t>viides taso</a:t>
            </a:r>
            <a:endParaRPr kumimoji="0" lang="en-US"/>
          </a:p>
        </p:txBody>
      </p:sp>
      <p:sp>
        <p:nvSpPr>
          <p:cNvPr id="24" name="Päivämäärän paikkamerkki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D51DAF51-48E3-482F-A044-0984AA691AD6}" type="datetimeFigureOut">
              <a:rPr lang="fi-FI" smtClean="0"/>
              <a:pPr/>
              <a:t>4.11.2014</a:t>
            </a:fld>
            <a:endParaRPr lang="fi-FI"/>
          </a:p>
        </p:txBody>
      </p:sp>
      <p:sp>
        <p:nvSpPr>
          <p:cNvPr id="10" name="Alatunnisteen paikkamerkki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fi-FI"/>
          </a:p>
        </p:txBody>
      </p:sp>
      <p:sp>
        <p:nvSpPr>
          <p:cNvPr id="22" name="Dian numeron paikkamerkki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95695F89-5FFF-40A4-A6A3-1FABF3B4E495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5" name="Otsikon paikkamerkki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gi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2.jpe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>
          <a:xfrm>
            <a:off x="565212" y="404664"/>
            <a:ext cx="8229600" cy="1143000"/>
          </a:xfrm>
        </p:spPr>
        <p:txBody>
          <a:bodyPr>
            <a:noAutofit/>
          </a:bodyPr>
          <a:lstStyle/>
          <a:p>
            <a:r>
              <a:rPr lang="fi-FI" sz="4800" b="1" dirty="0" smtClean="0"/>
              <a:t>Finland</a:t>
            </a:r>
            <a:r>
              <a:rPr lang="fi-FI" sz="4800" dirty="0" smtClean="0"/>
              <a:t> </a:t>
            </a:r>
            <a:r>
              <a:rPr lang="fi-FI" sz="4800" dirty="0" err="1" smtClean="0"/>
              <a:t>som</a:t>
            </a:r>
            <a:r>
              <a:rPr lang="fi-FI" sz="4800" dirty="0" smtClean="0"/>
              <a:t> en del av </a:t>
            </a:r>
            <a:r>
              <a:rPr lang="fi-FI" sz="4800" dirty="0" err="1" smtClean="0"/>
              <a:t>Ryssland</a:t>
            </a:r>
            <a:endParaRPr lang="fi-FI" sz="4800" dirty="0"/>
          </a:p>
        </p:txBody>
      </p:sp>
      <p:pic>
        <p:nvPicPr>
          <p:cNvPr id="1026" name="Picture 2" descr="C:\Users\eija.myllykoski\Pictures\Bilder historia\karta storfurstendömet Finland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5696" y="1945225"/>
            <a:ext cx="5688633" cy="44593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758364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ubrik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Jordbrukets mekanisering i Finland</a:t>
            </a:r>
            <a:endParaRPr lang="sv-SE" dirty="0"/>
          </a:p>
        </p:txBody>
      </p:sp>
      <p:sp>
        <p:nvSpPr>
          <p:cNvPr id="7" name="Platshållare för innehåll 6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sv-SE" sz="3200" dirty="0" smtClean="0"/>
              <a:t>Pengar (från t.ex. skogsbruk)</a:t>
            </a:r>
          </a:p>
          <a:p>
            <a:pPr>
              <a:buNone/>
            </a:pPr>
            <a:r>
              <a:rPr lang="sv-SE" sz="3200" dirty="0" smtClean="0"/>
              <a:t>Nya maskiner</a:t>
            </a:r>
          </a:p>
          <a:p>
            <a:pPr>
              <a:buNone/>
            </a:pPr>
            <a:r>
              <a:rPr lang="sv-SE" sz="3200" dirty="0" smtClean="0"/>
              <a:t>Nya arbetsmetoder</a:t>
            </a:r>
          </a:p>
          <a:p>
            <a:pPr>
              <a:buNone/>
            </a:pPr>
            <a:r>
              <a:rPr lang="sv-SE" sz="3200" dirty="0" smtClean="0"/>
              <a:t>Nya grödor</a:t>
            </a:r>
          </a:p>
          <a:p>
            <a:pPr>
              <a:buNone/>
            </a:pPr>
            <a:r>
              <a:rPr lang="sv-SE" sz="3200" dirty="0" smtClean="0"/>
              <a:t>Ökad efterfrågan på  livsmedel</a:t>
            </a:r>
          </a:p>
          <a:p>
            <a:pPr>
              <a:buNone/>
            </a:pPr>
            <a:r>
              <a:rPr lang="sv-SE" sz="3200" dirty="0" smtClean="0"/>
              <a:t>Bättre politiska förhållanden</a:t>
            </a:r>
          </a:p>
        </p:txBody>
      </p:sp>
      <p:sp>
        <p:nvSpPr>
          <p:cNvPr id="8" name="Platshållare för innehåll 7"/>
          <p:cNvSpPr>
            <a:spLocks noGrp="1"/>
          </p:cNvSpPr>
          <p:nvPr>
            <p:ph sz="half" idx="2"/>
          </p:nvPr>
        </p:nvSpPr>
        <p:spPr>
          <a:xfrm>
            <a:off x="4932040" y="1524000"/>
            <a:ext cx="3776096" cy="4572000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sv-SE" sz="2800" dirty="0" smtClean="0"/>
              <a:t> 	</a:t>
            </a:r>
            <a:r>
              <a:rPr lang="sv-SE" sz="3600" dirty="0" smtClean="0"/>
              <a:t>Nu blev det möjligt för bönderna att modernisera och göra arbetet på gårdarna mer effektivt.</a:t>
            </a:r>
            <a:endParaRPr lang="sv-SE" sz="3600" dirty="0"/>
          </a:p>
        </p:txBody>
      </p:sp>
      <p:sp>
        <p:nvSpPr>
          <p:cNvPr id="9" name="Höger 8"/>
          <p:cNvSpPr/>
          <p:nvPr/>
        </p:nvSpPr>
        <p:spPr>
          <a:xfrm>
            <a:off x="3779912" y="3284984"/>
            <a:ext cx="1296144" cy="79208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Eija\Pictures\PP-bilder\slottermaskin%201885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5" y="548680"/>
            <a:ext cx="3681816" cy="2664296"/>
          </a:xfrm>
          <a:prstGeom prst="rect">
            <a:avLst/>
          </a:prstGeom>
          <a:noFill/>
        </p:spPr>
      </p:pic>
      <p:sp>
        <p:nvSpPr>
          <p:cNvPr id="6" name="textruta 5"/>
          <p:cNvSpPr txBox="1"/>
          <p:nvPr/>
        </p:nvSpPr>
        <p:spPr>
          <a:xfrm>
            <a:off x="467544" y="3284984"/>
            <a:ext cx="31683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 smtClean="0"/>
              <a:t>Slåttermaskin 1885</a:t>
            </a:r>
            <a:endParaRPr lang="sv-SE" dirty="0"/>
          </a:p>
        </p:txBody>
      </p:sp>
      <p:pic>
        <p:nvPicPr>
          <p:cNvPr id="1027" name="Picture 3" descr="C:\Users\Eija\Pictures\PP-bilder\hästräfsa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355976" y="548680"/>
            <a:ext cx="4248472" cy="2449789"/>
          </a:xfrm>
          <a:prstGeom prst="rect">
            <a:avLst/>
          </a:prstGeom>
          <a:noFill/>
        </p:spPr>
      </p:pic>
      <p:sp>
        <p:nvSpPr>
          <p:cNvPr id="8" name="textruta 7"/>
          <p:cNvSpPr txBox="1"/>
          <p:nvPr/>
        </p:nvSpPr>
        <p:spPr>
          <a:xfrm>
            <a:off x="5004048" y="3140968"/>
            <a:ext cx="3600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 smtClean="0"/>
              <a:t>Hästräfsa</a:t>
            </a:r>
            <a:endParaRPr lang="sv-SE" dirty="0"/>
          </a:p>
        </p:txBody>
      </p:sp>
      <p:pic>
        <p:nvPicPr>
          <p:cNvPr id="1028" name="Picture 4" descr="C:\Users\Eija\Pictures\PP-bilder\800px-Batteuse_1881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27584" y="3861048"/>
            <a:ext cx="4680520" cy="2539182"/>
          </a:xfrm>
          <a:prstGeom prst="rect">
            <a:avLst/>
          </a:prstGeom>
          <a:noFill/>
        </p:spPr>
      </p:pic>
      <p:sp>
        <p:nvSpPr>
          <p:cNvPr id="10" name="textruta 9"/>
          <p:cNvSpPr txBox="1"/>
          <p:nvPr/>
        </p:nvSpPr>
        <p:spPr>
          <a:xfrm>
            <a:off x="5580112" y="5589240"/>
            <a:ext cx="28803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 smtClean="0"/>
              <a:t>Tröskverk 1881</a:t>
            </a:r>
            <a:endParaRPr lang="sv-S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v-SE" sz="4800" dirty="0" smtClean="0"/>
              <a:t>Industrialismen i Finland</a:t>
            </a:r>
            <a:endParaRPr lang="sv-SE" sz="4800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/>
        <p:txBody>
          <a:bodyPr>
            <a:noAutofit/>
          </a:bodyPr>
          <a:lstStyle/>
          <a:p>
            <a:r>
              <a:rPr lang="sv-SE" sz="2400" dirty="0" smtClean="0"/>
              <a:t>I Finland inleddes industrialiseringen på 1860-talet. </a:t>
            </a:r>
          </a:p>
          <a:p>
            <a:r>
              <a:rPr lang="sv-SE" sz="2400" dirty="0" smtClean="0"/>
              <a:t>Viktigaste råvaran var skogen! Skogsindustrin blev största och viktigaste industrin.</a:t>
            </a:r>
          </a:p>
          <a:p>
            <a:r>
              <a:rPr lang="sv-SE" sz="2400" dirty="0" smtClean="0"/>
              <a:t>Den snabba befolkningsökningen och högre levnadsstandard ledde till att efterfrågan på virke och papper ökade.</a:t>
            </a:r>
          </a:p>
          <a:p>
            <a:pPr>
              <a:buNone/>
            </a:pPr>
            <a:endParaRPr lang="sv-SE" sz="2400" dirty="0" smtClean="0"/>
          </a:p>
          <a:p>
            <a:pPr>
              <a:buNone/>
            </a:pPr>
            <a:r>
              <a:rPr lang="sv-SE" sz="2400" dirty="0" smtClean="0"/>
              <a:t> </a:t>
            </a:r>
            <a:endParaRPr lang="sv-SE" sz="2400" dirty="0"/>
          </a:p>
        </p:txBody>
      </p:sp>
      <p:pic>
        <p:nvPicPr>
          <p:cNvPr id="26626" name="Picture 2" descr="C:\Users\Eija\Pictures\PP-bilder\fabrik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83968" y="2132856"/>
            <a:ext cx="4395597" cy="285937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v-SE" sz="5400" dirty="0" smtClean="0"/>
              <a:t>Det gröna guldet</a:t>
            </a:r>
            <a:endParaRPr lang="sv-SE" sz="5400" dirty="0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sv-SE" dirty="0" smtClean="0"/>
              <a:t>Stora sågverk t.ex. Enso-Gutzeit (senare Stora Enso) uppstod vid kusten och de stora älvarna Kymmene, Kumo och Kemi älv. </a:t>
            </a:r>
          </a:p>
          <a:p>
            <a:r>
              <a:rPr lang="sv-SE" dirty="0" smtClean="0"/>
              <a:t>På 1870-talet grundades de första pappersfabrikerna i Finland.</a:t>
            </a:r>
            <a:endParaRPr lang="sv-SE" dirty="0"/>
          </a:p>
        </p:txBody>
      </p:sp>
      <p:pic>
        <p:nvPicPr>
          <p:cNvPr id="27650" name="Picture 2" descr="C:\Users\Eija\Pictures\PP-bilder\såg.jpg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" y="1916832"/>
            <a:ext cx="4213677" cy="367240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Handelns och industrins utveckling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641304"/>
          </a:xfrm>
        </p:spPr>
        <p:txBody>
          <a:bodyPr>
            <a:normAutofit fontScale="85000" lnSpcReduction="20000"/>
          </a:bodyPr>
          <a:lstStyle/>
          <a:p>
            <a:r>
              <a:rPr lang="sv-SE" dirty="0" smtClean="0"/>
              <a:t>Lanthandlar blev vanliga i byarna, där såldes kaffe, socker, te, tobak, kryddor, tyger mm. </a:t>
            </a:r>
          </a:p>
          <a:p>
            <a:r>
              <a:rPr lang="sv-SE" dirty="0" smtClean="0"/>
              <a:t>Aktiebolag blev tillåtna.</a:t>
            </a:r>
          </a:p>
          <a:p>
            <a:r>
              <a:rPr lang="sv-SE" dirty="0" smtClean="0"/>
              <a:t>Egen valuta 1860 (-2002 mark).</a:t>
            </a:r>
          </a:p>
          <a:p>
            <a:r>
              <a:rPr lang="sv-SE" dirty="0" smtClean="0"/>
              <a:t>Banker grundades (möjligt att ta lån för investeringar).</a:t>
            </a:r>
          </a:p>
          <a:p>
            <a:r>
              <a:rPr lang="sv-SE" dirty="0" smtClean="0"/>
              <a:t>Skolor  grundades. Industrin behövde utbildade, läs- och skrivkunniga människor.</a:t>
            </a:r>
          </a:p>
          <a:p>
            <a:r>
              <a:rPr lang="sv-SE" dirty="0" smtClean="0"/>
              <a:t>Kommunikationerna förbättrades. Järnvägsnätet byggdes ut, Saima kanal 1856.</a:t>
            </a:r>
          </a:p>
          <a:p>
            <a:endParaRPr lang="sv-SE" dirty="0" smtClean="0"/>
          </a:p>
          <a:p>
            <a:endParaRPr lang="sv-SE" dirty="0" smtClean="0"/>
          </a:p>
          <a:p>
            <a:endParaRPr lang="sv-SE" dirty="0"/>
          </a:p>
        </p:txBody>
      </p:sp>
      <p:pic>
        <p:nvPicPr>
          <p:cNvPr id="28674" name="Picture 2" descr="C:\Users\Eija\Pictures\PP-bilder\Markka1860_seteli_etu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427984" y="2276871"/>
            <a:ext cx="4350010" cy="317550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v-SE" sz="5400" dirty="0" smtClean="0"/>
              <a:t>Medborgarrörelserna</a:t>
            </a:r>
            <a:endParaRPr lang="sv-SE" sz="5400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sv-SE" dirty="0" smtClean="0"/>
              <a:t>Fram till 1860 hade det till en viss del varit förbjudet att grunda föreningar i Finland p.g.a. rädsla för politisk oro.</a:t>
            </a:r>
          </a:p>
          <a:p>
            <a:r>
              <a:rPr lang="sv-SE" dirty="0" smtClean="0"/>
              <a:t>I slutet av 1800-t, början av 1900-t  grundades många föreningar.</a:t>
            </a:r>
          </a:p>
          <a:p>
            <a:r>
              <a:rPr lang="sv-SE" dirty="0" smtClean="0"/>
              <a:t>Tack vare läs- och skrivkunnigheten ökade intresset för utbildning och kultur. </a:t>
            </a:r>
          </a:p>
          <a:p>
            <a:r>
              <a:rPr lang="sv-SE" dirty="0" smtClean="0"/>
              <a:t>Förbättrade kommunikationer underlättade bildandet av landsomfattande föreningar.</a:t>
            </a:r>
            <a:endParaRPr lang="sv-SE" dirty="0"/>
          </a:p>
        </p:txBody>
      </p:sp>
      <p:pic>
        <p:nvPicPr>
          <p:cNvPr id="1026" name="Picture 2" descr="C:\Users\Eija\Pictures\PP-bilder\Läsebok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355338" y="1844824"/>
            <a:ext cx="4352100" cy="3682546"/>
          </a:xfrm>
          <a:prstGeom prst="rect">
            <a:avLst/>
          </a:prstGeom>
          <a:noFill/>
        </p:spPr>
      </p:pic>
      <p:sp>
        <p:nvSpPr>
          <p:cNvPr id="6" name="textruta 5"/>
          <p:cNvSpPr txBox="1"/>
          <p:nvPr/>
        </p:nvSpPr>
        <p:spPr>
          <a:xfrm>
            <a:off x="4860032" y="5661248"/>
            <a:ext cx="35283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 smtClean="0"/>
              <a:t>Läsebok för folkskolan 1899</a:t>
            </a:r>
            <a:endParaRPr lang="sv-S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 flipV="1">
            <a:off x="8641080" y="0"/>
            <a:ext cx="45719" cy="152400"/>
          </a:xfrm>
        </p:spPr>
        <p:txBody>
          <a:bodyPr>
            <a:normAutofit fontScale="90000"/>
          </a:bodyPr>
          <a:lstStyle/>
          <a:p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457200" y="404664"/>
            <a:ext cx="4059936" cy="5691336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sv-SE" dirty="0" smtClean="0"/>
              <a:t>ARBETARRÖRELSER</a:t>
            </a:r>
          </a:p>
          <a:p>
            <a:r>
              <a:rPr lang="sv-SE" dirty="0" smtClean="0"/>
              <a:t>Grundades p.g.a. dåliga arbetsförhållanden.</a:t>
            </a:r>
          </a:p>
          <a:p>
            <a:r>
              <a:rPr lang="sv-SE" dirty="0" smtClean="0"/>
              <a:t>Barnarbetskraft vanligt, många olyckor p.g.a. farliga arbetsuppgifter och dåligt arbetsskydd, låga löner, långa arbetsdagar och få rättigheter.</a:t>
            </a:r>
          </a:p>
          <a:p>
            <a:r>
              <a:rPr lang="sv-SE" dirty="0" smtClean="0"/>
              <a:t>Första arbetarföreningen grundades i Helsingfors 1883 av möbelfabrikör von Wright.</a:t>
            </a:r>
          </a:p>
          <a:p>
            <a:r>
              <a:rPr lang="sv-SE" dirty="0" smtClean="0"/>
              <a:t>1899 grundades Finlands arbetarparti som senare bytte namn till Finlands Socialdemokratiska parti.</a:t>
            </a:r>
          </a:p>
          <a:p>
            <a:pPr>
              <a:buNone/>
            </a:pPr>
            <a:endParaRPr lang="sv-SE" dirty="0" smtClean="0"/>
          </a:p>
          <a:p>
            <a:pPr>
              <a:buNone/>
            </a:pPr>
            <a:endParaRPr lang="sv-SE" dirty="0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648200" y="404664"/>
            <a:ext cx="4059936" cy="5691336"/>
          </a:xfrm>
        </p:spPr>
        <p:txBody>
          <a:bodyPr>
            <a:normAutofit fontScale="92500" lnSpcReduction="20000"/>
          </a:bodyPr>
          <a:lstStyle/>
          <a:p>
            <a:r>
              <a:rPr lang="sv-SE" dirty="0" smtClean="0"/>
              <a:t>Man krävde bl.a. 8 timmars arbetsdag, förbättrat arbetsskydd, allmän och lika rösträtt, tryck- och åsiktsfrihet, gratis skola och sjukvård.</a:t>
            </a:r>
          </a:p>
          <a:p>
            <a:r>
              <a:rPr lang="sv-SE" dirty="0" smtClean="0"/>
              <a:t>År 1906 infördes allmän och lika rösträtt (först i Europa och första landet i världen där kvinnor fick rösta!)</a:t>
            </a:r>
          </a:p>
          <a:p>
            <a:r>
              <a:rPr lang="sv-SE" dirty="0" smtClean="0"/>
              <a:t>Andra medborgarrörelser: kvinnorörelsen, ungdoms-, nykterhets-, idrotts-, </a:t>
            </a:r>
            <a:r>
              <a:rPr lang="sv-SE" dirty="0" err="1" smtClean="0"/>
              <a:t>martha-</a:t>
            </a:r>
            <a:r>
              <a:rPr lang="sv-SE" dirty="0" smtClean="0"/>
              <a:t> </a:t>
            </a:r>
            <a:r>
              <a:rPr lang="sv-SE" smtClean="0"/>
              <a:t>och arbetarföreningar.</a:t>
            </a:r>
            <a:endParaRPr lang="sv-S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eija.myllykoski\Pictures\Bilder historia\alexander-I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4008" y="1462226"/>
            <a:ext cx="3888432" cy="49191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Sisällön paikkamerkki 5"/>
          <p:cNvSpPr>
            <a:spLocks noGrp="1"/>
          </p:cNvSpPr>
          <p:nvPr>
            <p:ph sz="half" idx="4294967295"/>
          </p:nvPr>
        </p:nvSpPr>
        <p:spPr>
          <a:xfrm>
            <a:off x="251520" y="1617519"/>
            <a:ext cx="3898900" cy="4608513"/>
          </a:xfrm>
        </p:spPr>
        <p:txBody>
          <a:bodyPr>
            <a:normAutofit fontScale="92500"/>
          </a:bodyPr>
          <a:lstStyle/>
          <a:p>
            <a:r>
              <a:rPr lang="sv-SE" dirty="0" smtClean="0"/>
              <a:t>Finland får autonomi (självstyre): Skulle styras av egna män, nya lagar stiftas gemensamt av storfursten (tsaren) och lantdagen, skatter som bars upp skulle gå till Finland, ryska landsmän saknade medborgerliga rättigheter i Finland, tullgräns mellan Finland och Ryssland</a:t>
            </a:r>
            <a:r>
              <a:rPr lang="fi-FI" dirty="0" smtClean="0"/>
              <a:t>.</a:t>
            </a:r>
          </a:p>
          <a:p>
            <a:endParaRPr lang="fi-FI" dirty="0" smtClean="0"/>
          </a:p>
          <a:p>
            <a:endParaRPr lang="fi-FI" dirty="0"/>
          </a:p>
        </p:txBody>
      </p:sp>
      <p:sp>
        <p:nvSpPr>
          <p:cNvPr id="2" name="Otsikko 1"/>
          <p:cNvSpPr>
            <a:spLocks noGrp="1"/>
          </p:cNvSpPr>
          <p:nvPr>
            <p:ph type="title" idx="4294967295"/>
          </p:nvPr>
        </p:nvSpPr>
        <p:spPr>
          <a:xfrm>
            <a:off x="302840" y="116632"/>
            <a:ext cx="8229600" cy="1143000"/>
          </a:xfrm>
        </p:spPr>
        <p:txBody>
          <a:bodyPr>
            <a:noAutofit/>
          </a:bodyPr>
          <a:lstStyle/>
          <a:p>
            <a:r>
              <a:rPr lang="sv-SE" sz="4400" dirty="0" smtClean="0"/>
              <a:t>Storfurstendömet Finland uppstår</a:t>
            </a:r>
            <a:endParaRPr lang="sv-SE" sz="4400" dirty="0"/>
          </a:p>
        </p:txBody>
      </p:sp>
    </p:spTree>
    <p:extLst>
      <p:ext uri="{BB962C8B-B14F-4D97-AF65-F5344CB8AC3E}">
        <p14:creationId xmlns:p14="http://schemas.microsoft.com/office/powerpoint/2010/main" val="6308236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isällön paikkamerkki 7"/>
          <p:cNvSpPr>
            <a:spLocks noGrp="1"/>
          </p:cNvSpPr>
          <p:nvPr>
            <p:ph idx="1"/>
          </p:nvPr>
        </p:nvSpPr>
        <p:spPr>
          <a:xfrm>
            <a:off x="467544" y="1412776"/>
            <a:ext cx="8229600" cy="5112568"/>
          </a:xfrm>
        </p:spPr>
        <p:txBody>
          <a:bodyPr>
            <a:normAutofit lnSpcReduction="10000"/>
          </a:bodyPr>
          <a:lstStyle/>
          <a:p>
            <a:r>
              <a:rPr lang="sv-SE" dirty="0" smtClean="0"/>
              <a:t>Tsaren, Alexander I rädd för att Finlands folk gör uppror! Kallar samman lantdagen. </a:t>
            </a:r>
          </a:p>
          <a:p>
            <a:r>
              <a:rPr lang="sv-SE" dirty="0" smtClean="0"/>
              <a:t>Lantdagen sitter samlad i tre månader! </a:t>
            </a:r>
          </a:p>
          <a:p>
            <a:r>
              <a:rPr lang="sv-SE" dirty="0" smtClean="0"/>
              <a:t>Alexander I lovar respektera landets religion och grundlagar. </a:t>
            </a:r>
          </a:p>
          <a:p>
            <a:r>
              <a:rPr lang="sv-SE" dirty="0" smtClean="0"/>
              <a:t>Lantdagsmännen ger sin trohetsed till Finlands nya härskare, tsar Alexander, storfurste av Finland.</a:t>
            </a:r>
          </a:p>
          <a:p>
            <a:r>
              <a:rPr lang="sv-SE" dirty="0" smtClean="0"/>
              <a:t>Alexander I har dock stor makt; sköter utrikespolitiken, har rätt att bestämma vilka ämbetsverk som skapas för att styra Finland, är överbefälhavare för både ryska och finska trupper.</a:t>
            </a:r>
          </a:p>
          <a:p>
            <a:r>
              <a:rPr lang="sv-SE" dirty="0" smtClean="0"/>
              <a:t>Oro inför framtiden! Kommer efterträdarna till tsaren att godkänna Finlands autonomi?</a:t>
            </a:r>
          </a:p>
          <a:p>
            <a:endParaRPr lang="sv-SE" dirty="0" smtClean="0"/>
          </a:p>
          <a:p>
            <a:endParaRPr lang="sv-SE" dirty="0"/>
          </a:p>
        </p:txBody>
      </p:sp>
      <p:sp>
        <p:nvSpPr>
          <p:cNvPr id="7" name="Otsikko 6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i-FI" sz="5400" dirty="0" smtClean="0"/>
              <a:t>Borgå </a:t>
            </a:r>
            <a:r>
              <a:rPr lang="sv-SE" sz="5400" dirty="0" smtClean="0"/>
              <a:t>lantdag 1</a:t>
            </a:r>
            <a:r>
              <a:rPr lang="fi-FI" sz="5400" dirty="0" smtClean="0"/>
              <a:t>809 </a:t>
            </a:r>
            <a:endParaRPr lang="fi-FI" sz="5400" dirty="0"/>
          </a:p>
        </p:txBody>
      </p:sp>
    </p:spTree>
    <p:extLst>
      <p:ext uri="{BB962C8B-B14F-4D97-AF65-F5344CB8AC3E}">
        <p14:creationId xmlns:p14="http://schemas.microsoft.com/office/powerpoint/2010/main" val="9295745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eija.myllykoski\Pictures\Bilder historia\Borgå lantdag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9662" y="633582"/>
            <a:ext cx="7202737" cy="56037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746950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i-FI" sz="5400" dirty="0" err="1" smtClean="0"/>
              <a:t>Lantdagen</a:t>
            </a:r>
            <a:endParaRPr lang="fi-FI" sz="5400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v-SE" dirty="0" smtClean="0"/>
              <a:t>Uppgift: Medverka i stiftandet av lagar, fatta beslut om nya skatter.</a:t>
            </a:r>
          </a:p>
          <a:p>
            <a:r>
              <a:rPr lang="sv-SE" dirty="0" smtClean="0"/>
              <a:t>Storfursten hade absolut vetorätt (rätt att stoppa ett beslut)!</a:t>
            </a:r>
          </a:p>
          <a:p>
            <a:r>
              <a:rPr lang="sv-SE" dirty="0" smtClean="0"/>
              <a:t>Lantdagen var en ståndslantdag, uppdelad i adel, präster, borgare och bönder.</a:t>
            </a:r>
          </a:p>
          <a:p>
            <a:r>
              <a:rPr lang="sv-SE" dirty="0" smtClean="0"/>
              <a:t>Representerade endast en bråkdel av Finlands befolkning, kvinnor och de obesuttna (torpare, backstugusittare..) fick inte delta i beslutsfattandet.</a:t>
            </a:r>
          </a:p>
          <a:p>
            <a:r>
              <a:rPr lang="sv-SE" dirty="0" smtClean="0"/>
              <a:t>Följande lantdag sammankallades först år 1863, efter en paus på mer än femtio år! 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1220262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Users\eija.myllykoski\Pictures\Bilder historia\ArmfeltGustafMauritz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1556792"/>
            <a:ext cx="4032448" cy="48495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Otsikko 7"/>
          <p:cNvSpPr>
            <a:spLocks noGrp="1"/>
          </p:cNvSpPr>
          <p:nvPr>
            <p:ph type="title"/>
          </p:nvPr>
        </p:nvSpPr>
        <p:spPr>
          <a:xfrm>
            <a:off x="385192" y="116632"/>
            <a:ext cx="8229600" cy="1219200"/>
          </a:xfrm>
        </p:spPr>
        <p:txBody>
          <a:bodyPr>
            <a:normAutofit/>
          </a:bodyPr>
          <a:lstStyle/>
          <a:p>
            <a:r>
              <a:rPr lang="sv-SE" sz="4800" dirty="0" smtClean="0"/>
              <a:t>Generalguvernören och senaten</a:t>
            </a:r>
            <a:endParaRPr lang="sv-SE" sz="4800" dirty="0"/>
          </a:p>
        </p:txBody>
      </p:sp>
      <p:sp>
        <p:nvSpPr>
          <p:cNvPr id="9" name="Sisällön paikkamerkki 8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882312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fi-FI" sz="1600" dirty="0" smtClean="0"/>
              <a:t>Gustav </a:t>
            </a:r>
            <a:r>
              <a:rPr lang="fi-FI" sz="1600" dirty="0" err="1" smtClean="0"/>
              <a:t>Mauritz</a:t>
            </a:r>
            <a:r>
              <a:rPr lang="fi-FI" sz="1600" dirty="0" smtClean="0"/>
              <a:t> Armfelt</a:t>
            </a:r>
            <a:endParaRPr lang="fi-FI" sz="1600" dirty="0"/>
          </a:p>
        </p:txBody>
      </p:sp>
      <p:sp>
        <p:nvSpPr>
          <p:cNvPr id="10" name="Sisällön paikkamerkki 9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r>
              <a:rPr lang="sv-SE" dirty="0" smtClean="0"/>
              <a:t>Tsaren härskar över ett jätterike, kan sällan besöka Finland.</a:t>
            </a:r>
          </a:p>
          <a:p>
            <a:r>
              <a:rPr lang="sv-SE" dirty="0" smtClean="0"/>
              <a:t>Utnämner en rysk generalguvernör som sin representant, ”</a:t>
            </a:r>
            <a:r>
              <a:rPr lang="sv-SE" dirty="0" err="1" smtClean="0"/>
              <a:t>Mr</a:t>
            </a:r>
            <a:r>
              <a:rPr lang="sv-SE" dirty="0" smtClean="0"/>
              <a:t> Ryssland” som ansvarar för ordningen i Finland. </a:t>
            </a:r>
          </a:p>
          <a:p>
            <a:r>
              <a:rPr lang="sv-SE" dirty="0" smtClean="0"/>
              <a:t>Man inrättar en regering, Kejserliga senaten för Finland. Medlemmarna kallas för senatorer.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6189563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C:\Users\eija.myllykoski\Pictures\Bilder historia\engel raatihuone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4784" y="1412776"/>
            <a:ext cx="6931592" cy="49685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sz="4800" dirty="0" smtClean="0"/>
              <a:t>Helsingfors </a:t>
            </a:r>
            <a:r>
              <a:rPr lang="sv-SE" sz="4800" dirty="0" smtClean="0"/>
              <a:t>blir huvudstad 1812</a:t>
            </a:r>
            <a:endParaRPr lang="sv-SE" sz="4800" dirty="0"/>
          </a:p>
        </p:txBody>
      </p:sp>
      <p:sp>
        <p:nvSpPr>
          <p:cNvPr id="5" name="Sisällön paikkamerkki 4"/>
          <p:cNvSpPr>
            <a:spLocks noGrp="1"/>
          </p:cNvSpPr>
          <p:nvPr>
            <p:ph sz="half" idx="1"/>
          </p:nvPr>
        </p:nvSpPr>
        <p:spPr>
          <a:xfrm>
            <a:off x="251520" y="1340768"/>
            <a:ext cx="4193608" cy="4572000"/>
          </a:xfrm>
        </p:spPr>
        <p:txBody>
          <a:bodyPr>
            <a:noAutofit/>
          </a:bodyPr>
          <a:lstStyle/>
          <a:p>
            <a:r>
              <a:rPr lang="sv-SE" sz="2800" b="1" dirty="0" smtClean="0">
                <a:solidFill>
                  <a:schemeClr val="bg1"/>
                </a:solidFill>
              </a:rPr>
              <a:t>Senaten och ämbetsverken låg till en början i Åbo. </a:t>
            </a:r>
          </a:p>
          <a:p>
            <a:r>
              <a:rPr lang="sv-SE" sz="2800" b="1" dirty="0" smtClean="0">
                <a:solidFill>
                  <a:schemeClr val="bg1"/>
                </a:solidFill>
              </a:rPr>
              <a:t>Helsingfors ansågs bättre som huvudstad: var inte bundet vid Sverige, närmare S:t Petersburg, låg skyddat av kanonerna på Sveaborg, hade bra hamn.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sv-SE" sz="2800" b="1" dirty="0">
                <a:solidFill>
                  <a:schemeClr val="bg1"/>
                </a:solidFill>
              </a:rPr>
              <a:t>Den tyska arkitekten </a:t>
            </a:r>
            <a:r>
              <a:rPr lang="sv-SE" sz="2800" b="1" dirty="0" err="1">
                <a:solidFill>
                  <a:schemeClr val="bg1"/>
                </a:solidFill>
              </a:rPr>
              <a:t>C.L.Engel</a:t>
            </a:r>
            <a:r>
              <a:rPr lang="sv-SE" sz="2800" b="1" dirty="0">
                <a:solidFill>
                  <a:schemeClr val="bg1"/>
                </a:solidFill>
              </a:rPr>
              <a:t> ledare för projektet att bygga upp Helsingfors.</a:t>
            </a:r>
          </a:p>
          <a:p>
            <a:endParaRPr lang="fi-FI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814543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Eija\Pictures\PP-bilder\torpet_01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 bwMode="auto">
          <a:xfrm>
            <a:off x="3468252" y="2196917"/>
            <a:ext cx="4855488" cy="3176299"/>
          </a:xfrm>
          <a:prstGeom prst="rect">
            <a:avLst/>
          </a:prstGeom>
          <a:noFill/>
        </p:spPr>
      </p:pic>
      <p:sp>
        <p:nvSpPr>
          <p:cNvPr id="4" name="Rubrik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sv-SE" sz="4800" dirty="0" smtClean="0"/>
              <a:t>Befolkningen i Finland</a:t>
            </a:r>
            <a:endParaRPr lang="sv-SE" sz="4800" dirty="0"/>
          </a:p>
        </p:txBody>
      </p:sp>
      <p:sp>
        <p:nvSpPr>
          <p:cNvPr id="5" name="Platshållare för innehåll 4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sv-SE" b="1" dirty="0" smtClean="0">
                <a:solidFill>
                  <a:schemeClr val="bg1"/>
                </a:solidFill>
              </a:rPr>
              <a:t>I början av 1800-talet var Finland ett ståndssamhälle, befolkningen</a:t>
            </a:r>
            <a:r>
              <a:rPr lang="sv-SE" dirty="0" smtClean="0">
                <a:solidFill>
                  <a:schemeClr val="bg1"/>
                </a:solidFill>
              </a:rPr>
              <a:t> </a:t>
            </a:r>
            <a:r>
              <a:rPr lang="sv-SE" b="1" dirty="0" smtClean="0">
                <a:solidFill>
                  <a:schemeClr val="bg1"/>
                </a:solidFill>
              </a:rPr>
              <a:t>var indelad i fyra olika stånd: adel, präster, borgare och bönder.</a:t>
            </a:r>
          </a:p>
          <a:p>
            <a:r>
              <a:rPr lang="sv-SE" b="1" dirty="0" smtClean="0">
                <a:solidFill>
                  <a:schemeClr val="bg1"/>
                </a:solidFill>
              </a:rPr>
              <a:t>Under hela 1800-t bodde största delen av finländarna på landsbygden och var sysselsatta inom jordbruket.</a:t>
            </a:r>
            <a:endParaRPr lang="sv-SE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62817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Eija\Pictures\PP-bilder\250px-Backstugusittare1.jpg"/>
          <p:cNvPicPr>
            <a:picLocks noGrp="1" noChangeAspect="1" noChangeArrowheads="1"/>
          </p:cNvPicPr>
          <p:nvPr>
            <p:ph sz="quarter" idx="4294967295"/>
          </p:nvPr>
        </p:nvPicPr>
        <p:blipFill>
          <a:blip r:embed="rId2" cstate="print"/>
          <a:stretch>
            <a:fillRect/>
          </a:stretch>
        </p:blipFill>
        <p:spPr bwMode="auto">
          <a:xfrm>
            <a:off x="2405454" y="188640"/>
            <a:ext cx="3678714" cy="2169234"/>
          </a:xfrm>
          <a:prstGeom prst="rect">
            <a:avLst/>
          </a:prstGeom>
          <a:noFill/>
        </p:spPr>
      </p:pic>
      <p:sp>
        <p:nvSpPr>
          <p:cNvPr id="13" name="Rubrik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6" name="Platshållare för innehåll 5"/>
          <p:cNvSpPr>
            <a:spLocks noGrp="1"/>
          </p:cNvSpPr>
          <p:nvPr>
            <p:ph type="body" idx="1"/>
          </p:nvPr>
        </p:nvSpPr>
        <p:spPr>
          <a:xfrm>
            <a:off x="539552" y="2132856"/>
            <a:ext cx="8071048" cy="4104456"/>
          </a:xfrm>
        </p:spPr>
        <p:txBody>
          <a:bodyPr>
            <a:noAutofit/>
          </a:bodyPr>
          <a:lstStyle/>
          <a:p>
            <a:r>
              <a:rPr lang="sv-SE" sz="2400" b="1" dirty="0" smtClean="0">
                <a:solidFill>
                  <a:schemeClr val="bg1"/>
                </a:solidFill>
              </a:rPr>
              <a:t>Godsägare</a:t>
            </a:r>
            <a:r>
              <a:rPr lang="sv-SE" sz="2400" dirty="0" smtClean="0">
                <a:solidFill>
                  <a:schemeClr val="bg1"/>
                </a:solidFill>
              </a:rPr>
              <a:t>: bodde på en herrgård, hörde till adeln.</a:t>
            </a:r>
          </a:p>
          <a:p>
            <a:r>
              <a:rPr lang="sv-SE" sz="2400" b="1" dirty="0" smtClean="0">
                <a:solidFill>
                  <a:schemeClr val="bg1"/>
                </a:solidFill>
              </a:rPr>
              <a:t>Bönder</a:t>
            </a:r>
            <a:r>
              <a:rPr lang="sv-SE" sz="2400" dirty="0" smtClean="0">
                <a:solidFill>
                  <a:schemeClr val="bg1"/>
                </a:solidFill>
              </a:rPr>
              <a:t>: fanns både rika storbönder och fattiga småbrukare.</a:t>
            </a:r>
          </a:p>
          <a:p>
            <a:r>
              <a:rPr lang="sv-SE" sz="2400" b="1" dirty="0" smtClean="0">
                <a:solidFill>
                  <a:schemeClr val="bg1"/>
                </a:solidFill>
              </a:rPr>
              <a:t>Torpare</a:t>
            </a:r>
            <a:r>
              <a:rPr lang="sv-SE" sz="2400" dirty="0" smtClean="0">
                <a:solidFill>
                  <a:schemeClr val="bg1"/>
                </a:solidFill>
              </a:rPr>
              <a:t>: arrenderade vanligtvis en åker och lite skog där de fick bygga ett litet torp.</a:t>
            </a:r>
          </a:p>
          <a:p>
            <a:r>
              <a:rPr lang="sv-SE" sz="2400" b="1" dirty="0" smtClean="0">
                <a:solidFill>
                  <a:schemeClr val="bg1"/>
                </a:solidFill>
              </a:rPr>
              <a:t>Backstugusittare</a:t>
            </a:r>
            <a:r>
              <a:rPr lang="sv-SE" sz="2400" dirty="0" smtClean="0">
                <a:solidFill>
                  <a:schemeClr val="bg1"/>
                </a:solidFill>
              </a:rPr>
              <a:t>: saknade helt jord. Bodde i en liten stuga i anslutning till en gård så länge de hjälpte till med arbetet på gården. Många var ensamstående kvinnor vars män emigrerat till Amerika. </a:t>
            </a:r>
          </a:p>
          <a:p>
            <a:r>
              <a:rPr lang="sv-SE" sz="2400" b="1" dirty="0" err="1" smtClean="0">
                <a:solidFill>
                  <a:schemeClr val="bg1"/>
                </a:solidFill>
              </a:rPr>
              <a:t>Inhysehjon</a:t>
            </a:r>
            <a:r>
              <a:rPr lang="sv-SE" sz="2400" b="1" dirty="0" smtClean="0">
                <a:solidFill>
                  <a:schemeClr val="bg1"/>
                </a:solidFill>
              </a:rPr>
              <a:t>, drängar och pigor</a:t>
            </a:r>
            <a:r>
              <a:rPr lang="sv-SE" sz="2400" dirty="0" smtClean="0">
                <a:solidFill>
                  <a:schemeClr val="bg1"/>
                </a:solidFill>
              </a:rPr>
              <a:t>: bodde tillsammans med bondfamiljen. </a:t>
            </a:r>
            <a:r>
              <a:rPr lang="sv-SE" sz="2400" dirty="0" err="1" smtClean="0">
                <a:solidFill>
                  <a:schemeClr val="bg1"/>
                </a:solidFill>
              </a:rPr>
              <a:t>Inhysehjonen</a:t>
            </a:r>
            <a:r>
              <a:rPr lang="sv-SE" sz="2400" dirty="0" smtClean="0">
                <a:solidFill>
                  <a:schemeClr val="bg1"/>
                </a:solidFill>
              </a:rPr>
              <a:t> var ofta </a:t>
            </a:r>
            <a:r>
              <a:rPr lang="sv-SE" sz="2400" dirty="0" err="1" smtClean="0">
                <a:solidFill>
                  <a:schemeClr val="bg1"/>
                </a:solidFill>
              </a:rPr>
              <a:t>ditplacerade</a:t>
            </a:r>
            <a:r>
              <a:rPr lang="sv-SE" sz="2400" dirty="0" smtClean="0">
                <a:solidFill>
                  <a:schemeClr val="bg1"/>
                </a:solidFill>
              </a:rPr>
              <a:t> av fattigvården.</a:t>
            </a:r>
            <a:endParaRPr lang="sv-SE" sz="2400" b="1" dirty="0" smtClean="0">
              <a:solidFill>
                <a:schemeClr val="bg1"/>
              </a:solidFill>
            </a:endParaRPr>
          </a:p>
          <a:p>
            <a:endParaRPr lang="sv-SE" sz="2400" dirty="0" smtClean="0">
              <a:solidFill>
                <a:schemeClr val="bg1"/>
              </a:solidFill>
            </a:endParaRPr>
          </a:p>
          <a:p>
            <a:endParaRPr lang="sv-SE" sz="24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peri">
  <a:themeElements>
    <a:clrScheme name="Paperi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Paperi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Paperi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443</TotalTime>
  <Words>822</Words>
  <Application>Microsoft Office PowerPoint</Application>
  <PresentationFormat>Näytössä katseltava diaesitys (4:3)</PresentationFormat>
  <Paragraphs>76</Paragraphs>
  <Slides>16</Slides>
  <Notes>1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16</vt:i4>
      </vt:variant>
    </vt:vector>
  </HeadingPairs>
  <TitlesOfParts>
    <vt:vector size="20" baseType="lpstr">
      <vt:lpstr>Calibri</vt:lpstr>
      <vt:lpstr>Constantia</vt:lpstr>
      <vt:lpstr>Wingdings 2</vt:lpstr>
      <vt:lpstr>Paperi</vt:lpstr>
      <vt:lpstr>Finland som en del av Ryssland</vt:lpstr>
      <vt:lpstr>Storfurstendömet Finland uppstår</vt:lpstr>
      <vt:lpstr>Borgå lantdag 1809 </vt:lpstr>
      <vt:lpstr>PowerPoint-esitys</vt:lpstr>
      <vt:lpstr>Lantdagen</vt:lpstr>
      <vt:lpstr>Generalguvernören och senaten</vt:lpstr>
      <vt:lpstr>Helsingfors blir huvudstad 1812</vt:lpstr>
      <vt:lpstr>Befolkningen i Finland</vt:lpstr>
      <vt:lpstr>PowerPoint-esitys</vt:lpstr>
      <vt:lpstr>Jordbrukets mekanisering i Finland</vt:lpstr>
      <vt:lpstr>PowerPoint-esitys</vt:lpstr>
      <vt:lpstr>Industrialismen i Finland</vt:lpstr>
      <vt:lpstr>Det gröna guldet</vt:lpstr>
      <vt:lpstr>Handelns och industrins utveckling</vt:lpstr>
      <vt:lpstr>Medborgarrörelserna</vt:lpstr>
      <vt:lpstr>PowerPoint-esitys</vt:lpstr>
    </vt:vector>
  </TitlesOfParts>
  <Company>Jyväskylän kaupunki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Finland som en del av Ryssland</dc:title>
  <dc:creator>Eija.Myllykoski</dc:creator>
  <cp:lastModifiedBy>Eija.Myllykoski</cp:lastModifiedBy>
  <cp:revision>58</cp:revision>
  <dcterms:created xsi:type="dcterms:W3CDTF">2012-02-21T09:40:14Z</dcterms:created>
  <dcterms:modified xsi:type="dcterms:W3CDTF">2014-11-04T07:51:53Z</dcterms:modified>
</cp:coreProperties>
</file>