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WtEkhnxSVDLzV7hOOqWQkWkRQ7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akko Mäki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55371B-157E-44AE-8275-3F04227D3B6E}" v="125" dt="2021-06-16T10:31:59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ommentAuthors" Target="commentAuthors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c4d90123f9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c4d90123f9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c4d90123f9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c4d90123f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c4d90123f9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c4d90123f9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c4d90123f9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c4d90123f9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c4d90123f9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gc4d90123f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5A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Artikkelin paikka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 err="1"/>
              <a:t>Module</a:t>
            </a:r>
            <a:r>
              <a:rPr lang="fi-FI" dirty="0"/>
              <a:t> 3 </a:t>
            </a:r>
            <a:r>
              <a:rPr lang="fi-FI"/>
              <a:t>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 txBox="1">
            <a:spLocks noGrp="1"/>
          </p:cNvSpPr>
          <p:nvPr>
            <p:ph type="title"/>
          </p:nvPr>
        </p:nvSpPr>
        <p:spPr>
          <a:xfrm>
            <a:off x="1676400" y="730800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Artikkelin paikka</a:t>
            </a:r>
            <a:endParaRPr dirty="0"/>
          </a:p>
        </p:txBody>
      </p:sp>
      <p:sp>
        <p:nvSpPr>
          <p:cNvPr id="93" name="Google Shape;9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95" name="Google Shape;95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I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read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a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book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I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read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 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a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good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book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I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read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a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very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good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book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I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read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a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very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good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but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at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times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disturbing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book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Artikkeli tulee yleensä substantiivin, adjektiivin ja muiden määreiden eteen. 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4d90123f9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Artikkelin paikka</a:t>
            </a:r>
            <a:endParaRPr dirty="0"/>
          </a:p>
        </p:txBody>
      </p:sp>
      <p:sp>
        <p:nvSpPr>
          <p:cNvPr id="101" name="Google Shape;101;gc4d90123f9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gc4d90123f9_0_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03" name="Google Shape;103;gc4d90123f9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dirty="0" err="1"/>
              <a:t>athletes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ready</a:t>
            </a:r>
            <a:r>
              <a:rPr lang="fi-FI" dirty="0"/>
              <a:t> to </a:t>
            </a:r>
            <a:r>
              <a:rPr lang="fi-FI" dirty="0" err="1"/>
              <a:t>start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Both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dirty="0" err="1"/>
              <a:t>teams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disqualified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Twice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dirty="0" err="1"/>
              <a:t>number</a:t>
            </a:r>
            <a:r>
              <a:rPr lang="fi-FI" dirty="0"/>
              <a:t> of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attended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meeting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am </a:t>
            </a:r>
            <a:r>
              <a:rPr lang="fi-FI" dirty="0" err="1"/>
              <a:t>half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dirty="0" err="1"/>
              <a:t>man</a:t>
            </a:r>
            <a:r>
              <a:rPr lang="fi-FI" dirty="0"/>
              <a:t> I </a:t>
            </a:r>
            <a:r>
              <a:rPr lang="fi-FI" dirty="0" err="1"/>
              <a:t>used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Määräinen artikkeli tulee kuitenkin vasta seuraavien sanojen jälkeen: </a:t>
            </a:r>
            <a:r>
              <a:rPr lang="fi-FI" b="1" dirty="0" err="1">
                <a:solidFill>
                  <a:schemeClr val="bg2"/>
                </a:solidFill>
              </a:rPr>
              <a:t>all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both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double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half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quite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twice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c4d90123f9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Artikkelin paikka</a:t>
            </a:r>
            <a:endParaRPr dirty="0"/>
          </a:p>
        </p:txBody>
      </p:sp>
      <p:sp>
        <p:nvSpPr>
          <p:cNvPr id="109" name="Google Shape;109;gc4d90123f9_0_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0" name="Google Shape;110;gc4d90123f9_0_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11" name="Google Shape;111;gc4d90123f9_0_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such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dirty="0" err="1"/>
              <a:t>surprise</a:t>
            </a:r>
            <a:r>
              <a:rPr lang="fi-FI" dirty="0"/>
              <a:t> to </a:t>
            </a:r>
            <a:r>
              <a:rPr lang="fi-FI" dirty="0" err="1"/>
              <a:t>see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dirty="0" err="1"/>
              <a:t>wonderful</a:t>
            </a:r>
            <a:r>
              <a:rPr lang="fi-FI" dirty="0"/>
              <a:t> </a:t>
            </a:r>
            <a:r>
              <a:rPr lang="fi-FI" dirty="0" err="1"/>
              <a:t>gift</a:t>
            </a:r>
            <a:r>
              <a:rPr lang="fi-FI" dirty="0"/>
              <a:t> it </a:t>
            </a:r>
            <a:r>
              <a:rPr lang="fi-FI" dirty="0" err="1"/>
              <a:t>was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awful</a:t>
            </a:r>
            <a:r>
              <a:rPr lang="fi-FI" dirty="0"/>
              <a:t> </a:t>
            </a:r>
            <a:r>
              <a:rPr lang="fi-FI" dirty="0" err="1"/>
              <a:t>weather</a:t>
            </a:r>
            <a:r>
              <a:rPr lang="fi-FI" dirty="0"/>
              <a:t>!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Epämääräinen artikkeli (jos pääsana on laskettava yksikössä) tulee kuitenkin vasta seuraavien sanojen jälkeen: </a:t>
            </a:r>
            <a:r>
              <a:rPr lang="fi-FI" b="1" dirty="0" err="1">
                <a:solidFill>
                  <a:schemeClr val="bg2"/>
                </a:solidFill>
              </a:rPr>
              <a:t>many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quite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rather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such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</a:rPr>
              <a:t>Rather</a:t>
            </a:r>
            <a:r>
              <a:rPr lang="fi-FI" dirty="0">
                <a:solidFill>
                  <a:schemeClr val="bg2"/>
                </a:solidFill>
              </a:rPr>
              <a:t>: myös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b="1" dirty="0" err="1">
                <a:solidFill>
                  <a:schemeClr val="bg2"/>
                </a:solidFill>
              </a:rPr>
              <a:t>rather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big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win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mahdollinen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</a:rPr>
              <a:t>Many</a:t>
            </a:r>
            <a:r>
              <a:rPr lang="fi-FI" dirty="0">
                <a:solidFill>
                  <a:schemeClr val="bg2"/>
                </a:solidFill>
              </a:rPr>
              <a:t>: pääsana yleensä monikossa (</a:t>
            </a:r>
            <a:r>
              <a:rPr lang="fi-FI" b="1" dirty="0" err="1">
                <a:solidFill>
                  <a:schemeClr val="bg2"/>
                </a:solidFill>
              </a:rPr>
              <a:t>many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boys</a:t>
            </a:r>
            <a:r>
              <a:rPr lang="fi-FI" dirty="0">
                <a:solidFill>
                  <a:schemeClr val="bg2"/>
                </a:solidFill>
              </a:rPr>
              <a:t>); </a:t>
            </a:r>
            <a:r>
              <a:rPr lang="fi-FI" b="1" dirty="0" err="1">
                <a:solidFill>
                  <a:schemeClr val="bg2"/>
                </a:solidFill>
              </a:rPr>
              <a:t>many</a:t>
            </a:r>
            <a:r>
              <a:rPr lang="fi-FI" b="1" dirty="0">
                <a:solidFill>
                  <a:schemeClr val="bg2"/>
                </a:solidFill>
              </a:rPr>
              <a:t> a </a:t>
            </a:r>
            <a:r>
              <a:rPr lang="fi-FI" b="1" dirty="0" err="1">
                <a:solidFill>
                  <a:schemeClr val="bg2"/>
                </a:solidFill>
              </a:rPr>
              <a:t>boy</a:t>
            </a:r>
            <a:r>
              <a:rPr lang="fi-FI" dirty="0">
                <a:solidFill>
                  <a:schemeClr val="bg2"/>
                </a:solidFill>
              </a:rPr>
              <a:t> muodollista kieltä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c4d90123f9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Artikkelin paikka</a:t>
            </a:r>
            <a:endParaRPr dirty="0"/>
          </a:p>
        </p:txBody>
      </p:sp>
      <p:sp>
        <p:nvSpPr>
          <p:cNvPr id="117" name="Google Shape;117;gc4d90123f9_0_2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8" name="Google Shape;118;gc4d90123f9_0_2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19" name="Google Shape;119;gc4d90123f9_0_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too</a:t>
            </a:r>
            <a:r>
              <a:rPr lang="fi-FI" dirty="0"/>
              <a:t> long </a:t>
            </a:r>
            <a:r>
              <a:rPr lang="fi-FI" b="1" dirty="0"/>
              <a:t>a </a:t>
            </a:r>
            <a:r>
              <a:rPr lang="fi-FI" dirty="0" err="1"/>
              <a:t>story</a:t>
            </a:r>
            <a:r>
              <a:rPr lang="fi-FI" dirty="0"/>
              <a:t> to </a:t>
            </a:r>
            <a:r>
              <a:rPr lang="fi-FI" dirty="0" err="1"/>
              <a:t>interest</a:t>
            </a:r>
            <a:r>
              <a:rPr lang="fi-FI" dirty="0"/>
              <a:t> me.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bright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dirty="0" err="1"/>
              <a:t>student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nobody</a:t>
            </a:r>
            <a:r>
              <a:rPr lang="fi-FI" dirty="0"/>
              <a:t> </a:t>
            </a:r>
            <a:r>
              <a:rPr lang="fi-FI" dirty="0" err="1"/>
              <a:t>contradicted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However</a:t>
            </a:r>
            <a:r>
              <a:rPr lang="fi-FI" dirty="0"/>
              <a:t> </a:t>
            </a:r>
            <a:r>
              <a:rPr lang="fi-FI" dirty="0" err="1"/>
              <a:t>bright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dirty="0" err="1"/>
              <a:t>student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,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to </a:t>
            </a:r>
            <a:r>
              <a:rPr lang="fi-FI" dirty="0" err="1"/>
              <a:t>think</a:t>
            </a:r>
            <a:r>
              <a:rPr lang="fi-FI" dirty="0"/>
              <a:t> of </a:t>
            </a:r>
            <a:r>
              <a:rPr lang="fi-FI" dirty="0" err="1"/>
              <a:t>others</a:t>
            </a:r>
            <a:r>
              <a:rPr lang="fi-FI" dirty="0"/>
              <a:t>, </a:t>
            </a:r>
            <a:r>
              <a:rPr lang="fi-FI" dirty="0" err="1"/>
              <a:t>too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Epämääräinen artikkeli tulee kuitenkin vasta </a:t>
            </a:r>
            <a:r>
              <a:rPr lang="fi-FI" b="1" dirty="0">
                <a:solidFill>
                  <a:schemeClr val="bg2"/>
                </a:solidFill>
              </a:rPr>
              <a:t>adjektiivin jälkeen</a:t>
            </a:r>
            <a:r>
              <a:rPr lang="fi-FI" dirty="0">
                <a:solidFill>
                  <a:schemeClr val="bg2"/>
                </a:solidFill>
              </a:rPr>
              <a:t> seuraavien sanojen kanssa: </a:t>
            </a:r>
            <a:r>
              <a:rPr lang="fi-FI" b="1" dirty="0">
                <a:solidFill>
                  <a:schemeClr val="bg2"/>
                </a:solidFill>
              </a:rPr>
              <a:t>as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how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however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too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Tämä on muodollinen käyttö, joka puheessa yleensä kierretään: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story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was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too</a:t>
            </a:r>
            <a:r>
              <a:rPr lang="fi-FI" b="1" dirty="0">
                <a:solidFill>
                  <a:schemeClr val="bg2"/>
                </a:solidFill>
              </a:rPr>
              <a:t> long to </a:t>
            </a:r>
            <a:r>
              <a:rPr lang="fi-FI" b="1" dirty="0" err="1">
                <a:solidFill>
                  <a:schemeClr val="bg2"/>
                </a:solidFill>
              </a:rPr>
              <a:t>interest</a:t>
            </a:r>
            <a:r>
              <a:rPr lang="fi-FI" b="1" dirty="0">
                <a:solidFill>
                  <a:schemeClr val="bg2"/>
                </a:solidFill>
              </a:rPr>
              <a:t> me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Normaalisti: </a:t>
            </a:r>
            <a:r>
              <a:rPr lang="fi-FI" b="1" dirty="0" err="1">
                <a:solidFill>
                  <a:schemeClr val="bg2"/>
                </a:solidFill>
              </a:rPr>
              <a:t>She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was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so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bright</a:t>
            </a:r>
            <a:r>
              <a:rPr lang="fi-FI" b="1" dirty="0">
                <a:solidFill>
                  <a:schemeClr val="bg2"/>
                </a:solidFill>
              </a:rPr>
              <a:t> – </a:t>
            </a:r>
            <a:r>
              <a:rPr lang="fi-FI" b="1" dirty="0" err="1">
                <a:solidFill>
                  <a:schemeClr val="bg2"/>
                </a:solidFill>
              </a:rPr>
              <a:t>She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was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such</a:t>
            </a:r>
            <a:r>
              <a:rPr lang="fi-FI" b="1" dirty="0">
                <a:solidFill>
                  <a:schemeClr val="bg2"/>
                </a:solidFill>
              </a:rPr>
              <a:t> a </a:t>
            </a:r>
            <a:r>
              <a:rPr lang="fi-FI" b="1" dirty="0" err="1">
                <a:solidFill>
                  <a:schemeClr val="bg2"/>
                </a:solidFill>
              </a:rPr>
              <a:t>bright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student</a:t>
            </a:r>
            <a:r>
              <a:rPr lang="fi-FI" b="1" dirty="0">
                <a:solidFill>
                  <a:schemeClr val="bg2"/>
                </a:solidFill>
              </a:rPr>
              <a:t>. </a:t>
            </a:r>
            <a:endParaRPr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c4d90123f9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an </a:t>
            </a:r>
            <a:r>
              <a:rPr lang="fi-FI" dirty="0" err="1"/>
              <a:t>article</a:t>
            </a:r>
            <a:r>
              <a:rPr lang="fi-FI" dirty="0"/>
              <a:t>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needed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25" name="Google Shape;125;gc4d90123f9_0_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6" name="Google Shape;126;gc4d90123f9_0_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27" name="Google Shape;127;gc4d90123f9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extremely</a:t>
            </a:r>
            <a:r>
              <a:rPr lang="fi-FI" dirty="0"/>
              <a:t> ___ </a:t>
            </a:r>
            <a:r>
              <a:rPr lang="fi-FI" dirty="0" err="1"/>
              <a:t>exciting</a:t>
            </a:r>
            <a:r>
              <a:rPr lang="fi-FI" dirty="0"/>
              <a:t> ___ </a:t>
            </a:r>
            <a:r>
              <a:rPr lang="fi-FI" dirty="0" err="1"/>
              <a:t>stor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7"/>
                  </a:ext>
                </a:extLst>
              </a:rPr>
              <a:t>y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what</a:t>
            </a:r>
            <a:r>
              <a:rPr lang="fi-FI" dirty="0"/>
              <a:t> ___ </a:t>
            </a:r>
            <a:r>
              <a:rPr lang="fi-FI" dirty="0" err="1"/>
              <a:t>awful</a:t>
            </a:r>
            <a:r>
              <a:rPr lang="fi-FI" dirty="0"/>
              <a:t> ___ </a:t>
            </a:r>
            <a:r>
              <a:rPr lang="fi-FI" dirty="0" err="1"/>
              <a:t>accident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really</a:t>
            </a:r>
            <a:r>
              <a:rPr lang="fi-FI" dirty="0"/>
              <a:t> ___ long-</a:t>
            </a:r>
            <a:r>
              <a:rPr lang="fi-FI" dirty="0" err="1"/>
              <a:t>reaching</a:t>
            </a:r>
            <a:r>
              <a:rPr lang="fi-FI" dirty="0"/>
              <a:t> ___ </a:t>
            </a:r>
            <a:r>
              <a:rPr lang="fi-FI" dirty="0" err="1"/>
              <a:t>plan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double</a:t>
            </a:r>
            <a:r>
              <a:rPr lang="fi-FI" dirty="0"/>
              <a:t> ___ </a:t>
            </a:r>
            <a:r>
              <a:rPr lang="fi-FI" dirty="0" err="1"/>
              <a:t>amount</a:t>
            </a:r>
            <a:r>
              <a:rPr lang="fi-FI" dirty="0"/>
              <a:t> ___ of ___ money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as ___ </a:t>
            </a:r>
            <a:r>
              <a:rPr lang="fi-FI" dirty="0" err="1"/>
              <a:t>good</a:t>
            </a:r>
            <a:r>
              <a:rPr lang="fi-FI" dirty="0"/>
              <a:t> ___ </a:t>
            </a:r>
            <a:r>
              <a:rPr lang="fi-FI" dirty="0" err="1"/>
              <a:t>attempt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such</a:t>
            </a:r>
            <a:r>
              <a:rPr lang="fi-FI" dirty="0"/>
              <a:t> ___ </a:t>
            </a:r>
            <a:r>
              <a:rPr lang="fi-FI" dirty="0" err="1"/>
              <a:t>good</a:t>
            </a:r>
            <a:r>
              <a:rPr lang="fi-FI" dirty="0"/>
              <a:t> ___ </a:t>
            </a:r>
            <a:r>
              <a:rPr lang="fi-FI" dirty="0" err="1"/>
              <a:t>attempt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such</a:t>
            </a:r>
            <a:r>
              <a:rPr lang="fi-FI" dirty="0"/>
              <a:t> ___ </a:t>
            </a:r>
            <a:r>
              <a:rPr lang="fi-FI" dirty="0" err="1"/>
              <a:t>great</a:t>
            </a:r>
            <a:r>
              <a:rPr lang="fi-FI" dirty="0"/>
              <a:t> ___ </a:t>
            </a:r>
            <a:r>
              <a:rPr lang="fi-FI" dirty="0" err="1"/>
              <a:t>sorrow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too</a:t>
            </a:r>
            <a:r>
              <a:rPr lang="fi-FI" dirty="0"/>
              <a:t> ___ long ___ </a:t>
            </a:r>
            <a:r>
              <a:rPr lang="fi-FI" dirty="0" err="1"/>
              <a:t>film</a:t>
            </a:r>
            <a:endParaRPr dirty="0"/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___ </a:t>
            </a:r>
            <a:r>
              <a:rPr lang="fi-FI" dirty="0" err="1"/>
              <a:t>many</a:t>
            </a:r>
            <a:r>
              <a:rPr lang="fi-FI" dirty="0"/>
              <a:t> ___ </a:t>
            </a:r>
            <a:r>
              <a:rPr lang="fi-FI" dirty="0" err="1"/>
              <a:t>young</a:t>
            </a:r>
            <a:r>
              <a:rPr lang="fi-FI" dirty="0"/>
              <a:t> ___ </a:t>
            </a:r>
            <a:r>
              <a:rPr lang="fi-FI" dirty="0" err="1"/>
              <a:t>man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4d90123f9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an </a:t>
            </a:r>
            <a:r>
              <a:rPr lang="fi-FI" dirty="0" err="1"/>
              <a:t>article</a:t>
            </a:r>
            <a:r>
              <a:rPr lang="fi-FI" dirty="0"/>
              <a:t>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needed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33" name="Google Shape;133;gc4d90123f9_0_2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4" name="Google Shape;134;gc4d90123f9_0_2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35" name="Google Shape;135;gc4d90123f9_0_2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extremely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exciting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stor</a:t>
            </a:r>
            <a:r>
              <a:rPr lang="fi-FI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y</a:t>
            </a:r>
            <a:endParaRPr dirty="0">
              <a:solidFill>
                <a:schemeClr val="tx1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what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awful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accident</a:t>
            </a:r>
            <a:endParaRPr dirty="0">
              <a:solidFill>
                <a:schemeClr val="tx1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really</a:t>
            </a:r>
            <a:r>
              <a:rPr lang="fi-FI" dirty="0">
                <a:solidFill>
                  <a:schemeClr val="tx1"/>
                </a:solidFill>
              </a:rPr>
              <a:t> ___ long-</a:t>
            </a:r>
            <a:r>
              <a:rPr lang="fi-FI" dirty="0" err="1">
                <a:solidFill>
                  <a:schemeClr val="tx1"/>
                </a:solidFill>
              </a:rPr>
              <a:t>reaching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plan</a:t>
            </a:r>
            <a:endParaRPr dirty="0">
              <a:solidFill>
                <a:schemeClr val="tx1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double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amount</a:t>
            </a:r>
            <a:r>
              <a:rPr lang="fi-FI" dirty="0">
                <a:solidFill>
                  <a:schemeClr val="tx1"/>
                </a:solidFill>
              </a:rPr>
              <a:t> ___ of ___ money</a:t>
            </a:r>
            <a:endParaRPr dirty="0">
              <a:solidFill>
                <a:schemeClr val="tx1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 ___ as ___ </a:t>
            </a:r>
            <a:r>
              <a:rPr lang="fi-FI" dirty="0" err="1">
                <a:solidFill>
                  <a:schemeClr val="tx1"/>
                </a:solidFill>
              </a:rPr>
              <a:t>good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attempt</a:t>
            </a:r>
            <a:endParaRPr dirty="0">
              <a:solidFill>
                <a:schemeClr val="tx1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such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good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attempt</a:t>
            </a:r>
            <a:endParaRPr dirty="0">
              <a:solidFill>
                <a:schemeClr val="tx1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such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great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sorrow</a:t>
            </a:r>
            <a:r>
              <a:rPr lang="fi-FI" dirty="0">
                <a:solidFill>
                  <a:schemeClr val="tx1"/>
                </a:solidFill>
              </a:rPr>
              <a:t> </a:t>
            </a:r>
            <a:endParaRPr dirty="0">
              <a:solidFill>
                <a:schemeClr val="tx1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too</a:t>
            </a:r>
            <a:r>
              <a:rPr lang="fi-FI" dirty="0">
                <a:solidFill>
                  <a:schemeClr val="tx1"/>
                </a:solidFill>
              </a:rPr>
              <a:t> ___ long ___ </a:t>
            </a:r>
            <a:r>
              <a:rPr lang="fi-FI" dirty="0" err="1">
                <a:solidFill>
                  <a:schemeClr val="tx1"/>
                </a:solidFill>
              </a:rPr>
              <a:t>film</a:t>
            </a:r>
            <a:endParaRPr dirty="0">
              <a:solidFill>
                <a:schemeClr val="tx1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many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young</a:t>
            </a:r>
            <a:r>
              <a:rPr lang="fi-FI" dirty="0">
                <a:solidFill>
                  <a:schemeClr val="tx1"/>
                </a:solidFill>
              </a:rPr>
              <a:t> ___ </a:t>
            </a:r>
            <a:r>
              <a:rPr lang="fi-FI" dirty="0" err="1">
                <a:solidFill>
                  <a:schemeClr val="tx1"/>
                </a:solidFill>
              </a:rPr>
              <a:t>ma</a:t>
            </a:r>
            <a:r>
              <a:rPr lang="fi-FI" dirty="0" err="1">
                <a:solidFill>
                  <a:schemeClr val="tx1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9"/>
                  </a:ext>
                </a:extLst>
              </a:rPr>
              <a:t>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" name="Google Shape;135;gc4d90123f9_0_29">
            <a:extLst>
              <a:ext uri="{FF2B5EF4-FFF2-40B4-BE49-F238E27FC236}">
                <a16:creationId xmlns:a16="http://schemas.microsoft.com/office/drawing/2014/main" id="{1C6606DE-6815-45D4-A753-0E73C4002288}"/>
              </a:ext>
            </a:extLst>
          </p:cNvPr>
          <p:cNvSpPr txBox="1">
            <a:spLocks/>
          </p:cNvSpPr>
          <p:nvPr/>
        </p:nvSpPr>
        <p:spPr>
          <a:xfrm>
            <a:off x="1621944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609600">
              <a:lnSpc>
                <a:spcPct val="100000"/>
              </a:lnSpc>
              <a:buFont typeface="Calibri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dirty="0">
                <a:solidFill>
                  <a:schemeClr val="bg2"/>
                </a:solidFill>
              </a:rPr>
              <a:t>AN</a:t>
            </a:r>
            <a:r>
              <a:rPr lang="en-US" dirty="0"/>
              <a:t> extremely    ___ exciting ___ stor</a:t>
            </a: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y</a:t>
            </a:r>
            <a:endParaRPr lang="en-US" dirty="0"/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what  </a:t>
            </a:r>
            <a:r>
              <a:rPr lang="en-US" dirty="0">
                <a:solidFill>
                  <a:schemeClr val="bg2"/>
                </a:solidFill>
              </a:rPr>
              <a:t>AN</a:t>
            </a:r>
            <a:r>
              <a:rPr lang="en-US" dirty="0"/>
              <a:t> awful ___ accident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 _</a:t>
            </a:r>
            <a:r>
              <a:rPr lang="en-US" dirty="0">
                <a:solidFill>
                  <a:schemeClr val="bg2"/>
                </a:solidFill>
              </a:rPr>
              <a:t>A</a:t>
            </a:r>
            <a:r>
              <a:rPr lang="en-US" dirty="0">
                <a:solidFill>
                  <a:schemeClr val="bg1"/>
                </a:solidFill>
              </a:rPr>
              <a:t>_</a:t>
            </a:r>
            <a:r>
              <a:rPr lang="en-US" dirty="0"/>
              <a:t> really ___ long-reaching ___ plan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double </a:t>
            </a:r>
            <a:r>
              <a:rPr lang="en-US" dirty="0">
                <a:solidFill>
                  <a:schemeClr val="bg2"/>
                </a:solidFill>
              </a:rPr>
              <a:t>THE </a:t>
            </a:r>
            <a:r>
              <a:rPr lang="en-US" dirty="0"/>
              <a:t>amount __  of ___ money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as ___ good </a:t>
            </a:r>
            <a:r>
              <a:rPr lang="en-US" dirty="0">
                <a:solidFill>
                  <a:schemeClr val="bg2"/>
                </a:solidFill>
              </a:rPr>
              <a:t>AN</a:t>
            </a:r>
            <a:r>
              <a:rPr lang="en-US" dirty="0">
                <a:solidFill>
                  <a:schemeClr val="bg1"/>
                </a:solidFill>
              </a:rPr>
              <a:t>_</a:t>
            </a:r>
            <a:r>
              <a:rPr lang="en-US" dirty="0"/>
              <a:t> attempt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such </a:t>
            </a:r>
            <a:r>
              <a:rPr lang="en-US" dirty="0">
                <a:solidFill>
                  <a:schemeClr val="bg1"/>
                </a:solidFill>
              </a:rPr>
              <a:t>_</a:t>
            </a:r>
            <a:r>
              <a:rPr lang="en-US" dirty="0">
                <a:solidFill>
                  <a:schemeClr val="bg2"/>
                </a:solidFill>
              </a:rPr>
              <a:t>A</a:t>
            </a:r>
            <a:r>
              <a:rPr lang="en-US" dirty="0">
                <a:solidFill>
                  <a:schemeClr val="bg1"/>
                </a:solidFill>
              </a:rPr>
              <a:t>_</a:t>
            </a:r>
            <a:r>
              <a:rPr lang="en-US" dirty="0"/>
              <a:t> good ___ attempt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such </a:t>
            </a:r>
            <a:r>
              <a:rPr lang="en-US" dirty="0">
                <a:solidFill>
                  <a:schemeClr val="tx1"/>
                </a:solidFill>
              </a:rPr>
              <a:t>__</a:t>
            </a:r>
            <a:r>
              <a:rPr lang="en-US" dirty="0"/>
              <a:t>_ great ___ sorrow </a:t>
            </a:r>
            <a:r>
              <a:rPr lang="en-US" dirty="0">
                <a:solidFill>
                  <a:schemeClr val="bg2"/>
                </a:solidFill>
              </a:rPr>
              <a:t>(</a:t>
            </a:r>
            <a:r>
              <a:rPr lang="en-US" dirty="0" err="1">
                <a:solidFill>
                  <a:schemeClr val="bg2"/>
                </a:solidFill>
              </a:rPr>
              <a:t>abstraktisana</a:t>
            </a:r>
            <a:r>
              <a:rPr lang="en-US" dirty="0">
                <a:solidFill>
                  <a:schemeClr val="bg2"/>
                </a:solidFill>
              </a:rPr>
              <a:t> -&gt; </a:t>
            </a:r>
            <a:r>
              <a:rPr lang="en-US" dirty="0" err="1">
                <a:solidFill>
                  <a:schemeClr val="bg2"/>
                </a:solidFill>
              </a:rPr>
              <a:t>ei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artikkelia</a:t>
            </a:r>
            <a:r>
              <a:rPr lang="en-US" dirty="0">
                <a:solidFill>
                  <a:schemeClr val="bg2"/>
                </a:solidFill>
              </a:rPr>
              <a:t>)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too ___ long </a:t>
            </a:r>
            <a:r>
              <a:rPr lang="en-US" dirty="0">
                <a:solidFill>
                  <a:schemeClr val="bg1"/>
                </a:solidFill>
              </a:rPr>
              <a:t>_</a:t>
            </a:r>
            <a:r>
              <a:rPr lang="en-US" dirty="0">
                <a:solidFill>
                  <a:schemeClr val="bg2"/>
                </a:solidFill>
              </a:rPr>
              <a:t>A</a:t>
            </a:r>
            <a:r>
              <a:rPr lang="en-US" dirty="0">
                <a:solidFill>
                  <a:schemeClr val="bg1"/>
                </a:solidFill>
              </a:rPr>
              <a:t>_</a:t>
            </a:r>
            <a:r>
              <a:rPr lang="en-US" dirty="0"/>
              <a:t> film</a:t>
            </a:r>
          </a:p>
          <a:p>
            <a:pPr indent="-609600">
              <a:lnSpc>
                <a:spcPct val="100000"/>
              </a:lnSpc>
              <a:spcBef>
                <a:spcPts val="0"/>
              </a:spcBef>
              <a:buFont typeface="Calibri"/>
              <a:buAutoNum type="arabicPeriod"/>
            </a:pPr>
            <a:r>
              <a:rPr lang="en-US" dirty="0"/>
              <a:t> ___ many </a:t>
            </a:r>
            <a:r>
              <a:rPr lang="en-US" dirty="0">
                <a:solidFill>
                  <a:schemeClr val="bg1"/>
                </a:solidFill>
              </a:rPr>
              <a:t>_</a:t>
            </a:r>
            <a:r>
              <a:rPr lang="en-US" dirty="0">
                <a:solidFill>
                  <a:schemeClr val="bg2"/>
                </a:solidFill>
              </a:rPr>
              <a:t>A</a:t>
            </a:r>
            <a:r>
              <a:rPr lang="en-US" dirty="0">
                <a:solidFill>
                  <a:schemeClr val="bg1"/>
                </a:solidFill>
              </a:rPr>
              <a:t>_</a:t>
            </a:r>
            <a:r>
              <a:rPr lang="en-US" dirty="0"/>
              <a:t> young ___ ma</a:t>
            </a: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9"/>
                  </a:ext>
                </a:extLst>
              </a:rPr>
              <a:t>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uiExpand="1" build="p"/>
      <p:bldP spid="6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8A013F-BF71-4423-A137-3A4262AADC33}"/>
</file>

<file path=customXml/itemProps2.xml><?xml version="1.0" encoding="utf-8"?>
<ds:datastoreItem xmlns:ds="http://schemas.openxmlformats.org/officeDocument/2006/customXml" ds:itemID="{4C8C229C-4FDF-407E-99EC-0A226D093303}"/>
</file>

<file path=customXml/itemProps3.xml><?xml version="1.0" encoding="utf-8"?>
<ds:datastoreItem xmlns:ds="http://schemas.openxmlformats.org/officeDocument/2006/customXml" ds:itemID="{394B9F1B-EF87-4073-A7BE-C27633696412}"/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533</Words>
  <Application>Microsoft Office PowerPoint</Application>
  <PresentationFormat>Mukautettu</PresentationFormat>
  <Paragraphs>70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Artikkelin paikka</vt:lpstr>
      <vt:lpstr>Artikkelin paikka</vt:lpstr>
      <vt:lpstr>Artikkelin paikka</vt:lpstr>
      <vt:lpstr>Artikkelin paikka</vt:lpstr>
      <vt:lpstr>Artikkelin paikka</vt:lpstr>
      <vt:lpstr>Practise. Add an article where needed.</vt:lpstr>
      <vt:lpstr>Practise. Add an article where needed.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Artikkelin paikka</dc:title>
  <dc:creator>Väänänen Anna</dc:creator>
  <cp:lastModifiedBy>Paavilainen Laura</cp:lastModifiedBy>
  <cp:revision>4</cp:revision>
  <dcterms:created xsi:type="dcterms:W3CDTF">2020-05-05T09:10:38Z</dcterms:created>
  <dcterms:modified xsi:type="dcterms:W3CDTF">2022-08-16T09:45:20Z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