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936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10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614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29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08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97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77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253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26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8901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02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EB80D-6E5C-4BDF-B904-FFFA13437783}" type="datetimeFigureOut">
              <a:rPr lang="fi-FI" smtClean="0"/>
              <a:t>12.1.2023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F02A7-41FE-4FF7-8B30-0CCCFF579F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957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3371" y="147003"/>
            <a:ext cx="9144000" cy="628060"/>
          </a:xfrm>
        </p:spPr>
        <p:txBody>
          <a:bodyPr>
            <a:normAutofit fontScale="90000"/>
          </a:bodyPr>
          <a:lstStyle/>
          <a:p>
            <a:r>
              <a:rPr lang="fi-FI" b="1" dirty="0" smtClean="0"/>
              <a:t>TYÖ ja TEHO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870857"/>
            <a:ext cx="11843657" cy="5704114"/>
          </a:xfrm>
        </p:spPr>
        <p:txBody>
          <a:bodyPr>
            <a:normAutofit/>
          </a:bodyPr>
          <a:lstStyle/>
          <a:p>
            <a:pPr algn="l"/>
            <a:r>
              <a:rPr lang="fi-FI" sz="4400" dirty="0" smtClean="0"/>
              <a:t>Kappaleeseen kohdistuva voima tekee työtä, kun se siirtää kappaletta tai muuttaa sen nopeutta.</a:t>
            </a:r>
          </a:p>
          <a:p>
            <a:pPr algn="l"/>
            <a:endParaRPr lang="fi-FI" sz="4000" dirty="0" smtClean="0"/>
          </a:p>
          <a:p>
            <a:pPr algn="l"/>
            <a:r>
              <a:rPr lang="fi-FI" sz="4000" dirty="0" smtClean="0"/>
              <a:t>Silloin energiaa siirtyy voiman välityksellä ympäristöstä kappaleeseen ja…</a:t>
            </a:r>
          </a:p>
          <a:p>
            <a:pPr algn="l"/>
            <a:endParaRPr lang="fi-FI" sz="4000" dirty="0" smtClean="0"/>
          </a:p>
          <a:p>
            <a:pPr algn="l"/>
            <a:r>
              <a:rPr lang="fi-FI" sz="4000" dirty="0" smtClean="0"/>
              <a:t>Energiaa voi muuttua muodosta toiseen.</a:t>
            </a:r>
          </a:p>
        </p:txBody>
      </p:sp>
    </p:spTree>
    <p:extLst>
      <p:ext uri="{BB962C8B-B14F-4D97-AF65-F5344CB8AC3E}">
        <p14:creationId xmlns:p14="http://schemas.microsoft.com/office/powerpoint/2010/main" val="426862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3371" y="147003"/>
            <a:ext cx="9144000" cy="79420"/>
          </a:xfrm>
        </p:spPr>
        <p:txBody>
          <a:bodyPr>
            <a:normAutofit fontScale="90000"/>
          </a:bodyPr>
          <a:lstStyle/>
          <a:p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474" y="627017"/>
            <a:ext cx="7393577" cy="2467982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226423"/>
            <a:ext cx="11843657" cy="6348548"/>
          </a:xfrm>
        </p:spPr>
        <p:txBody>
          <a:bodyPr>
            <a:normAutofit/>
          </a:bodyPr>
          <a:lstStyle/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r>
              <a:rPr lang="fi-FI" sz="4000" dirty="0" smtClean="0"/>
              <a:t>Työ W=</a:t>
            </a:r>
            <a:r>
              <a:rPr lang="fi-FI" sz="4000" dirty="0" err="1" smtClean="0"/>
              <a:t>F</a:t>
            </a:r>
            <a:r>
              <a:rPr lang="fi-FI" sz="4000" baseline="-25000" dirty="0" err="1" smtClean="0"/>
              <a:t>x</a:t>
            </a:r>
            <a:r>
              <a:rPr lang="fi-FI" sz="4000" dirty="0"/>
              <a:t> </a:t>
            </a:r>
            <a:r>
              <a:rPr lang="el-GR" sz="4000" dirty="0" smtClean="0"/>
              <a:t>Δ</a:t>
            </a:r>
            <a:r>
              <a:rPr lang="fi-FI" sz="4000" dirty="0" smtClean="0"/>
              <a:t>x</a:t>
            </a:r>
          </a:p>
          <a:p>
            <a:pPr algn="l"/>
            <a:r>
              <a:rPr lang="fi-FI" sz="4000" dirty="0" smtClean="0"/>
              <a:t>Eli   </a:t>
            </a:r>
            <a:r>
              <a:rPr lang="fi-FI" sz="4000" b="1" dirty="0" smtClean="0"/>
              <a:t>W=</a:t>
            </a:r>
            <a:r>
              <a:rPr lang="fi-FI" sz="4000" b="1" dirty="0" err="1" smtClean="0"/>
              <a:t>Fcos</a:t>
            </a:r>
            <a:r>
              <a:rPr lang="el-GR" sz="4000" b="1" dirty="0" smtClean="0"/>
              <a:t>α</a:t>
            </a:r>
            <a:r>
              <a:rPr lang="fi-FI" sz="4000" b="1" dirty="0" smtClean="0"/>
              <a:t> </a:t>
            </a:r>
            <a:r>
              <a:rPr lang="fi-FI" sz="4000" b="1" baseline="30000" dirty="0" smtClean="0"/>
              <a:t>.</a:t>
            </a:r>
            <a:r>
              <a:rPr lang="fi-FI" sz="4000" b="1" dirty="0" smtClean="0"/>
              <a:t> </a:t>
            </a:r>
            <a:r>
              <a:rPr lang="el-GR" sz="4000" b="1" dirty="0" smtClean="0"/>
              <a:t>Δ</a:t>
            </a:r>
            <a:r>
              <a:rPr lang="fi-FI" sz="4000" b="1" dirty="0" smtClean="0"/>
              <a:t>x</a:t>
            </a:r>
          </a:p>
          <a:p>
            <a:pPr algn="l"/>
            <a:r>
              <a:rPr lang="fi-FI" sz="4000" dirty="0" smtClean="0"/>
              <a:t>Työn yksikkö [w]=[F][x]= 1Nm = 1J  (joule</a:t>
            </a:r>
            <a:r>
              <a:rPr lang="fi-FI" sz="4000" dirty="0" smtClean="0"/>
              <a:t>)</a:t>
            </a:r>
          </a:p>
          <a:p>
            <a:pPr algn="l"/>
            <a:r>
              <a:rPr lang="fi-FI" sz="4000" b="1" dirty="0" smtClean="0"/>
              <a:t>W&gt;0 </a:t>
            </a:r>
            <a:r>
              <a:rPr lang="fi-FI" sz="4000" dirty="0" smtClean="0"/>
              <a:t>(positiivinen), kun </a:t>
            </a:r>
            <a:r>
              <a:rPr lang="fi-FI" sz="4000" dirty="0" err="1" smtClean="0"/>
              <a:t>F</a:t>
            </a:r>
            <a:r>
              <a:rPr lang="fi-FI" sz="4000" baseline="-25000" dirty="0" err="1" smtClean="0"/>
              <a:t>x</a:t>
            </a:r>
            <a:r>
              <a:rPr lang="fi-FI" sz="4000" dirty="0" smtClean="0"/>
              <a:t> ja </a:t>
            </a:r>
            <a:r>
              <a:rPr lang="el-GR" sz="4000" dirty="0"/>
              <a:t>Δ</a:t>
            </a:r>
            <a:r>
              <a:rPr lang="fi-FI" sz="4000" dirty="0" smtClean="0"/>
              <a:t>x ovat samansuuntaiset.</a:t>
            </a:r>
          </a:p>
          <a:p>
            <a:pPr algn="l"/>
            <a:r>
              <a:rPr lang="fi-FI" sz="4000" b="1" dirty="0" smtClean="0"/>
              <a:t>W&lt;0</a:t>
            </a:r>
            <a:r>
              <a:rPr lang="fi-FI" sz="4000" dirty="0" smtClean="0"/>
              <a:t> (negat.), </a:t>
            </a:r>
            <a:r>
              <a:rPr lang="fi-FI" sz="4000" dirty="0"/>
              <a:t>kun </a:t>
            </a:r>
            <a:r>
              <a:rPr lang="fi-FI" sz="4000" dirty="0" err="1"/>
              <a:t>F</a:t>
            </a:r>
            <a:r>
              <a:rPr lang="fi-FI" sz="4000" baseline="-25000" dirty="0" err="1"/>
              <a:t>x</a:t>
            </a:r>
            <a:r>
              <a:rPr lang="fi-FI" sz="4000" dirty="0"/>
              <a:t> ja </a:t>
            </a:r>
            <a:r>
              <a:rPr lang="el-GR" sz="4000" dirty="0"/>
              <a:t>Δ</a:t>
            </a:r>
            <a:r>
              <a:rPr lang="fi-FI" sz="4000" dirty="0"/>
              <a:t>x ovat </a:t>
            </a:r>
            <a:r>
              <a:rPr lang="fi-FI" sz="4000" dirty="0" smtClean="0"/>
              <a:t>vastakkaissuuntaiset</a:t>
            </a:r>
            <a:r>
              <a:rPr lang="fi-FI" sz="4000" dirty="0"/>
              <a:t>.</a:t>
            </a:r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</p:txBody>
      </p:sp>
    </p:spTree>
    <p:extLst>
      <p:ext uri="{BB962C8B-B14F-4D97-AF65-F5344CB8AC3E}">
        <p14:creationId xmlns:p14="http://schemas.microsoft.com/office/powerpoint/2010/main" val="307268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93371" y="147003"/>
            <a:ext cx="9144000" cy="79420"/>
          </a:xfrm>
        </p:spPr>
        <p:txBody>
          <a:bodyPr>
            <a:normAutofit fontScale="90000"/>
          </a:bodyPr>
          <a:lstStyle/>
          <a:p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6292683" cy="3798916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5793" y="226423"/>
            <a:ext cx="11843657" cy="6348548"/>
          </a:xfrm>
        </p:spPr>
        <p:txBody>
          <a:bodyPr>
            <a:normAutofit/>
          </a:bodyPr>
          <a:lstStyle/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endParaRPr lang="fi-FI" sz="4000" dirty="0" smtClean="0"/>
          </a:p>
          <a:p>
            <a:pPr algn="l"/>
            <a:endParaRPr lang="fi-FI" sz="4000" dirty="0"/>
          </a:p>
          <a:p>
            <a:pPr algn="l"/>
            <a:r>
              <a:rPr lang="fi-FI" sz="4000" dirty="0" smtClean="0"/>
              <a:t>X,F-koordinaatistossa </a:t>
            </a:r>
            <a:r>
              <a:rPr lang="fi-FI" sz="4000" dirty="0" err="1" smtClean="0"/>
              <a:t>fysiikaalinen</a:t>
            </a:r>
            <a:r>
              <a:rPr lang="fi-FI" sz="4000" dirty="0" smtClean="0"/>
              <a:t> pinta-ala kuvaa voiman tekemää työtä.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85968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5026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2294" y="1111250"/>
            <a:ext cx="7810500" cy="47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95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1908"/>
          </a:xfrm>
        </p:spPr>
        <p:txBody>
          <a:bodyPr/>
          <a:lstStyle/>
          <a:p>
            <a:pPr algn="ctr"/>
            <a:r>
              <a:rPr lang="fi-FI" b="1" dirty="0" smtClean="0"/>
              <a:t>TEHO (P)</a:t>
            </a:r>
            <a:endParaRPr lang="fi-FI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07817" y="1313410"/>
                <a:ext cx="11712633" cy="5320145"/>
              </a:xfrm>
            </p:spPr>
            <p:txBody>
              <a:bodyPr>
                <a:normAutofit/>
              </a:bodyPr>
              <a:lstStyle/>
              <a:p>
                <a:r>
                  <a:rPr lang="fi-FI" sz="4000" dirty="0" smtClean="0"/>
                  <a:t>Voiman teho kertoo kuinka nopeasti energiaa siirtyy systeemien välillä… (teho = työnteko nopeus)</a:t>
                </a:r>
              </a:p>
              <a:p>
                <a14:m>
                  <m:oMath xmlns:m="http://schemas.openxmlformats.org/officeDocument/2006/math">
                    <m:r>
                      <a:rPr lang="fi-FI" sz="40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fi-FI" sz="40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000" b="1" i="1" smtClean="0">
                            <a:latin typeface="Cambria Math" panose="02040503050406030204" pitchFamily="18" charset="0"/>
                          </a:rPr>
                          <m:t>𝑾</m:t>
                        </m:r>
                      </m:num>
                      <m:den>
                        <m:r>
                          <a:rPr lang="fi-FI" sz="4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r>
                  <a:rPr lang="fi-FI" sz="4000" dirty="0" smtClean="0"/>
                  <a:t>   missä t=aika sekunteina</a:t>
                </a:r>
              </a:p>
              <a:p>
                <a:r>
                  <a:rPr lang="fi-FI" sz="4000" dirty="0" smtClean="0"/>
                  <a:t>Toisaalta myös hetkellinen teho P=</a:t>
                </a:r>
                <a:r>
                  <a:rPr lang="fi-FI" sz="4000" dirty="0" err="1" smtClean="0"/>
                  <a:t>Fv</a:t>
                </a:r>
                <a:endParaRPr lang="fi-FI" sz="4000" dirty="0" smtClean="0"/>
              </a:p>
              <a:p>
                <a:r>
                  <a:rPr lang="fi-FI" sz="4000" dirty="0" smtClean="0"/>
                  <a:t>Tehon yksikkö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fi-FI" sz="4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d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fi-FI" sz="4000" b="0" i="1" smtClean="0">
                        <a:latin typeface="Cambria Math" panose="02040503050406030204" pitchFamily="18" charset="0"/>
                      </a:rPr>
                      <m:t>  </m:t>
                    </m:r>
                    <m:d>
                      <m:dPr>
                        <m:ctrlPr>
                          <a:rPr lang="fi-FI" sz="4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4000" b="0" i="1" smtClean="0">
                            <a:latin typeface="Cambria Math" panose="02040503050406030204" pitchFamily="18" charset="0"/>
                          </a:rPr>
                          <m:t>𝑤𝑎𝑡𝑡𝑖</m:t>
                        </m:r>
                      </m:e>
                    </m:d>
                  </m:oMath>
                </a14:m>
                <a:endParaRPr lang="fi-FI" sz="4000" b="0" dirty="0" smtClean="0"/>
              </a:p>
              <a:p>
                <a:endParaRPr lang="fi-FI" sz="40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7817" y="1313410"/>
                <a:ext cx="11712633" cy="5320145"/>
              </a:xfrm>
              <a:blipFill>
                <a:blip r:embed="rId2"/>
                <a:stretch>
                  <a:fillRect l="-1666" t="-320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716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157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TYÖ ja TEHO</vt:lpstr>
      <vt:lpstr>PowerPoint-esitys</vt:lpstr>
      <vt:lpstr>PowerPoint-esitys</vt:lpstr>
      <vt:lpstr>PowerPoint-esitys</vt:lpstr>
      <vt:lpstr>TEHO (P)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 ja TEHO</dc:title>
  <dc:creator>Mäkeläinen,Markku</dc:creator>
  <cp:lastModifiedBy>Mäkeläinen Markku</cp:lastModifiedBy>
  <cp:revision>7</cp:revision>
  <dcterms:created xsi:type="dcterms:W3CDTF">2023-01-12T07:30:47Z</dcterms:created>
  <dcterms:modified xsi:type="dcterms:W3CDTF">2023-01-12T12:42:29Z</dcterms:modified>
</cp:coreProperties>
</file>