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4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egerman" initials="PD" lastIdx="0" clrIdx="0">
    <p:extLst/>
  </p:cmAuthor>
  <p:cmAuthor id="2" name="Paula Degerman" initials="PD [2]" lastIdx="0" clrIdx="1">
    <p:extLst/>
  </p:cmAuthor>
  <p:cmAuthor id="3" name="Paula Degerman" initials="PD [3]" lastIdx="0" clrIdx="2">
    <p:extLst/>
  </p:cmAuthor>
  <p:cmAuthor id="4" name="Paula Degerman" initials="PD [4]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216"/>
    <p:restoredTop sz="94674"/>
  </p:normalViewPr>
  <p:slideViewPr>
    <p:cSldViewPr snapToGrid="0" snapToObjects="1">
      <p:cViewPr varScale="1">
        <p:scale>
          <a:sx n="87" d="100"/>
          <a:sy n="87" d="100"/>
        </p:scale>
        <p:origin x="-115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005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9542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4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365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42782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422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9745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64765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6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40991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7326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63BDBB-990C-4640-A20A-F8C20DA46A46}" type="datetimeFigureOut">
              <a:rPr lang="fi-FI" smtClean="0"/>
              <a:t>7.6.2016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5318A-CFEA-3849-B541-CE375CF57671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32361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i-FI" b="1" dirty="0" smtClean="0"/>
              <a:t>8. </a:t>
            </a:r>
            <a:r>
              <a:rPr lang="fi-FI" b="1" dirty="0" err="1" smtClean="0"/>
              <a:t>Sosiokulttuuristen</a:t>
            </a:r>
            <a:r>
              <a:rPr lang="fi-FI" b="1" dirty="0" smtClean="0"/>
              <a:t> tekijöiden vaikutus ihmisen toimintaan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(</a:t>
            </a:r>
            <a:r>
              <a:rPr lang="fi-FI" dirty="0" smtClean="0"/>
              <a:t>s. 84-95)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6690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Sosiaalipsykologia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tutkii miten vuorovaikutustilanteisiin liittyvät tekijät vaikuttavat yksilön käyttäytymiseen ja psyykkiseen toimintaan</a:t>
            </a:r>
            <a:endParaRPr lang="fi-FI" sz="2400" dirty="0"/>
          </a:p>
          <a:p>
            <a:pPr lvl="1"/>
            <a:r>
              <a:rPr lang="fi-FI" dirty="0"/>
              <a:t>esim. </a:t>
            </a:r>
            <a:r>
              <a:rPr lang="fi-FI" dirty="0" smtClean="0"/>
              <a:t>kulttuurin ja ryhmäilmiöiden merkitys </a:t>
            </a:r>
            <a:r>
              <a:rPr lang="fi-FI" dirty="0"/>
              <a:t>ihmisen toiminnan selittämisessä</a:t>
            </a:r>
            <a:endParaRPr lang="fi-FI" sz="2000" dirty="0"/>
          </a:p>
          <a:p>
            <a:pPr lvl="0"/>
            <a:endParaRPr lang="fi-FI" dirty="0" smtClean="0"/>
          </a:p>
        </p:txBody>
      </p:sp>
    </p:spTree>
    <p:extLst>
      <p:ext uri="{BB962C8B-B14F-4D97-AF65-F5344CB8AC3E}">
        <p14:creationId xmlns:p14="http://schemas.microsoft.com/office/powerpoint/2010/main" val="72641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Kulttuuri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fi-FI" dirty="0" smtClean="0"/>
              <a:t>ihmisen moninainen ajattelu </a:t>
            </a:r>
            <a:r>
              <a:rPr lang="fi-FI" dirty="0"/>
              <a:t>ja </a:t>
            </a:r>
            <a:r>
              <a:rPr lang="fi-FI" dirty="0" smtClean="0"/>
              <a:t>toiminta (sis. </a:t>
            </a:r>
            <a:r>
              <a:rPr lang="fi-FI" dirty="0"/>
              <a:t>e</a:t>
            </a:r>
            <a:r>
              <a:rPr lang="fi-FI" dirty="0" smtClean="0"/>
              <a:t>sim. uskomukset</a:t>
            </a:r>
            <a:r>
              <a:rPr lang="fi-FI" dirty="0"/>
              <a:t>, </a:t>
            </a:r>
            <a:r>
              <a:rPr lang="fi-FI" dirty="0" smtClean="0"/>
              <a:t>arvot ja käyttäytymistavat)</a:t>
            </a:r>
            <a:endParaRPr lang="fi-FI" sz="2000" dirty="0"/>
          </a:p>
          <a:p>
            <a:pPr lvl="0"/>
            <a:r>
              <a:rPr lang="fi-FI" dirty="0"/>
              <a:t>yksilöllinen kulttuuri</a:t>
            </a:r>
            <a:endParaRPr lang="fi-FI" sz="2400" dirty="0"/>
          </a:p>
          <a:p>
            <a:pPr lvl="1"/>
            <a:r>
              <a:rPr lang="fi-FI" dirty="0" smtClean="0"/>
              <a:t>korostaa </a:t>
            </a:r>
            <a:r>
              <a:rPr lang="fi-FI" dirty="0"/>
              <a:t>yksilön vapautta ja henkilökohtaista riippumattomuutta </a:t>
            </a:r>
            <a:endParaRPr lang="fi-FI" sz="2000" dirty="0"/>
          </a:p>
          <a:p>
            <a:pPr lvl="0"/>
            <a:r>
              <a:rPr lang="fi-FI" dirty="0"/>
              <a:t>yhteisöllinen kulttuuri</a:t>
            </a:r>
            <a:endParaRPr lang="fi-FI" sz="2400" dirty="0"/>
          </a:p>
          <a:p>
            <a:pPr lvl="1"/>
            <a:r>
              <a:rPr lang="fi-FI" dirty="0" smtClean="0"/>
              <a:t>korostaa </a:t>
            </a:r>
            <a:r>
              <a:rPr lang="fi-FI" dirty="0"/>
              <a:t>ryhmään kuulumista, keskinäistä riippuvuutta ja ryhmän </a:t>
            </a:r>
            <a:r>
              <a:rPr lang="fi-FI" dirty="0" smtClean="0"/>
              <a:t>sääntöjen </a:t>
            </a:r>
            <a:r>
              <a:rPr lang="fi-FI" dirty="0"/>
              <a:t>noudattamista</a:t>
            </a:r>
            <a:endParaRPr lang="fi-FI" sz="2000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95835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peruskäsitteitä</a:t>
            </a:r>
          </a:p>
          <a:p>
            <a:pPr lvl="1"/>
            <a:r>
              <a:rPr lang="fi-FI" dirty="0"/>
              <a:t>a</a:t>
            </a:r>
            <a:r>
              <a:rPr lang="fi-FI" dirty="0" smtClean="0"/>
              <a:t>rvo: tärkeänä pidetty asia</a:t>
            </a:r>
          </a:p>
          <a:p>
            <a:pPr lvl="1"/>
            <a:r>
              <a:rPr lang="fi-FI" dirty="0"/>
              <a:t>n</a:t>
            </a:r>
            <a:r>
              <a:rPr lang="fi-FI" dirty="0" smtClean="0"/>
              <a:t>ormi: sääntö</a:t>
            </a:r>
          </a:p>
          <a:p>
            <a:pPr lvl="1"/>
            <a:r>
              <a:rPr lang="fi-FI" dirty="0"/>
              <a:t>s</a:t>
            </a:r>
            <a:r>
              <a:rPr lang="fi-FI" dirty="0" smtClean="0"/>
              <a:t>osiaalistuminen: prosessi, jossa esimerkiksi kulttuurin arvot ja normit omaksutaan</a:t>
            </a:r>
          </a:p>
          <a:p>
            <a:pPr lvl="1"/>
            <a:r>
              <a:rPr lang="fi-FI" dirty="0" err="1"/>
              <a:t>a</a:t>
            </a:r>
            <a:r>
              <a:rPr lang="fi-FI" dirty="0" err="1" smtClean="0"/>
              <a:t>ttribuutio</a:t>
            </a:r>
            <a:r>
              <a:rPr lang="fi-FI" dirty="0" smtClean="0"/>
              <a:t>: toiminnan syiden selitys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5489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Ryhmä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kahden tai useamman ihmisen joukko, jonka jäsenet vaikuttavat toisiinsa ja jakavat yhteisen tavoitteen</a:t>
            </a:r>
            <a:endParaRPr lang="fi-FI" sz="2400" dirty="0"/>
          </a:p>
          <a:p>
            <a:pPr lvl="0"/>
            <a:r>
              <a:rPr lang="fi-FI" dirty="0"/>
              <a:t>ryhmän vaikutustapoja mm.</a:t>
            </a:r>
            <a:endParaRPr lang="fi-FI" sz="2400" dirty="0"/>
          </a:p>
          <a:p>
            <a:pPr lvl="1"/>
            <a:r>
              <a:rPr lang="fi-FI" dirty="0"/>
              <a:t>johtamistyyli, konformisuus, tottelevaisuus, roolit</a:t>
            </a:r>
            <a:endParaRPr lang="fi-FI" sz="2000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06481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Johtamistyyli</a:t>
            </a:r>
            <a:r>
              <a:rPr lang="fi-FI" dirty="0" smtClean="0"/>
              <a:t>			</a:t>
            </a:r>
            <a:r>
              <a:rPr lang="fi-FI" b="1" dirty="0" smtClean="0"/>
              <a:t>Konformisuus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fi-FI" dirty="0"/>
              <a:t>eri tilanteissa toistuva johtamiskäyttäytyminen</a:t>
            </a:r>
            <a:endParaRPr lang="fi-FI" sz="2400" dirty="0"/>
          </a:p>
          <a:p>
            <a:pPr lvl="0"/>
            <a:r>
              <a:rPr lang="fi-FI" dirty="0"/>
              <a:t>erilaisia johtamistyylejä mm.</a:t>
            </a:r>
            <a:endParaRPr lang="fi-FI" sz="2400" dirty="0"/>
          </a:p>
          <a:p>
            <a:pPr lvl="1"/>
            <a:r>
              <a:rPr lang="fi-FI" dirty="0"/>
              <a:t>autoritaarinen, demokraattinen ja salliva</a:t>
            </a:r>
            <a:endParaRPr lang="fi-FI" sz="2000" dirty="0"/>
          </a:p>
          <a:p>
            <a:pPr lvl="0"/>
            <a:r>
              <a:rPr lang="fi-FI" dirty="0" err="1"/>
              <a:t>Lewinin</a:t>
            </a:r>
            <a:r>
              <a:rPr lang="fi-FI" dirty="0"/>
              <a:t> koe johtamistyyleistä</a:t>
            </a:r>
            <a:endParaRPr lang="fi-FI" sz="2400" dirty="0"/>
          </a:p>
          <a:p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i-FI" dirty="0"/>
              <a:t>alistumista ryhmäpaineelle</a:t>
            </a:r>
          </a:p>
          <a:p>
            <a:pPr lvl="0"/>
            <a:r>
              <a:rPr lang="fi-FI" dirty="0"/>
              <a:t>ihminen muuttaa toimintaansa toisten ihmisten todellisesta tai kuvitteellisesta vaikutuksesta </a:t>
            </a:r>
          </a:p>
          <a:p>
            <a:pPr lvl="0"/>
            <a:r>
              <a:rPr lang="fi-FI" dirty="0" err="1"/>
              <a:t>Aschin</a:t>
            </a:r>
            <a:r>
              <a:rPr lang="fi-FI" dirty="0"/>
              <a:t> viivakoe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5009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Tottelevaisuus	</a:t>
            </a:r>
            <a:r>
              <a:rPr lang="fi-FI" dirty="0" smtClean="0"/>
              <a:t>		</a:t>
            </a:r>
            <a:r>
              <a:rPr lang="fi-FI" b="1" dirty="0" smtClean="0"/>
              <a:t>Roolit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/>
            <a:r>
              <a:rPr lang="fi-FI" dirty="0"/>
              <a:t>auktoriteetin antaman käskyn noudattamista</a:t>
            </a:r>
          </a:p>
          <a:p>
            <a:pPr lvl="0"/>
            <a:r>
              <a:rPr lang="fi-FI" dirty="0" err="1"/>
              <a:t>Milgramin</a:t>
            </a:r>
            <a:r>
              <a:rPr lang="fi-FI" dirty="0"/>
              <a:t> sähköiskukoe</a:t>
            </a:r>
          </a:p>
          <a:p>
            <a:endParaRPr lang="fi-FI" dirty="0" smtClean="0"/>
          </a:p>
          <a:p>
            <a:endParaRPr lang="fi-FI" dirty="0"/>
          </a:p>
          <a:p>
            <a:endParaRPr lang="fi-FI" dirty="0" smtClean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fi-FI" dirty="0"/>
              <a:t>ryhmän odotuksia siitä, miten tietyssä asemassa olevan yksilön tulisi käyttäytyä</a:t>
            </a:r>
          </a:p>
          <a:p>
            <a:pPr lvl="0"/>
            <a:r>
              <a:rPr lang="fi-FI" dirty="0"/>
              <a:t>Stanfordin vankilakoe (</a:t>
            </a:r>
            <a:r>
              <a:rPr lang="fi-FI" dirty="0" err="1"/>
              <a:t>Zimbardon</a:t>
            </a:r>
            <a:r>
              <a:rPr lang="fi-FI" dirty="0"/>
              <a:t> johtama koe)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7156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176</Words>
  <Application>Microsoft Office PowerPoint</Application>
  <PresentationFormat>Mukautettu</PresentationFormat>
  <Paragraphs>36</Paragraphs>
  <Slides>7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8" baseType="lpstr">
      <vt:lpstr>Office-teema</vt:lpstr>
      <vt:lpstr>8. Sosiokulttuuristen tekijöiden vaikutus ihmisen toimintaan</vt:lpstr>
      <vt:lpstr>Sosiaalipsykologia</vt:lpstr>
      <vt:lpstr>Kulttuuri</vt:lpstr>
      <vt:lpstr>PowerPoint-esitys</vt:lpstr>
      <vt:lpstr>Ryhmä</vt:lpstr>
      <vt:lpstr>Johtamistyyli   Konformisuus</vt:lpstr>
      <vt:lpstr>Tottelevaisuus   Roolit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Paula Degerman</dc:creator>
  <cp:lastModifiedBy>Johanna Yrjänä</cp:lastModifiedBy>
  <cp:revision>55</cp:revision>
  <dcterms:created xsi:type="dcterms:W3CDTF">2016-04-22T12:08:07Z</dcterms:created>
  <dcterms:modified xsi:type="dcterms:W3CDTF">2016-06-07T09:31:01Z</dcterms:modified>
</cp:coreProperties>
</file>