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7" r:id="rId2"/>
  </p:sldMasterIdLst>
  <p:notesMasterIdLst>
    <p:notesMasterId r:id="rId1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4" roundtripDataSignature="AMtx7mhfemLiAdYu7M8MtRZrR5+cEAvV6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1" name="Google Shape;13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9" name="Google Shape;13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6" name="Google Shape;14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3" name="Google Shape;15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1" name="Google Shape;16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9" name="Google Shape;16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9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sz="2500" b="1">
                <a:solidFill>
                  <a:schemeClr val="lt1"/>
                </a:solidFill>
              </a:defRPr>
            </a:lvl1pPr>
            <a:lvl2pPr marL="914400" lvl="1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marL="914400" lvl="1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pic>
        <p:nvPicPr>
          <p:cNvPr id="14" name="Google Shape;14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87" name="Google Shape;87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91" name="Google Shape;91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95" name="Google Shape;95;p2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96" name="Google Shape;96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2" name="Google Shape;102;p2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03" name="Google Shape;103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4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06" name="Google Shape;106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25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10" name="Google Shape;110;p25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11" name="Google Shape;111;p25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2" name="Google Shape;112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6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115" name="Google Shape;115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7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8" name="Google Shape;118;p27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9" name="Google Shape;119;p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0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1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1"/>
          <p:cNvSpPr>
            <a:spLocks noGrp="1"/>
          </p:cNvSpPr>
          <p:nvPr>
            <p:ph type="pic" idx="2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25" name="Google Shape;25;p11"/>
          <p:cNvSpPr txBox="1">
            <a:spLocks noGrp="1"/>
          </p:cNvSpPr>
          <p:nvPr>
            <p:ph type="body" idx="3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11"/>
          <p:cNvSpPr>
            <a:spLocks noGrp="1"/>
          </p:cNvSpPr>
          <p:nvPr>
            <p:ph type="pic" idx="4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27" name="Google Shape;27;p11"/>
          <p:cNvSpPr txBox="1">
            <a:spLocks noGrp="1"/>
          </p:cNvSpPr>
          <p:nvPr>
            <p:ph type="body" idx="5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1"/>
          <p:cNvSpPr>
            <a:spLocks noGrp="1"/>
          </p:cNvSpPr>
          <p:nvPr>
            <p:ph type="pic" idx="6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29" name="Google Shape;29;p11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ftr" idx="11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2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12"/>
          <p:cNvSpPr txBox="1">
            <a:spLocks noGrp="1"/>
          </p:cNvSpPr>
          <p:nvPr>
            <p:ph type="body" idx="1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12"/>
          <p:cNvSpPr>
            <a:spLocks noGrp="1"/>
          </p:cNvSpPr>
          <p:nvPr>
            <p:ph type="pic" idx="2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35" name="Google Shape;35;p12"/>
          <p:cNvSpPr txBox="1">
            <a:spLocks noGrp="1"/>
          </p:cNvSpPr>
          <p:nvPr>
            <p:ph type="sldNum" idx="12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3"/>
          <p:cNvSpPr txBox="1">
            <a:spLocks noGrp="1"/>
          </p:cNvSpPr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3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13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13"/>
          <p:cNvSpPr txBox="1">
            <a:spLocks noGrp="1"/>
          </p:cNvSpPr>
          <p:nvPr>
            <p:ph type="body" idx="1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body" idx="2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sldNum" idx="12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4"/>
          <p:cNvSpPr>
            <a:spLocks noGrp="1"/>
          </p:cNvSpPr>
          <p:nvPr>
            <p:ph type="pic" idx="2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48" name="Google Shape;48;p14"/>
          <p:cNvSpPr txBox="1">
            <a:spLocks noGrp="1"/>
          </p:cNvSpPr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4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14"/>
          <p:cNvSpPr txBox="1">
            <a:spLocks noGrp="1"/>
          </p:cNvSpPr>
          <p:nvPr>
            <p:ph type="body" idx="1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sldNum" idx="12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5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5"/>
          <p:cNvSpPr txBox="1">
            <a:spLocks noGrp="1"/>
          </p:cNvSpPr>
          <p:nvPr>
            <p:ph type="body" idx="1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5"/>
          <p:cNvSpPr>
            <a:spLocks noGrp="1"/>
          </p:cNvSpPr>
          <p:nvPr>
            <p:ph type="pic" idx="2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58" name="Google Shape;58;p15"/>
          <p:cNvSpPr txBox="1">
            <a:spLocks noGrp="1"/>
          </p:cNvSpPr>
          <p:nvPr>
            <p:ph type="body" idx="3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>
            <a:spLocks noGrp="1"/>
          </p:cNvSpPr>
          <p:nvPr>
            <p:ph type="pic" idx="4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0" name="Google Shape;60;p15"/>
          <p:cNvSpPr txBox="1">
            <a:spLocks noGrp="1"/>
          </p:cNvSpPr>
          <p:nvPr>
            <p:ph type="body" idx="5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5"/>
          <p:cNvSpPr>
            <a:spLocks noGrp="1"/>
          </p:cNvSpPr>
          <p:nvPr>
            <p:ph type="pic" idx="6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15"/>
          <p:cNvSpPr txBox="1">
            <a:spLocks noGrp="1"/>
          </p:cNvSpPr>
          <p:nvPr>
            <p:ph type="body" idx="7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8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ftr" idx="11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6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6"/>
          <p:cNvSpPr txBox="1">
            <a:spLocks noGrp="1"/>
          </p:cNvSpPr>
          <p:nvPr>
            <p:ph type="body" idx="1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2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body" idx="3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4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cxnSp>
        <p:nvCxnSpPr>
          <p:cNvPr id="73" name="Google Shape;73;p16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4" name="Google Shape;74;p16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8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8"/>
          <p:cNvSpPr txBox="1">
            <a:spLocks noGrp="1"/>
          </p:cNvSpPr>
          <p:nvPr>
            <p:ph type="sldNum" idx="12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9" name="Google Shape;9;p8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fi-FI"/>
              <a:t>4. Ruotsin maallinen valta laajenee Suomeen</a:t>
            </a:r>
            <a:br>
              <a:rPr lang="fi-FI"/>
            </a:br>
            <a:br>
              <a:rPr lang="fi-FI"/>
            </a:br>
            <a:r>
              <a:rPr lang="fi-FI"/>
              <a:t>Virittely: Pohjois-Eurooppa keskiajalla</a:t>
            </a:r>
            <a:endParaRPr/>
          </a:p>
        </p:txBody>
      </p:sp>
      <p:sp>
        <p:nvSpPr>
          <p:cNvPr id="127" name="Google Shape;127;p1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-FI"/>
              <a:t>5</a:t>
            </a:r>
            <a:endParaRPr/>
          </a:p>
        </p:txBody>
      </p:sp>
      <p:sp>
        <p:nvSpPr>
          <p:cNvPr id="128" name="Google Shape;128;p1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fi-FI">
                <a:solidFill>
                  <a:srgbClr val="757070"/>
                </a:solidFill>
              </a:rPr>
              <a:t>Tutki karttaa Pohjois-Euroopasta keskiajalla (noin 1400-luvun alussa)</a:t>
            </a:r>
            <a:endParaRPr>
              <a:solidFill>
                <a:srgbClr val="757070"/>
              </a:solidFill>
            </a:endParaRPr>
          </a:p>
        </p:txBody>
      </p:sp>
      <p:sp>
        <p:nvSpPr>
          <p:cNvPr id="134" name="Google Shape;134;p2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300"/>
              <a:buNone/>
            </a:pPr>
            <a:r>
              <a:rPr lang="fi-FI"/>
              <a:t>Mitä eroja, entä mitä yhtäläisyyksiä nykypäivään huomaat kartalla?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3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300"/>
              <a:buNone/>
            </a:pPr>
            <a:r>
              <a:rPr lang="fi-FI"/>
              <a:t>Millaisen uskonnollisen tilanteen arvelet kartan alueilla keskiajalla olleen?</a:t>
            </a:r>
            <a:endParaRPr/>
          </a:p>
        </p:txBody>
      </p:sp>
      <p:sp>
        <p:nvSpPr>
          <p:cNvPr id="135" name="Google Shape;135;p2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</a:pPr>
            <a:r>
              <a:rPr lang="fi-FI"/>
              <a:t>Forum Historia 5, Luku 4</a:t>
            </a:r>
            <a:endParaRPr/>
          </a:p>
        </p:txBody>
      </p:sp>
      <p:sp>
        <p:nvSpPr>
          <p:cNvPr id="136" name="Google Shape;136;p2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3"/>
          <p:cNvPicPr preferRelativeResize="0"/>
          <p:nvPr/>
        </p:nvPicPr>
        <p:blipFill>
          <a:blip r:embed="rId3"/>
          <a:srcRect/>
          <a:stretch/>
        </p:blipFill>
        <p:spPr>
          <a:xfrm>
            <a:off x="1671521" y="122743"/>
            <a:ext cx="5800958" cy="4898013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3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</a:pPr>
            <a:r>
              <a:rPr lang="fi-FI"/>
              <a:t>Forum Historia 5, Luku 4</a:t>
            </a:r>
            <a:endParaRPr/>
          </a:p>
        </p:txBody>
      </p:sp>
      <p:sp>
        <p:nvSpPr>
          <p:cNvPr id="143" name="Google Shape;143;p3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4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/>
              <a:t>Opettajalle</a:t>
            </a:r>
            <a:endParaRPr/>
          </a:p>
        </p:txBody>
      </p:sp>
      <p:sp>
        <p:nvSpPr>
          <p:cNvPr id="149" name="Google Shape;149;p4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-FI"/>
              <a:t>5</a:t>
            </a:r>
            <a:endParaRPr/>
          </a:p>
        </p:txBody>
      </p:sp>
      <p:sp>
        <p:nvSpPr>
          <p:cNvPr id="150" name="Google Shape;150;p4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fi-FI">
                <a:solidFill>
                  <a:srgbClr val="757070"/>
                </a:solidFill>
              </a:rPr>
              <a:t>Tutki karttaa Pohjois-Euroopasta keskiajalla (noin 1400-luvun alussa)</a:t>
            </a:r>
            <a:endParaRPr>
              <a:solidFill>
                <a:srgbClr val="757070"/>
              </a:solidFill>
            </a:endParaRPr>
          </a:p>
        </p:txBody>
      </p:sp>
      <p:sp>
        <p:nvSpPr>
          <p:cNvPr id="156" name="Google Shape;156;p5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300"/>
              <a:buNone/>
            </a:pPr>
            <a:r>
              <a:rPr lang="fi-FI" sz="2000">
                <a:solidFill>
                  <a:schemeClr val="dk1"/>
                </a:solidFill>
              </a:rPr>
              <a:t>Mitä eroja, entä mitä yhtäläisyyksiä nykypäivään huomaat kartalla?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300"/>
              <a:buNone/>
            </a:pPr>
            <a:r>
              <a:rPr lang="fi-FI" sz="2000">
                <a:solidFill>
                  <a:schemeClr val="dk1"/>
                </a:solidFill>
              </a:rPr>
              <a:t>Eroja: </a:t>
            </a:r>
            <a:endParaRPr/>
          </a:p>
          <a:p>
            <a:pPr marL="436563" lvl="0" indent="-342899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fi-FI" sz="2000">
                <a:solidFill>
                  <a:schemeClr val="dk1"/>
                </a:solidFill>
              </a:rPr>
              <a:t>Ruotsin, Norjan ja Suomen pohjoisosat eivät vielä olleet valtiollisen kehityksen piirissä, eikä Suomi ollut samankaltainen yhtenäinen alue kuin nykyään.</a:t>
            </a:r>
            <a:endParaRPr/>
          </a:p>
          <a:p>
            <a:pPr marL="436563" lvl="0" indent="-342899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fi-FI" sz="2000">
                <a:solidFill>
                  <a:schemeClr val="dk1"/>
                </a:solidFill>
              </a:rPr>
              <a:t>Venäjän valtiota ei vielä ollut olemassa, alueella oli esim. Novgorodin tasavalta, Moskovan ruhtinaskunta ja Liettuan suuriruhtinaskunnan alueita.</a:t>
            </a:r>
            <a:endParaRPr/>
          </a:p>
          <a:p>
            <a:pPr marL="436563" lvl="0" indent="-342899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fi-FI" sz="2000">
                <a:solidFill>
                  <a:schemeClr val="dk1"/>
                </a:solidFill>
              </a:rPr>
              <a:t>Nykyisen Hollannin ja Belgian alueet kuuluivat Ranskaan tai Pyhään saksalais-roomalaiseen keisarikuntaan.</a:t>
            </a:r>
            <a:endParaRPr/>
          </a:p>
        </p:txBody>
      </p:sp>
      <p:sp>
        <p:nvSpPr>
          <p:cNvPr id="157" name="Google Shape;157;p5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</a:pPr>
            <a:r>
              <a:rPr lang="fi-FI"/>
              <a:t>Forum Historia 5, Luku 4</a:t>
            </a:r>
            <a:endParaRPr/>
          </a:p>
        </p:txBody>
      </p:sp>
      <p:sp>
        <p:nvSpPr>
          <p:cNvPr id="158" name="Google Shape;158;p5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fi-FI">
                <a:solidFill>
                  <a:srgbClr val="757070"/>
                </a:solidFill>
              </a:rPr>
              <a:t>Tutki karttaa Pohjois-Euroopasta keskiajalla (noin 1400-luvun alussa)</a:t>
            </a:r>
            <a:endParaRPr>
              <a:solidFill>
                <a:srgbClr val="757070"/>
              </a:solidFill>
            </a:endParaRPr>
          </a:p>
        </p:txBody>
      </p:sp>
      <p:sp>
        <p:nvSpPr>
          <p:cNvPr id="164" name="Google Shape;164;p6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2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300"/>
              <a:buNone/>
            </a:pPr>
            <a:r>
              <a:rPr lang="fi-FI" sz="2000">
                <a:solidFill>
                  <a:schemeClr val="dk1"/>
                </a:solidFill>
              </a:rPr>
              <a:t>Eroja:</a:t>
            </a:r>
            <a:endParaRPr/>
          </a:p>
          <a:p>
            <a:pPr marL="436563" lvl="0" indent="-342899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fi-FI" sz="2000">
                <a:solidFill>
                  <a:schemeClr val="dk1"/>
                </a:solidFill>
              </a:rPr>
              <a:t>Nykyisen Saksan alueita hallitsi Pyhä saksalais-roomalainen keisarikunta.</a:t>
            </a:r>
            <a:endParaRPr/>
          </a:p>
          <a:p>
            <a:pPr marL="436563" lvl="0" indent="-342899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fi-FI" sz="2000">
                <a:solidFill>
                  <a:schemeClr val="dk1"/>
                </a:solidFill>
              </a:rPr>
              <a:t>Nykyisten Baltian maiden alueilla oli Liettuan suuriruhtinaskunnan, saksalaisen ritarikunnan ja  Liivinmaan alueita.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300"/>
              <a:buNone/>
            </a:pPr>
            <a:r>
              <a:rPr lang="fi-FI" sz="2000">
                <a:solidFill>
                  <a:schemeClr val="dk1"/>
                </a:solidFill>
              </a:rPr>
              <a:t>Yhtäläisyyksiä:</a:t>
            </a:r>
            <a:endParaRPr/>
          </a:p>
          <a:p>
            <a:pPr marL="457200" lvl="0" indent="-3873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fi-FI" sz="2000">
                <a:solidFill>
                  <a:schemeClr val="dk1"/>
                </a:solidFill>
              </a:rPr>
              <a:t>Tanskan valtio on Etelä-Ruotsin alueita lukuun ottamatta hyvin samanlainen kuin nykyään.</a:t>
            </a:r>
            <a:endParaRPr/>
          </a:p>
          <a:p>
            <a:pPr marL="457200" lvl="0" indent="-3873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fi-FI" sz="2000">
                <a:solidFill>
                  <a:schemeClr val="dk1"/>
                </a:solidFill>
              </a:rPr>
              <a:t>Samoin Norjan ja Ruotsin valtiot ovat samoilla paikoilla kuin nykyään, vaikka valtiollinen valta ei vielä ulottunut pohjoisosiin.</a:t>
            </a:r>
            <a:endParaRPr/>
          </a:p>
          <a:p>
            <a:pPr marL="457200" lvl="0" indent="-3873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fi-FI" sz="2000">
                <a:solidFill>
                  <a:schemeClr val="dk1"/>
                </a:solidFill>
              </a:rPr>
              <a:t>Ranskan valtio hallitsi jo suurin piirtein samoja alueita kuin nykyään.</a:t>
            </a:r>
            <a:endParaRPr/>
          </a:p>
        </p:txBody>
      </p:sp>
      <p:sp>
        <p:nvSpPr>
          <p:cNvPr id="165" name="Google Shape;165;p6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</a:pPr>
            <a:r>
              <a:rPr lang="fi-FI"/>
              <a:t>Forum Historia 5, Luku 4</a:t>
            </a:r>
            <a:endParaRPr/>
          </a:p>
        </p:txBody>
      </p:sp>
      <p:sp>
        <p:nvSpPr>
          <p:cNvPr id="166" name="Google Shape;166;p6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fi-FI">
                <a:solidFill>
                  <a:srgbClr val="757070"/>
                </a:solidFill>
              </a:rPr>
              <a:t>Tutki karttaa Pohjois-Euroopasta keskiajalla (noin 1400-luvun alussa)</a:t>
            </a:r>
            <a:endParaRPr>
              <a:solidFill>
                <a:srgbClr val="757070"/>
              </a:solidFill>
            </a:endParaRPr>
          </a:p>
        </p:txBody>
      </p:sp>
      <p:sp>
        <p:nvSpPr>
          <p:cNvPr id="172" name="Google Shape;172;p7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300"/>
              <a:buNone/>
            </a:pPr>
            <a:r>
              <a:rPr lang="fi-FI" sz="2000"/>
              <a:t>Millaisen uskonnollisen tilanteen arvelet kartan alueilla keskiajalla olleen?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300"/>
              <a:buNone/>
            </a:pPr>
            <a:endParaRPr sz="2000"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300"/>
              <a:buNone/>
            </a:pPr>
            <a:r>
              <a:rPr lang="fi-FI" sz="2000">
                <a:solidFill>
                  <a:schemeClr val="dk1"/>
                </a:solidFill>
              </a:rPr>
              <a:t>Kristinusko oli jo levinnyt lähes kaikkialle Eurooppaan. Liettuassa esikristilliset perinteet säilyivät hyvin pitkään ja maa oli viimeisimpiä kristinuskoon kääntyneitä maita. Myös Suomen alueen kristillistyminen kesti pitkään.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300"/>
              <a:buNone/>
            </a:pPr>
            <a:r>
              <a:rPr lang="fi-FI" sz="2000">
                <a:solidFill>
                  <a:schemeClr val="dk1"/>
                </a:solidFill>
              </a:rPr>
              <a:t>Kristillinen kirkko jakaantui 1054 katoliseen länteen ortodoksiseen itään. Kartan alueista Ranska, Pyhä Saksalais-roomalainen keisarikunta, Pohjoismaat sekä Liettua olivat katolisia, Novgorod ja Moskovan ruhtinaskunta puolestaan ortodoksisia.</a:t>
            </a:r>
            <a:endParaRPr/>
          </a:p>
        </p:txBody>
      </p:sp>
      <p:sp>
        <p:nvSpPr>
          <p:cNvPr id="173" name="Google Shape;173;p7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</a:pPr>
            <a:r>
              <a:rPr lang="fi-FI"/>
              <a:t>Forum Historia 5, Luku 4</a:t>
            </a:r>
            <a:endParaRPr/>
          </a:p>
        </p:txBody>
      </p:sp>
      <p:sp>
        <p:nvSpPr>
          <p:cNvPr id="174" name="Google Shape;174;p7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313</Words>
  <Application>Microsoft Office PowerPoint</Application>
  <PresentationFormat>Näytössä katseltava esitys (16:9)</PresentationFormat>
  <Paragraphs>39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Office-teema</vt:lpstr>
      <vt:lpstr>Simple Light</vt:lpstr>
      <vt:lpstr>4. Ruotsin maallinen valta laajenee Suomeen  Virittely: Pohjois-Eurooppa keskiajalla</vt:lpstr>
      <vt:lpstr>Tutki karttaa Pohjois-Euroopasta keskiajalla (noin 1400-luvun alussa)</vt:lpstr>
      <vt:lpstr>PowerPoint-esitys</vt:lpstr>
      <vt:lpstr>Opettajalle</vt:lpstr>
      <vt:lpstr>Tutki karttaa Pohjois-Euroopasta keskiajalla (noin 1400-luvun alussa)</vt:lpstr>
      <vt:lpstr>Tutki karttaa Pohjois-Euroopasta keskiajalla (noin 1400-luvun alussa)</vt:lpstr>
      <vt:lpstr>Tutki karttaa Pohjois-Euroopasta keskiajalla (noin 1400-luvun alussa)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Ruotsin maallinen valta laajenee Suomeen  Virittely: Pohjois-Eurooppa keskiajalla</dc:title>
  <dc:creator>Kaartinen Minna</dc:creator>
  <cp:lastModifiedBy>Kaartinen Minna</cp:lastModifiedBy>
  <cp:revision>1</cp:revision>
  <dcterms:modified xsi:type="dcterms:W3CDTF">2024-04-21T13:49:41Z</dcterms:modified>
</cp:coreProperties>
</file>