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ruoho, taivas, ulko, lentokone&#10;&#10;Kuvaus luotu automaattisesti">
            <a:extLst>
              <a:ext uri="{FF2B5EF4-FFF2-40B4-BE49-F238E27FC236}">
                <a16:creationId xmlns:a16="http://schemas.microsoft.com/office/drawing/2014/main" id="{5A910CD7-EC76-446C-9A15-4BEB348C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221146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1533459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Kestävä kehitys ja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6456306"/>
            <a:ext cx="4023359" cy="373703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RawFilm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147B08-9472-41B5-84BC-E5F0ACE6D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6D98B4E-B219-403A-AE52-661440BD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AFFBE59-021D-4A47-99C1-E555FFF4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254001"/>
            <a:ext cx="12120880" cy="6604000"/>
          </a:xfrm>
          <a:prstGeom prst="rect">
            <a:avLst/>
          </a:prstGeom>
        </p:spPr>
      </p:pic>
      <p:pic>
        <p:nvPicPr>
          <p:cNvPr id="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062CE00-6B0D-4908-B401-2066FF3A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0870A2D-0318-4CF3-8505-C11A0D8B8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2FCA1-166B-4246-8F4B-B53161B8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8" y="1"/>
            <a:ext cx="11231542" cy="1196235"/>
          </a:xfrm>
        </p:spPr>
        <p:txBody>
          <a:bodyPr>
            <a:normAutofit/>
          </a:bodyPr>
          <a:lstStyle/>
          <a:p>
            <a:r>
              <a:rPr lang="fi-FI" sz="3600" dirty="0"/>
              <a:t>Ilmastonmuutoksen terveysvaikutukset Suomessa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35977A-B865-429F-895B-6EEC1073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8" y="875561"/>
            <a:ext cx="11231542" cy="5296639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16193C-7D45-45E2-839A-42ABA7F5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3337DF-59B6-4F91-A692-80598C7E6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C3C64E-BFD6-4F89-82CC-69DBDD2C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6" y="329184"/>
            <a:ext cx="594398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Ekologinen</a:t>
            </a:r>
            <a:r>
              <a:rPr lang="en-US" sz="5400" dirty="0"/>
              <a:t> </a:t>
            </a:r>
            <a:r>
              <a:rPr lang="en-US" sz="5400" dirty="0" err="1"/>
              <a:t>kestävyys</a:t>
            </a:r>
            <a:r>
              <a:rPr lang="en-US" sz="5400" dirty="0"/>
              <a:t> on </a:t>
            </a:r>
            <a:r>
              <a:rPr lang="en-US" sz="5400" dirty="0" err="1"/>
              <a:t>elinehto</a:t>
            </a:r>
            <a:endParaRPr lang="en-US" sz="5400" dirty="0"/>
          </a:p>
        </p:txBody>
      </p:sp>
      <p:pic>
        <p:nvPicPr>
          <p:cNvPr id="5" name="Sisällön paikkamerkki 4" descr="Kuva, joka sisältää kohteen karhu, polaarinen, nisäkäs, valkoinen&#10;&#10;Kuvaus luotu automaattisesti">
            <a:extLst>
              <a:ext uri="{FF2B5EF4-FFF2-40B4-BE49-F238E27FC236}">
                <a16:creationId xmlns:a16="http://schemas.microsoft.com/office/drawing/2014/main" id="{205C9019-B819-4803-8176-133AC2F42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6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0A332D-C6B7-470A-9E79-37E5B5E7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43200"/>
            <a:ext cx="6472047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 err="1"/>
              <a:t>Turvaa</a:t>
            </a:r>
            <a:r>
              <a:rPr lang="en-US" b="1" dirty="0"/>
              <a:t> </a:t>
            </a:r>
            <a:r>
              <a:rPr lang="en-US" b="1" dirty="0" err="1"/>
              <a:t>elinolojen</a:t>
            </a:r>
            <a:r>
              <a:rPr lang="en-US" b="1" dirty="0"/>
              <a:t> </a:t>
            </a:r>
            <a:r>
              <a:rPr lang="en-US" b="1" dirty="0" err="1"/>
              <a:t>säilymisen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lvl="1"/>
            <a:r>
              <a:rPr lang="en-US" sz="2800" dirty="0" err="1"/>
              <a:t>Luonnonvarojen</a:t>
            </a:r>
            <a:r>
              <a:rPr lang="en-US" sz="2800" dirty="0"/>
              <a:t> </a:t>
            </a:r>
            <a:r>
              <a:rPr lang="en-US" sz="2800" dirty="0" err="1"/>
              <a:t>riittävyydestä</a:t>
            </a:r>
            <a:r>
              <a:rPr lang="en-US" sz="2800" dirty="0"/>
              <a:t> </a:t>
            </a:r>
            <a:r>
              <a:rPr lang="en-US" sz="2800" dirty="0" err="1"/>
              <a:t>huolehtiminen</a:t>
            </a:r>
            <a:endParaRPr lang="en-US" sz="2800" dirty="0"/>
          </a:p>
          <a:p>
            <a:pPr lvl="1"/>
            <a:r>
              <a:rPr lang="en-US" sz="2800" dirty="0" err="1"/>
              <a:t>Luonnon</a:t>
            </a:r>
            <a:r>
              <a:rPr lang="en-US" sz="2800" dirty="0"/>
              <a:t> </a:t>
            </a:r>
            <a:r>
              <a:rPr lang="en-US" sz="2800" dirty="0" err="1"/>
              <a:t>monimuotoisuuden</a:t>
            </a:r>
            <a:r>
              <a:rPr lang="en-US" sz="2800" dirty="0"/>
              <a:t> </a:t>
            </a:r>
            <a:r>
              <a:rPr lang="en-US" sz="2800" dirty="0" err="1"/>
              <a:t>säilyttäminen</a:t>
            </a:r>
            <a:endParaRPr lang="en-US" sz="2800" dirty="0"/>
          </a:p>
          <a:p>
            <a:pPr lvl="1"/>
            <a:r>
              <a:rPr lang="en-US" sz="2800" dirty="0" err="1"/>
              <a:t>Maapallon</a:t>
            </a:r>
            <a:r>
              <a:rPr lang="en-US" sz="2800" dirty="0"/>
              <a:t> </a:t>
            </a:r>
            <a:r>
              <a:rPr lang="en-US" sz="2800" dirty="0" err="1"/>
              <a:t>kantokyvyn</a:t>
            </a:r>
            <a:r>
              <a:rPr lang="en-US" sz="2800" dirty="0"/>
              <a:t> </a:t>
            </a:r>
            <a:r>
              <a:rPr lang="en-US" sz="2800" dirty="0" err="1"/>
              <a:t>huomioiminen</a:t>
            </a:r>
            <a:r>
              <a:rPr lang="en-US" sz="28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F0EB221-EA6C-4593-8A4F-63635A7D525E}"/>
              </a:ext>
            </a:extLst>
          </p:cNvPr>
          <p:cNvSpPr txBox="1"/>
          <p:nvPr/>
        </p:nvSpPr>
        <p:spPr>
          <a:xfrm>
            <a:off x="4086607" y="650387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Hans-Jurgen </a:t>
            </a:r>
            <a:r>
              <a:rPr lang="en-US" sz="1400" dirty="0" err="1">
                <a:latin typeface="Abadi Extra Light" panose="020B0604020202020204" pitchFamily="34" charset="0"/>
              </a:rPr>
              <a:t>Mager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FEA0D9E-03AD-42D7-BAEF-89176ADE0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C0BD5F6-7673-436A-9FF1-A17C846A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333D4-BE78-4C54-8BA6-5DD3E4B5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71450"/>
            <a:ext cx="9429750" cy="7524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Sosiaalinen</a:t>
            </a:r>
            <a:r>
              <a:rPr lang="en-US" sz="4000" b="1" dirty="0"/>
              <a:t> </a:t>
            </a:r>
            <a:r>
              <a:rPr lang="en-US" sz="4000" b="1" dirty="0" err="1"/>
              <a:t>kestävyys</a:t>
            </a:r>
            <a:r>
              <a:rPr lang="en-US" sz="4000" b="1" dirty="0"/>
              <a:t> on </a:t>
            </a:r>
            <a:r>
              <a:rPr lang="en-US" sz="4000" b="1" dirty="0" err="1"/>
              <a:t>oikeudenmukaisuutta</a:t>
            </a:r>
            <a:endParaRPr lang="en-US" sz="4000" b="1" dirty="0"/>
          </a:p>
        </p:txBody>
      </p:sp>
      <p:pic>
        <p:nvPicPr>
          <p:cNvPr id="6" name="Sisällön paikkamerkki 5" descr="Kuva, joka sisältää kohteen taivas, henkilö, henkilöt&#10;&#10;Kuvaus luotu automaattisesti">
            <a:extLst>
              <a:ext uri="{FF2B5EF4-FFF2-40B4-BE49-F238E27FC236}">
                <a16:creationId xmlns:a16="http://schemas.microsoft.com/office/drawing/2014/main" id="{7E2CB4CC-061D-4A3C-B8B6-7CA120846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9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97B111A-79F9-41C3-9757-9E9823108AEA}"/>
              </a:ext>
            </a:extLst>
          </p:cNvPr>
          <p:cNvSpPr txBox="1"/>
          <p:nvPr/>
        </p:nvSpPr>
        <p:spPr>
          <a:xfrm rot="16200000">
            <a:off x="9831765" y="2346425"/>
            <a:ext cx="4257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Duy</a:t>
            </a:r>
            <a:r>
              <a:rPr lang="en-US" sz="1400" dirty="0">
                <a:latin typeface="Abadi Extra Light" panose="020B0604020202020204" pitchFamily="34" charset="0"/>
              </a:rPr>
              <a:t> Pham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A99CC-372C-468D-9006-0B193A26B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1" y="762000"/>
            <a:ext cx="6229350" cy="2553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Turvaa</a:t>
            </a:r>
            <a:r>
              <a:rPr lang="en-US" sz="2400" dirty="0"/>
              <a:t> </a:t>
            </a:r>
            <a:r>
              <a:rPr lang="en-US" sz="2400" dirty="0" err="1"/>
              <a:t>jokaiselle</a:t>
            </a:r>
            <a:r>
              <a:rPr lang="en-US" sz="2400" dirty="0"/>
              <a:t> </a:t>
            </a:r>
            <a:r>
              <a:rPr lang="en-US" sz="2400" dirty="0" err="1"/>
              <a:t>yhdenvertaiset</a:t>
            </a:r>
            <a:r>
              <a:rPr lang="en-US" sz="2400" dirty="0"/>
              <a:t> </a:t>
            </a:r>
            <a:r>
              <a:rPr lang="en-US" sz="2400" dirty="0" err="1"/>
              <a:t>mahdollisuudet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koulutukseen</a:t>
            </a:r>
            <a:endParaRPr lang="en-US" sz="2000" dirty="0"/>
          </a:p>
          <a:p>
            <a:pPr lvl="1"/>
            <a:r>
              <a:rPr lang="en-US" sz="2000" dirty="0" err="1"/>
              <a:t>toimeentuloon</a:t>
            </a:r>
            <a:endParaRPr lang="en-US" sz="2000" dirty="0"/>
          </a:p>
          <a:p>
            <a:pPr lvl="1"/>
            <a:r>
              <a:rPr lang="en-US" sz="2000" dirty="0" err="1"/>
              <a:t>turvallisuuteen</a:t>
            </a:r>
            <a:endParaRPr lang="en-US" sz="2000" dirty="0"/>
          </a:p>
          <a:p>
            <a:pPr lvl="1"/>
            <a:r>
              <a:rPr lang="en-US" sz="2000" dirty="0" err="1"/>
              <a:t>hyvinvointipalveluihin</a:t>
            </a:r>
            <a:endParaRPr lang="en-US" sz="2000" dirty="0"/>
          </a:p>
          <a:p>
            <a:pPr marL="457200" lvl="1"/>
            <a:endParaRPr lang="en-US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AB83338-2536-42CD-B8A3-8AFA21AFEDC9}"/>
              </a:ext>
            </a:extLst>
          </p:cNvPr>
          <p:cNvSpPr txBox="1"/>
          <p:nvPr/>
        </p:nvSpPr>
        <p:spPr>
          <a:xfrm>
            <a:off x="7400924" y="1012540"/>
            <a:ext cx="4327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Vahvistaa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yhteisöllisyyttä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voimaantumista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oman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hallintaa</a:t>
            </a:r>
            <a:endParaRPr lang="en-US" sz="2000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B29526-97F4-4919-B7CD-374401AD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1AE4DB-AF9F-4C6D-BAE8-3C95B6EB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urheilu, tanssija&#10;&#10;Kuvaus luotu automaattisesti">
            <a:extLst>
              <a:ext uri="{FF2B5EF4-FFF2-40B4-BE49-F238E27FC236}">
                <a16:creationId xmlns:a16="http://schemas.microsoft.com/office/drawing/2014/main" id="{B405FEE1-2915-43B7-97C0-96DAE2689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5645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01E9BF-DC5E-449A-8C3C-358AF72D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2" y="157968"/>
            <a:ext cx="3809998" cy="190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Kulttuurinen</a:t>
            </a:r>
            <a:r>
              <a:rPr lang="en-US" sz="4000" dirty="0"/>
              <a:t> </a:t>
            </a:r>
            <a:r>
              <a:rPr lang="en-US" sz="4000" dirty="0" err="1"/>
              <a:t>kestävyys</a:t>
            </a:r>
            <a:r>
              <a:rPr lang="en-US" sz="4000" dirty="0"/>
              <a:t> on </a:t>
            </a:r>
            <a:r>
              <a:rPr lang="en-US" sz="4000" dirty="0" err="1"/>
              <a:t>arvostamista</a:t>
            </a:r>
            <a:endParaRPr lang="en-US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1443E-C31A-48B3-8F67-4F62981E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2217761"/>
            <a:ext cx="3931919" cy="41036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Voimaannuttaa</a:t>
            </a:r>
            <a:r>
              <a:rPr lang="en-US" sz="2400" dirty="0"/>
              <a:t> ja </a:t>
            </a:r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ristiriitoja</a:t>
            </a:r>
            <a:endParaRPr lang="en-US" sz="2400" dirty="0"/>
          </a:p>
          <a:p>
            <a:pPr marL="0" indent="0">
              <a:buNone/>
            </a:pPr>
            <a:endParaRPr lang="en-US" sz="1100" dirty="0"/>
          </a:p>
          <a:p>
            <a:pPr>
              <a:buFontTx/>
              <a:buChar char="-"/>
            </a:pPr>
            <a:r>
              <a:rPr lang="en-US" sz="2400" dirty="0" err="1"/>
              <a:t>Kulttuurisen</a:t>
            </a:r>
            <a:r>
              <a:rPr lang="en-US" sz="2400" dirty="0"/>
              <a:t> </a:t>
            </a:r>
            <a:r>
              <a:rPr lang="en-US" sz="2400" dirty="0" err="1"/>
              <a:t>moninaisuuden</a:t>
            </a:r>
            <a:r>
              <a:rPr lang="en-US" sz="2400" dirty="0"/>
              <a:t> </a:t>
            </a:r>
            <a:r>
              <a:rPr lang="en-US" sz="2400" dirty="0" err="1"/>
              <a:t>kunnioittaminen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Oman </a:t>
            </a:r>
            <a:r>
              <a:rPr lang="en-US" sz="2400" dirty="0" err="1"/>
              <a:t>kulttuuri-identiteetin</a:t>
            </a:r>
            <a:r>
              <a:rPr lang="en-US" sz="2400" dirty="0"/>
              <a:t> </a:t>
            </a:r>
            <a:r>
              <a:rPr lang="en-US" sz="2400" dirty="0" err="1"/>
              <a:t>vahvistuminen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Luovuuden</a:t>
            </a:r>
            <a:r>
              <a:rPr lang="en-US" sz="2400" dirty="0"/>
              <a:t> ja </a:t>
            </a:r>
            <a:r>
              <a:rPr lang="en-US" sz="2400" dirty="0" err="1"/>
              <a:t>ajattelun</a:t>
            </a:r>
            <a:r>
              <a:rPr lang="en-US" sz="2400" dirty="0"/>
              <a:t> </a:t>
            </a:r>
            <a:r>
              <a:rPr lang="en-US" sz="2400" dirty="0" err="1"/>
              <a:t>rikastuminen</a:t>
            </a:r>
            <a:endParaRPr lang="en-US" sz="2400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dirty="0" err="1"/>
              <a:t>Kulttuurien</a:t>
            </a:r>
            <a:r>
              <a:rPr lang="en-US" sz="2400" dirty="0"/>
              <a:t> </a:t>
            </a:r>
            <a:r>
              <a:rPr lang="en-US" sz="2400" dirty="0" err="1"/>
              <a:t>välisen</a:t>
            </a:r>
            <a:r>
              <a:rPr lang="en-US" sz="2400" dirty="0"/>
              <a:t> </a:t>
            </a:r>
            <a:r>
              <a:rPr lang="en-US" sz="2400" dirty="0" err="1"/>
              <a:t>yhteistyön</a:t>
            </a:r>
            <a:r>
              <a:rPr lang="en-US" sz="2400" dirty="0"/>
              <a:t> </a:t>
            </a:r>
            <a:r>
              <a:rPr lang="en-US" sz="2400" dirty="0" err="1"/>
              <a:t>lisääntyminen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7CA6947-EE77-4022-B13F-E9CB6C1FBBC9}"/>
              </a:ext>
            </a:extLst>
          </p:cNvPr>
          <p:cNvSpPr txBox="1"/>
          <p:nvPr/>
        </p:nvSpPr>
        <p:spPr>
          <a:xfrm>
            <a:off x="0" y="6384119"/>
            <a:ext cx="3512820" cy="31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pavan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gupta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537D25-A0FC-4B35-841C-57070119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E234ACA-C25F-405E-BD71-AF8FFD203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B8E34F-B72E-4916-BBAF-8F0977FF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425" y="329184"/>
            <a:ext cx="7386447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Taloudellinen</a:t>
            </a:r>
            <a:r>
              <a:rPr lang="en-US" sz="5400" dirty="0"/>
              <a:t> </a:t>
            </a:r>
            <a:r>
              <a:rPr lang="en-US" sz="5400" dirty="0" err="1"/>
              <a:t>kestävyys</a:t>
            </a:r>
            <a:r>
              <a:rPr lang="en-US" sz="5400" dirty="0"/>
              <a:t> </a:t>
            </a:r>
            <a:r>
              <a:rPr lang="en-US" sz="5400" dirty="0" err="1"/>
              <a:t>turvaa</a:t>
            </a:r>
            <a:r>
              <a:rPr lang="en-US" sz="5400" dirty="0"/>
              <a:t> </a:t>
            </a:r>
            <a:r>
              <a:rPr lang="en-US" sz="5400" dirty="0" err="1"/>
              <a:t>hyvinvoinnin</a:t>
            </a:r>
            <a:endParaRPr lang="en-US" sz="5400" dirty="0"/>
          </a:p>
        </p:txBody>
      </p:sp>
      <p:pic>
        <p:nvPicPr>
          <p:cNvPr id="5" name="Sisällön paikkamerkki 4" descr="Kuva, joka sisältää kohteen seinä, vihannes&#10;&#10;Kuvaus luotu automaattisesti">
            <a:extLst>
              <a:ext uri="{FF2B5EF4-FFF2-40B4-BE49-F238E27FC236}">
                <a16:creationId xmlns:a16="http://schemas.microsoft.com/office/drawing/2014/main" id="{3CCDD869-5296-43F0-8EA5-22C60DC3CE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1803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2E1ECD-4D78-4012-8296-69F23AD70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2425" y="2706624"/>
            <a:ext cx="779145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Taloudellista</a:t>
            </a:r>
            <a:r>
              <a:rPr lang="en-US" sz="2400" dirty="0"/>
              <a:t> </a:t>
            </a:r>
            <a:r>
              <a:rPr lang="en-US" sz="2400" dirty="0" err="1"/>
              <a:t>kannattavuutta</a:t>
            </a:r>
            <a:r>
              <a:rPr lang="en-US" sz="2400" dirty="0"/>
              <a:t> </a:t>
            </a:r>
            <a:r>
              <a:rPr lang="en-US" sz="2400" dirty="0" err="1"/>
              <a:t>arvioitaessa</a:t>
            </a:r>
            <a:r>
              <a:rPr lang="en-US" sz="2400" dirty="0"/>
              <a:t> </a:t>
            </a:r>
            <a:r>
              <a:rPr lang="en-US" sz="2400" dirty="0" err="1"/>
              <a:t>huomioidaan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tulevat</a:t>
            </a:r>
            <a:r>
              <a:rPr lang="en-US" sz="2400" dirty="0"/>
              <a:t> </a:t>
            </a:r>
            <a:r>
              <a:rPr lang="en-US" sz="2400" dirty="0" err="1"/>
              <a:t>sukupolvet</a:t>
            </a:r>
            <a:endParaRPr lang="en-US" sz="2400" dirty="0"/>
          </a:p>
          <a:p>
            <a:pPr marL="0" indent="0">
              <a:buNone/>
            </a:pPr>
            <a:endParaRPr lang="en-US" sz="1000" dirty="0"/>
          </a:p>
          <a:p>
            <a:pPr lvl="1">
              <a:buFontTx/>
              <a:buChar char="-"/>
            </a:pPr>
            <a:r>
              <a:rPr lang="en-US" dirty="0" err="1"/>
              <a:t>uusiutuvien</a:t>
            </a:r>
            <a:r>
              <a:rPr lang="en-US" dirty="0"/>
              <a:t> </a:t>
            </a:r>
            <a:r>
              <a:rPr lang="en-US" dirty="0" err="1"/>
              <a:t>luonnonvarojen</a:t>
            </a:r>
            <a:r>
              <a:rPr lang="en-US" dirty="0"/>
              <a:t> </a:t>
            </a:r>
            <a:r>
              <a:rPr lang="en-US" dirty="0" err="1"/>
              <a:t>kestävä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materiaalitehokkuuden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kierrätyksen</a:t>
            </a:r>
            <a:r>
              <a:rPr lang="en-US" dirty="0"/>
              <a:t> </a:t>
            </a:r>
            <a:r>
              <a:rPr lang="en-US" dirty="0" err="1"/>
              <a:t>noudattaminen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maailmantalouden</a:t>
            </a:r>
            <a:r>
              <a:rPr lang="en-US" dirty="0"/>
              <a:t> </a:t>
            </a:r>
            <a:r>
              <a:rPr lang="en-US" dirty="0" err="1"/>
              <a:t>muutoksiin</a:t>
            </a:r>
            <a:r>
              <a:rPr lang="en-US" dirty="0"/>
              <a:t> ja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vanhenemiseen</a:t>
            </a:r>
            <a:r>
              <a:rPr lang="en-US" dirty="0"/>
              <a:t> </a:t>
            </a:r>
            <a:r>
              <a:rPr lang="en-US" dirty="0" err="1"/>
              <a:t>sopeutuminen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22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56C1B8D-E45F-4C77-B11A-2BDD8A843332}"/>
              </a:ext>
            </a:extLst>
          </p:cNvPr>
          <p:cNvSpPr txBox="1"/>
          <p:nvPr/>
        </p:nvSpPr>
        <p:spPr>
          <a:xfrm>
            <a:off x="3800475" y="64457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Visual Stories II </a:t>
            </a:r>
            <a:r>
              <a:rPr lang="en-US" sz="1400" dirty="0" err="1">
                <a:latin typeface="Abadi Extra Light" panose="020B0604020202020204" pitchFamily="34" charset="0"/>
              </a:rPr>
              <a:t>Micheile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EE2D01-CD8F-4A6D-9F8E-829E6A4DE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E5A15A-9469-4CD9-A076-996821C9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756E16-F1F8-4700-8EDE-0A3BEDED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2" y="664308"/>
            <a:ext cx="3003057" cy="5137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2030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Kaikki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kestävän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kehityksen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tavoitteet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tukevat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terveyttä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hyvinvointia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joko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suoraan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epäsuorasti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ACA318-3661-48AF-960E-651588E8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74320"/>
            <a:ext cx="7122159" cy="59193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287096-6BDF-4C6E-9B39-0029B18B2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34CE03E-C2BD-41A8-B43C-516E35BF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2F7B3-5EA3-4BEC-860C-A98DE115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365125"/>
            <a:ext cx="7858125" cy="1232075"/>
          </a:xfrm>
        </p:spPr>
        <p:txBody>
          <a:bodyPr/>
          <a:lstStyle/>
          <a:p>
            <a:r>
              <a:rPr lang="fi-FI" b="1" dirty="0"/>
              <a:t>Puhdas vesi ja </a:t>
            </a:r>
            <a:r>
              <a:rPr lang="fi-FI" b="1" dirty="0" err="1"/>
              <a:t>sanitaatio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22641-EEA9-414E-86C8-A42B469A1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25"/>
            <a:ext cx="5181600" cy="4186238"/>
          </a:xfrm>
        </p:spPr>
        <p:txBody>
          <a:bodyPr>
            <a:normAutofit/>
          </a:bodyPr>
          <a:lstStyle/>
          <a:p>
            <a:r>
              <a:rPr lang="fi-FI" b="1" dirty="0" err="1"/>
              <a:t>Sanitaatio</a:t>
            </a:r>
            <a:endParaRPr lang="fi-FI" b="1" dirty="0"/>
          </a:p>
          <a:p>
            <a:pPr>
              <a:buFontTx/>
              <a:buChar char="-"/>
            </a:pPr>
            <a:r>
              <a:rPr lang="fi-FI" dirty="0"/>
              <a:t>keinot, joiden avulla virtsa, ulosteet ja muut jätevedet kerätään hygieenisellä tavalla</a:t>
            </a:r>
          </a:p>
          <a:p>
            <a:pPr>
              <a:buFontTx/>
              <a:buChar char="-"/>
            </a:pPr>
            <a:r>
              <a:rPr lang="fi-FI" dirty="0"/>
              <a:t>hygieeniset käymälät</a:t>
            </a:r>
          </a:p>
          <a:p>
            <a:pPr>
              <a:buFontTx/>
              <a:buChar char="-"/>
            </a:pPr>
            <a:r>
              <a:rPr lang="fi-FI" dirty="0"/>
              <a:t>käsienpesu</a:t>
            </a:r>
          </a:p>
          <a:p>
            <a:r>
              <a:rPr lang="fi-FI" b="1" dirty="0"/>
              <a:t>Ulosteiden pääsy juomaveteen</a:t>
            </a:r>
          </a:p>
          <a:p>
            <a:pPr marL="0" indent="0">
              <a:buNone/>
            </a:pPr>
            <a:r>
              <a:rPr lang="fi-FI" b="1" dirty="0"/>
              <a:t>- </a:t>
            </a:r>
            <a:r>
              <a:rPr lang="fi-FI" dirty="0"/>
              <a:t>levittää tarttuvia tauteja ja loisia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662F53-DBF8-43AD-BDB4-648F408BE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25"/>
            <a:ext cx="5181600" cy="4186238"/>
          </a:xfrm>
        </p:spPr>
        <p:txBody>
          <a:bodyPr/>
          <a:lstStyle/>
          <a:p>
            <a:r>
              <a:rPr lang="fi-FI" b="1" dirty="0"/>
              <a:t>Vesivarojen ehtyminen</a:t>
            </a:r>
          </a:p>
          <a:p>
            <a:pPr>
              <a:buFontTx/>
              <a:buChar char="-"/>
            </a:pPr>
            <a:r>
              <a:rPr lang="fi-FI" dirty="0"/>
              <a:t>maapallon väkiluvun kasvu</a:t>
            </a:r>
          </a:p>
          <a:p>
            <a:pPr>
              <a:buFontTx/>
              <a:buChar char="-"/>
            </a:pPr>
            <a:r>
              <a:rPr lang="fi-FI" dirty="0"/>
              <a:t>teollistuminen</a:t>
            </a:r>
          </a:p>
          <a:p>
            <a:pPr>
              <a:buFontTx/>
              <a:buChar char="-"/>
            </a:pPr>
            <a:r>
              <a:rPr lang="fi-FI" dirty="0"/>
              <a:t>kaupungistuminen</a:t>
            </a:r>
          </a:p>
          <a:p>
            <a:pPr>
              <a:buFontTx/>
              <a:buChar char="-"/>
            </a:pPr>
            <a:r>
              <a:rPr lang="fi-FI" dirty="0"/>
              <a:t>maatalouden keinokastelu</a:t>
            </a:r>
          </a:p>
          <a:p>
            <a:pPr>
              <a:buFontTx/>
              <a:buChar char="-"/>
            </a:pPr>
            <a:r>
              <a:rPr lang="fi-FI" dirty="0"/>
              <a:t>ihmisten kulutustottumusten muutos, tuhlaileva vedenkäyttö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0267DB-E4F5-47CA-BE97-EFB4A778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3" y="114211"/>
            <a:ext cx="1609302" cy="1597201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8B9F80-32C7-49B1-ACD4-6DD1243D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AC166E9-9AB7-4A61-A503-1BBF0D8B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8960E-20C7-429C-9AF0-A09062EB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365125"/>
            <a:ext cx="7696200" cy="1325563"/>
          </a:xfrm>
        </p:spPr>
        <p:txBody>
          <a:bodyPr/>
          <a:lstStyle/>
          <a:p>
            <a:r>
              <a:rPr lang="fi-FI" b="1" dirty="0"/>
              <a:t>Ruokaturva torjuu nälkää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02EDA-B7FD-49ED-AB27-B57CFAAAF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710" y="1825625"/>
            <a:ext cx="5777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Ruokaturva</a:t>
            </a:r>
          </a:p>
          <a:p>
            <a:pPr marL="0" indent="0">
              <a:buNone/>
            </a:pPr>
            <a:r>
              <a:rPr lang="fi-FI" sz="2000" dirty="0"/>
              <a:t>Riittävästi turvallista ja ravitsevaa ruokaa terveelliseen ja aktiiviseen elämään</a:t>
            </a:r>
          </a:p>
          <a:p>
            <a:pPr>
              <a:buFontTx/>
              <a:buChar char="-"/>
            </a:pPr>
            <a:r>
              <a:rPr lang="fi-FI" sz="2000" dirty="0"/>
              <a:t>Ruoan saatavuus</a:t>
            </a:r>
          </a:p>
          <a:p>
            <a:pPr>
              <a:buFontTx/>
              <a:buChar char="-"/>
            </a:pPr>
            <a:r>
              <a:rPr lang="fi-FI" sz="2000" dirty="0"/>
              <a:t>Ihmisten kyky tuottaa ja hankkia ravitsevaa ruokaa</a:t>
            </a:r>
          </a:p>
          <a:p>
            <a:pPr>
              <a:buFontTx/>
              <a:buChar char="-"/>
            </a:pPr>
            <a:r>
              <a:rPr lang="fi-FI" sz="2000" dirty="0"/>
              <a:t>Ruoan turvallisuus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2400" b="1" dirty="0"/>
              <a:t>Määrällinen nälkä</a:t>
            </a:r>
          </a:p>
          <a:p>
            <a:pPr marL="0" indent="0">
              <a:buNone/>
            </a:pPr>
            <a:r>
              <a:rPr lang="fi-FI" sz="2000" dirty="0"/>
              <a:t>- Ruoka sisältää liian vähän energiaa</a:t>
            </a:r>
          </a:p>
          <a:p>
            <a:pPr marL="0" indent="0">
              <a:buNone/>
            </a:pPr>
            <a:r>
              <a:rPr lang="fi-FI" sz="2400" b="1" dirty="0"/>
              <a:t>Laadullinen nälkä</a:t>
            </a:r>
          </a:p>
          <a:p>
            <a:pPr marL="0" indent="0">
              <a:buNone/>
            </a:pPr>
            <a:r>
              <a:rPr lang="fi-FI" sz="2000" dirty="0"/>
              <a:t>- Ruoka ei ole riittävän ravitsevaa</a:t>
            </a:r>
          </a:p>
          <a:p>
            <a:pPr>
              <a:buFontTx/>
              <a:buChar char="-"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AECC65-CC72-45FF-9E60-6DC87971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77089" cy="456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Ravintoon liittyviä ympäristöriskejä</a:t>
            </a:r>
          </a:p>
          <a:p>
            <a:r>
              <a:rPr lang="fi-FI" sz="2400" b="1" dirty="0"/>
              <a:t>Biologisia</a:t>
            </a:r>
          </a:p>
          <a:p>
            <a:pPr marL="0" indent="0">
              <a:buNone/>
            </a:pPr>
            <a:r>
              <a:rPr lang="fi-FI" sz="2000" dirty="0"/>
              <a:t>Epähygieenisten olosuhteiden seurauksena ruokaan päässeet bakteerit, homeet, loiset, myrkylliset kasvit tai sienet</a:t>
            </a:r>
          </a:p>
          <a:p>
            <a:r>
              <a:rPr lang="fi-FI" sz="2400" b="1" dirty="0"/>
              <a:t>Kemiallisia</a:t>
            </a:r>
          </a:p>
          <a:p>
            <a:pPr marL="0" indent="0">
              <a:buNone/>
            </a:pPr>
            <a:r>
              <a:rPr lang="fi-FI" sz="2000" dirty="0"/>
              <a:t>Ruokaan kulkeutuneet terveydelle haitalliset vierasaineet, kuten ympäristömyrkyt, torjunta-ainejäämät, raskasmetallit, lääkeaineet</a:t>
            </a:r>
          </a:p>
          <a:p>
            <a:r>
              <a:rPr lang="fi-FI" sz="2400" b="1" dirty="0"/>
              <a:t>Fysikaalisia</a:t>
            </a:r>
          </a:p>
          <a:p>
            <a:pPr marL="0" indent="0">
              <a:buNone/>
            </a:pPr>
            <a:r>
              <a:rPr lang="fi-FI" sz="2000" dirty="0"/>
              <a:t>Ruokaan vahingossa kulkeutuneet vierasesineet, esim. lasinsirut, pakkausmateriaalin palat, kivet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8297CF-9CB1-4C3B-B755-EBA95874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0" y="147460"/>
            <a:ext cx="1537470" cy="154322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35FFE2-B445-4A90-AD7A-F19841D84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22E20FE-97B2-47CA-BE21-EE7852CF3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EC678A-7F34-4BE1-B60E-004C2A85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Ilmastotekoja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072C6-1416-4126-81FC-BEF56827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Tee </a:t>
            </a:r>
            <a:r>
              <a:rPr lang="en-US" sz="2400" dirty="0" err="1"/>
              <a:t>kestävän</a:t>
            </a:r>
            <a:r>
              <a:rPr lang="en-US" sz="2400" dirty="0"/>
              <a:t> </a:t>
            </a:r>
            <a:r>
              <a:rPr lang="en-US" sz="2400" dirty="0" err="1"/>
              <a:t>elämäntavan</a:t>
            </a:r>
            <a:r>
              <a:rPr lang="en-US" sz="2400" dirty="0"/>
              <a:t> </a:t>
            </a:r>
            <a:r>
              <a:rPr lang="en-US" sz="2400" dirty="0" err="1"/>
              <a:t>mukaisia</a:t>
            </a:r>
            <a:r>
              <a:rPr lang="en-US" sz="2400" dirty="0"/>
              <a:t> </a:t>
            </a:r>
            <a:r>
              <a:rPr lang="en-US" sz="2400" dirty="0" err="1"/>
              <a:t>valintoja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Harkitse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ostat</a:t>
            </a:r>
            <a:endParaRPr lang="en-US" sz="2400" dirty="0"/>
          </a:p>
          <a:p>
            <a:r>
              <a:rPr lang="en-US" sz="2400" dirty="0" err="1"/>
              <a:t>Kierrätä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voit</a:t>
            </a:r>
            <a:endParaRPr lang="en-US" sz="2400" dirty="0"/>
          </a:p>
          <a:p>
            <a:r>
              <a:rPr lang="en-US" sz="2400" dirty="0" err="1"/>
              <a:t>Lajittele</a:t>
            </a:r>
            <a:r>
              <a:rPr lang="en-US" sz="2400" dirty="0"/>
              <a:t> </a:t>
            </a:r>
            <a:r>
              <a:rPr lang="en-US" sz="2400" dirty="0" err="1"/>
              <a:t>jätteet</a:t>
            </a:r>
            <a:endParaRPr lang="en-US" sz="2400" dirty="0"/>
          </a:p>
          <a:p>
            <a:r>
              <a:rPr lang="en-US" sz="2400" dirty="0" err="1"/>
              <a:t>Vältä</a:t>
            </a:r>
            <a:r>
              <a:rPr lang="en-US" sz="2400" dirty="0"/>
              <a:t> </a:t>
            </a:r>
            <a:r>
              <a:rPr lang="en-US" sz="2400" dirty="0" err="1"/>
              <a:t>turhia</a:t>
            </a:r>
            <a:r>
              <a:rPr lang="en-US" sz="2400" dirty="0"/>
              <a:t> </a:t>
            </a:r>
            <a:r>
              <a:rPr lang="en-US" sz="2400" dirty="0" err="1"/>
              <a:t>pakkausmateriaaleja</a:t>
            </a:r>
            <a:endParaRPr lang="en-US" sz="2400" dirty="0"/>
          </a:p>
          <a:p>
            <a:r>
              <a:rPr lang="en-US" sz="2400" dirty="0" err="1"/>
              <a:t>Syö</a:t>
            </a:r>
            <a:r>
              <a:rPr lang="en-US" sz="2400" dirty="0"/>
              <a:t> </a:t>
            </a:r>
            <a:r>
              <a:rPr lang="en-US" sz="2400" dirty="0" err="1"/>
              <a:t>runsaasti</a:t>
            </a:r>
            <a:r>
              <a:rPr lang="en-US" sz="2400" dirty="0"/>
              <a:t> </a:t>
            </a:r>
            <a:r>
              <a:rPr lang="en-US" sz="2400" dirty="0" err="1"/>
              <a:t>kasviksia</a:t>
            </a:r>
            <a:r>
              <a:rPr lang="en-US" sz="2400" dirty="0"/>
              <a:t> ja vain </a:t>
            </a:r>
            <a:r>
              <a:rPr lang="en-US" sz="2400" dirty="0" err="1"/>
              <a:t>kohtuudella</a:t>
            </a:r>
            <a:r>
              <a:rPr lang="en-US" sz="2400" dirty="0"/>
              <a:t> </a:t>
            </a:r>
            <a:r>
              <a:rPr lang="en-US" sz="2400" dirty="0" err="1"/>
              <a:t>lihaa</a:t>
            </a:r>
            <a:endParaRPr lang="en-US" sz="2400" dirty="0"/>
          </a:p>
          <a:p>
            <a:r>
              <a:rPr lang="en-US" sz="2400" dirty="0" err="1"/>
              <a:t>Liiku</a:t>
            </a:r>
            <a:r>
              <a:rPr lang="en-US" sz="2400" dirty="0"/>
              <a:t> </a:t>
            </a:r>
            <a:r>
              <a:rPr lang="en-US" sz="2400" dirty="0" err="1"/>
              <a:t>jalkaisin</a:t>
            </a:r>
            <a:r>
              <a:rPr lang="en-US" sz="2400" dirty="0"/>
              <a:t> tai </a:t>
            </a:r>
            <a:r>
              <a:rPr lang="en-US" sz="2400" dirty="0" err="1"/>
              <a:t>polkupyörällä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voit</a:t>
            </a:r>
            <a:endParaRPr lang="en-US" sz="2400" dirty="0"/>
          </a:p>
          <a:p>
            <a:r>
              <a:rPr lang="en-US" sz="2400" dirty="0" err="1"/>
              <a:t>Innosta</a:t>
            </a:r>
            <a:r>
              <a:rPr lang="en-US" sz="2400" dirty="0"/>
              <a:t> </a:t>
            </a:r>
            <a:r>
              <a:rPr lang="en-US" sz="2400" dirty="0" err="1"/>
              <a:t>muita</a:t>
            </a:r>
            <a:r>
              <a:rPr lang="en-US" sz="2400" dirty="0"/>
              <a:t> </a:t>
            </a:r>
            <a:r>
              <a:rPr lang="en-US" sz="2400" dirty="0" err="1"/>
              <a:t>vastuullisuuteen</a:t>
            </a:r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pic>
        <p:nvPicPr>
          <p:cNvPr id="7" name="Sisällön paikkamerkki 6" descr="Kuva, joka sisältää kohteen teksti, merkki, lukeminen&#10;&#10;Kuvaus luotu automaattisesti">
            <a:extLst>
              <a:ext uri="{FF2B5EF4-FFF2-40B4-BE49-F238E27FC236}">
                <a16:creationId xmlns:a16="http://schemas.microsoft.com/office/drawing/2014/main" id="{D3B3C0D9-E2C6-466E-B3AF-6AD62065A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2056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B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7CE1FD44-672B-4CEC-A70A-43F3938E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5845">
            <a:off x="1845424" y="4872960"/>
            <a:ext cx="1510459" cy="1510459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0D1387D-1EC2-4029-AFCB-8E83D6274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134A3BB-D3FA-4414-B2AD-9EA9135F7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C647CC-249C-4F94-A49D-24E79E543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15F569-3CF2-4109-A158-430AE79FA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BED6C-EC2C-4AB7-B5CC-66E1F568C15E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e8df33-a090-4ce7-a58b-5234ff1e67e3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316</Words>
  <Application>Microsoft Office PowerPoint</Application>
  <PresentationFormat>Laajakuva</PresentationFormat>
  <Paragraphs>80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Office-teema</vt:lpstr>
      <vt:lpstr>Kestävä kehitys ja terveys</vt:lpstr>
      <vt:lpstr>Ekologinen kestävyys on elinehto</vt:lpstr>
      <vt:lpstr>Sosiaalinen kestävyys on oikeudenmukaisuutta</vt:lpstr>
      <vt:lpstr>Kulttuurinen kestävyys on arvostamista</vt:lpstr>
      <vt:lpstr>Taloudellinen kestävyys turvaa hyvinvoinnin</vt:lpstr>
      <vt:lpstr>Agenda 2030   Kaikki kestävän kehityksen tavoitteet tukevat terveyttä ja hyvinvointia joko suoraan tai epäsuorasti.</vt:lpstr>
      <vt:lpstr>Puhdas vesi ja sanitaatio</vt:lpstr>
      <vt:lpstr>Ruokaturva torjuu nälkää</vt:lpstr>
      <vt:lpstr>Ilmastotekoja</vt:lpstr>
      <vt:lpstr>PowerPoint-esitys</vt:lpstr>
      <vt:lpstr>Ilmastonmuutoksen terveysvaikutukset 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32</cp:revision>
  <dcterms:created xsi:type="dcterms:W3CDTF">2021-10-14T13:44:28Z</dcterms:created>
  <dcterms:modified xsi:type="dcterms:W3CDTF">2025-10-27T12:59:06Z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