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7" r:id="rId2"/>
    <p:sldId id="284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3F76"/>
    <a:srgbClr val="00B4C2"/>
    <a:srgbClr val="E1C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EDF9B-7EFA-42DE-9298-DF316CEEFB54}" type="datetimeFigureOut">
              <a:rPr lang="fi-FI" smtClean="0"/>
              <a:t>9.4.2020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BED28-1EEC-4D8C-8491-93B3B7B67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255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ED28-1EEC-4D8C-8491-93B3B7B6773A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4483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96A0-22A4-4571-8A4F-B09BDA468AA8}" type="datetime1">
              <a:rPr lang="fi-FI" smtClean="0"/>
              <a:t>9.4.2020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EBCD-8636-4AFB-BEC1-3B2E9E3239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481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1322-7FDC-4AF9-85BB-8546358816E3}" type="datetime1">
              <a:rPr lang="fi-FI" smtClean="0"/>
              <a:t>9.4.2020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EBCD-8636-4AFB-BEC1-3B2E9E3239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40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2047-2791-49B3-9A9E-3C52014BFB7A}" type="datetime1">
              <a:rPr lang="fi-FI" smtClean="0"/>
              <a:t>9.4.2020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EBCD-8636-4AFB-BEC1-3B2E9E3239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322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371D-3B99-49D1-BBB4-E44CB4BD29CD}" type="datetime1">
              <a:rPr lang="fi-FI" smtClean="0"/>
              <a:t>9.4.2020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EBCD-8636-4AFB-BEC1-3B2E9E3239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511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D266-4A29-41D1-BEB9-CE7683FD52A5}" type="datetime1">
              <a:rPr lang="fi-FI" smtClean="0"/>
              <a:t>9.4.2020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EBCD-8636-4AFB-BEC1-3B2E9E3239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578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7FBA-2D22-46D1-BD1B-62D1186F5C47}" type="datetime1">
              <a:rPr lang="fi-FI" smtClean="0"/>
              <a:t>9.4.2020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EBCD-8636-4AFB-BEC1-3B2E9E3239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340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423E-59EF-49D7-80E1-2F642733827F}" type="datetime1">
              <a:rPr lang="fi-FI" smtClean="0"/>
              <a:t>9.4.2020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EBCD-8636-4AFB-BEC1-3B2E9E3239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057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2143-6330-46ED-981E-E11D78C126C0}" type="datetime1">
              <a:rPr lang="fi-FI" smtClean="0"/>
              <a:t>9.4.2020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EBCD-8636-4AFB-BEC1-3B2E9E3239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050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E332-3B15-468E-94CC-1DE8F27E1789}" type="datetime1">
              <a:rPr lang="fi-FI" smtClean="0"/>
              <a:t>9.4.2020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EBCD-8636-4AFB-BEC1-3B2E9E3239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749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A4B7-1057-49BC-9987-7B073A492F9E}" type="datetime1">
              <a:rPr lang="fi-FI" smtClean="0"/>
              <a:t>9.4.2020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EBCD-8636-4AFB-BEC1-3B2E9E3239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114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1A0E-9251-440F-AF61-B3324E866471}" type="datetime1">
              <a:rPr lang="fi-FI" smtClean="0"/>
              <a:t>9.4.2020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EBCD-8636-4AFB-BEC1-3B2E9E3239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633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75464-C205-43ED-A42E-12FC7F7517D8}" type="datetime1">
              <a:rPr lang="fi-FI" smtClean="0"/>
              <a:t>9.4.2020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0EBCD-8636-4AFB-BEC1-3B2E9E3239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290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22638" y="1828800"/>
            <a:ext cx="7101016" cy="1653780"/>
          </a:xfrm>
        </p:spPr>
        <p:txBody>
          <a:bodyPr>
            <a:normAutofit fontScale="90000"/>
          </a:bodyPr>
          <a:lstStyle/>
          <a:p>
            <a:r>
              <a:rPr lang="fi-FI" altLang="fi-FI" b="1" dirty="0" smtClean="0">
                <a:solidFill>
                  <a:srgbClr val="AD3F76"/>
                </a:solidFill>
                <a:latin typeface="Cambria" panose="02040503050406030204" pitchFamily="18" charset="0"/>
              </a:rPr>
              <a:t>13 Toiminta </a:t>
            </a:r>
            <a:r>
              <a:rPr lang="fi-FI" altLang="fi-FI" b="1" dirty="0">
                <a:solidFill>
                  <a:srgbClr val="AD3F76"/>
                </a:solidFill>
                <a:latin typeface="Cambria" panose="02040503050406030204" pitchFamily="18" charset="0"/>
              </a:rPr>
              <a:t>tapaturmatilanteissa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90118" y="3698789"/>
            <a:ext cx="3892025" cy="1153008"/>
          </a:xfrm>
        </p:spPr>
        <p:txBody>
          <a:bodyPr>
            <a:normAutofit/>
          </a:bodyPr>
          <a:lstStyle/>
          <a:p>
            <a:r>
              <a:rPr lang="fi-FI" altLang="fi-FI" sz="2800" b="1" dirty="0" smtClean="0">
                <a:latin typeface="Cambria" panose="02040503050406030204" pitchFamily="18" charset="0"/>
              </a:rPr>
              <a:t>s. 87</a:t>
            </a:r>
            <a:r>
              <a:rPr lang="fi-FI" sz="2800" b="1" dirty="0" smtClean="0"/>
              <a:t>–</a:t>
            </a:r>
            <a:r>
              <a:rPr lang="fi-FI" altLang="fi-FI" sz="2800" b="1" dirty="0" smtClean="0">
                <a:latin typeface="Cambria" panose="02040503050406030204" pitchFamily="18" charset="0"/>
              </a:rPr>
              <a:t>91</a:t>
            </a:r>
            <a:endParaRPr lang="fi-FI" altLang="fi-FI" sz="28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Dian numeron paikkamerkki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8049003-C4A9-48C7-BB8A-7E5D7CF68C65}" type="slidenum">
              <a:rPr lang="fi-FI" altLang="fi-FI"/>
              <a:pPr/>
              <a:t>10</a:t>
            </a:fld>
            <a:endParaRPr lang="fi-FI" alt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83" y="-182563"/>
            <a:ext cx="5568777" cy="6721476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3161559" y="1154084"/>
            <a:ext cx="3809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 smtClean="0">
                <a:solidFill>
                  <a:srgbClr val="00B4C2"/>
                </a:solidFill>
                <a:latin typeface="Cambria" panose="02040503050406030204" pitchFamily="18" charset="0"/>
              </a:rPr>
              <a:t>Nenäverenvuodon ensiapu</a:t>
            </a:r>
          </a:p>
          <a:p>
            <a:pPr>
              <a:spcBef>
                <a:spcPts val="600"/>
              </a:spcBef>
            </a:pPr>
            <a:endParaRPr lang="fi-FI" sz="700" b="1" dirty="0" smtClean="0">
              <a:solidFill>
                <a:srgbClr val="00B4C2"/>
              </a:solidFill>
              <a:latin typeface="Cambria" panose="020405030504060302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B4C2"/>
              </a:buClr>
              <a:buFont typeface="Arial" panose="020B0604020202020204" pitchFamily="34" charset="0"/>
              <a:buChar char="•"/>
            </a:pPr>
            <a:r>
              <a:rPr lang="fi-FI" dirty="0" smtClean="0">
                <a:latin typeface="Cambria" panose="02040503050406030204" pitchFamily="18" charset="0"/>
              </a:rPr>
              <a:t>Ota etukumara asento, ettei veri valu nieluun.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B4C2"/>
              </a:buClr>
              <a:buFont typeface="Arial" panose="020B0604020202020204" pitchFamily="34" charset="0"/>
              <a:buChar char="•"/>
            </a:pPr>
            <a:r>
              <a:rPr lang="fi-FI" dirty="0" smtClean="0">
                <a:latin typeface="Cambria" panose="02040503050406030204" pitchFamily="18" charset="0"/>
              </a:rPr>
              <a:t>Niistä nenä puhtaaksi hyytymistä.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B4C2"/>
              </a:buClr>
              <a:buFont typeface="Arial" panose="020B0604020202020204" pitchFamily="34" charset="0"/>
              <a:buChar char="•"/>
            </a:pPr>
            <a:r>
              <a:rPr lang="fi-FI" dirty="0" smtClean="0">
                <a:latin typeface="Cambria" panose="02040503050406030204" pitchFamily="18" charset="0"/>
              </a:rPr>
              <a:t>Purista voimakkaasti nenänvarresta noin kymmenen minuutin ajan tai kunnes vuoto lakkaa.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B4C2"/>
              </a:buClr>
              <a:buFont typeface="Arial" panose="020B0604020202020204" pitchFamily="34" charset="0"/>
              <a:buChar char="•"/>
            </a:pPr>
            <a:r>
              <a:rPr lang="fi-FI" dirty="0" smtClean="0">
                <a:latin typeface="Cambria" panose="02040503050406030204" pitchFamily="18" charset="0"/>
              </a:rPr>
              <a:t>Aseta tarvittaessa nenän päälle kylmäpussi, sillä kylmä supistaa verisuonia.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B4C2"/>
              </a:buClr>
              <a:buFont typeface="Arial" panose="020B0604020202020204" pitchFamily="34" charset="0"/>
              <a:buChar char="•"/>
            </a:pPr>
            <a:r>
              <a:rPr lang="fi-FI" dirty="0" smtClean="0">
                <a:latin typeface="Cambria" panose="02040503050406030204" pitchFamily="18" charset="0"/>
              </a:rPr>
              <a:t>Jos verenvuoto jatkuu yli puoli tuntia, on syytä lähteä lääkäriin.</a:t>
            </a:r>
          </a:p>
        </p:txBody>
      </p:sp>
    </p:spTree>
    <p:extLst>
      <p:ext uri="{BB962C8B-B14F-4D97-AF65-F5344CB8AC3E}">
        <p14:creationId xmlns:p14="http://schemas.microsoft.com/office/powerpoint/2010/main" val="87141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9277"/>
            <a:ext cx="2891481" cy="1586942"/>
          </a:xfrm>
          <a:prstGeom prst="rect">
            <a:avLst/>
          </a:prstGeom>
        </p:spPr>
      </p:pic>
      <p:sp>
        <p:nvSpPr>
          <p:cNvPr id="23554" name="Otsikko 1"/>
          <p:cNvSpPr>
            <a:spLocks noGrp="1"/>
          </p:cNvSpPr>
          <p:nvPr>
            <p:ph type="title"/>
          </p:nvPr>
        </p:nvSpPr>
        <p:spPr>
          <a:xfrm>
            <a:off x="1835847" y="208684"/>
            <a:ext cx="6679503" cy="705793"/>
          </a:xfrm>
        </p:spPr>
        <p:txBody>
          <a:bodyPr>
            <a:normAutofit/>
          </a:bodyPr>
          <a:lstStyle/>
          <a:p>
            <a:r>
              <a:rPr lang="fi-FI" altLang="fi-FI" sz="3600" b="1" dirty="0">
                <a:solidFill>
                  <a:srgbClr val="AD3F76"/>
                </a:solidFill>
                <a:latin typeface="Cambria" panose="02040503050406030204" pitchFamily="18" charset="0"/>
              </a:rPr>
              <a:t>Piston ja pureman ensiapu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idx="1"/>
          </p:nvPr>
        </p:nvSpPr>
        <p:spPr>
          <a:xfrm>
            <a:off x="1312902" y="1161534"/>
            <a:ext cx="3030141" cy="43053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fi-FI" dirty="0">
                <a:latin typeface="Cambria" panose="02040503050406030204" pitchFamily="18" charset="0"/>
              </a:rPr>
              <a:t>Ampiaisenpisto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988533" y="1860237"/>
            <a:ext cx="3822356" cy="4285187"/>
          </a:xfrm>
        </p:spPr>
        <p:txBody>
          <a:bodyPr>
            <a:noAutofit/>
          </a:bodyPr>
          <a:lstStyle/>
          <a:p>
            <a:r>
              <a:rPr lang="fi-FI" altLang="fi-FI" sz="2000" dirty="0">
                <a:latin typeface="Cambria" panose="02040503050406030204" pitchFamily="18" charset="0"/>
              </a:rPr>
              <a:t>Lievitä kipua kylmällä, jos pistokohta punoittaa ja turpoaa.</a:t>
            </a:r>
          </a:p>
          <a:p>
            <a:r>
              <a:rPr lang="fi-FI" altLang="fi-FI" sz="2000" dirty="0">
                <a:latin typeface="Cambria" panose="02040503050406030204" pitchFamily="18" charset="0"/>
              </a:rPr>
              <a:t>Jos piston saanut on allerginen tai pistoja on suun tai kaulan alueella, hälytä kiireesti apua.</a:t>
            </a:r>
          </a:p>
          <a:p>
            <a:r>
              <a:rPr lang="fi-FI" altLang="fi-FI" sz="2000" dirty="0">
                <a:latin typeface="Cambria" panose="02040503050406030204" pitchFamily="18" charset="0"/>
              </a:rPr>
              <a:t>Anna tarvittaessa ensiavuksi kyypakkauksen tabletit ohjeen mukaan.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3"/>
          </p:nvPr>
        </p:nvSpPr>
        <p:spPr>
          <a:xfrm>
            <a:off x="5025077" y="1152936"/>
            <a:ext cx="3031331" cy="4276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i-FI" dirty="0">
                <a:latin typeface="Cambria" panose="02040503050406030204" pitchFamily="18" charset="0"/>
              </a:rPr>
              <a:t>Kyynpurema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4"/>
          </p:nvPr>
        </p:nvSpPr>
        <p:spPr>
          <a:xfrm>
            <a:off x="5025077" y="1819046"/>
            <a:ext cx="3616415" cy="3321361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fi-FI" sz="2200" dirty="0">
                <a:latin typeface="Cambria" panose="02040503050406030204" pitchFamily="18" charset="0"/>
              </a:rPr>
              <a:t>Viilennä puremakohtaa.</a:t>
            </a:r>
          </a:p>
          <a:p>
            <a:pPr>
              <a:defRPr/>
            </a:pPr>
            <a:r>
              <a:rPr lang="fi-FI" sz="2200" dirty="0">
                <a:latin typeface="Cambria" panose="02040503050406030204" pitchFamily="18" charset="0"/>
              </a:rPr>
              <a:t>Älä liikuttele raajaa tarpeettomasti.</a:t>
            </a:r>
          </a:p>
          <a:p>
            <a:pPr>
              <a:defRPr/>
            </a:pPr>
            <a:r>
              <a:rPr lang="fi-FI" sz="2200" dirty="0">
                <a:latin typeface="Cambria" panose="02040503050406030204" pitchFamily="18" charset="0"/>
              </a:rPr>
              <a:t>Anna potilaalle kyypakkauksen tabletit ohjeen mukaan.</a:t>
            </a:r>
          </a:p>
          <a:p>
            <a:pPr>
              <a:defRPr/>
            </a:pPr>
            <a:r>
              <a:rPr lang="fi-FI" sz="2200" dirty="0">
                <a:latin typeface="Cambria" panose="02040503050406030204" pitchFamily="18" charset="0"/>
              </a:rPr>
              <a:t>Soita hätänumeroon, jos pureman saaneella ilmenee voimakkaita allergisia reaktioita.</a:t>
            </a:r>
          </a:p>
          <a:p>
            <a:pPr>
              <a:defRPr/>
            </a:pPr>
            <a:endParaRPr lang="fi-FI" sz="2400" dirty="0">
              <a:latin typeface="Cambria" panose="02040503050406030204" pitchFamily="18" charset="0"/>
            </a:endParaRPr>
          </a:p>
        </p:txBody>
      </p:sp>
      <p:sp>
        <p:nvSpPr>
          <p:cNvPr id="23560" name="Dian numeron paikkamerkki 3"/>
          <p:cNvSpPr>
            <a:spLocks noGrp="1"/>
          </p:cNvSpPr>
          <p:nvPr>
            <p:ph type="sldNum" sz="quarter" idx="12"/>
          </p:nvPr>
        </p:nvSpPr>
        <p:spPr bwMode="auto">
          <a:xfrm>
            <a:off x="123052" y="6414016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fld id="{6D716395-7282-45E4-9EC5-E2CA2D2ABD3D}" type="slidenum">
              <a:rPr lang="fi-FI" altLang="fi-FI"/>
              <a:pPr algn="l"/>
              <a:t>11</a:t>
            </a:fld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26917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 build="p"/>
      <p:bldP spid="7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08" y="897377"/>
            <a:ext cx="5617711" cy="5486950"/>
          </a:xfrm>
          <a:prstGeom prst="rect">
            <a:avLst/>
          </a:prstGeom>
        </p:spPr>
      </p:pic>
      <p:sp>
        <p:nvSpPr>
          <p:cNvPr id="24579" name="Dian numeron paikkamerkki 3"/>
          <p:cNvSpPr>
            <a:spLocks noGrp="1"/>
          </p:cNvSpPr>
          <p:nvPr>
            <p:ph type="sldNum" sz="quarter" idx="12"/>
          </p:nvPr>
        </p:nvSpPr>
        <p:spPr bwMode="auto">
          <a:xfrm>
            <a:off x="81863" y="63930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fld id="{12080E42-8A58-4B3A-A3AA-955DC3315AD9}" type="slidenum">
              <a:rPr lang="fi-FI" altLang="fi-FI"/>
              <a:pPr algn="l"/>
              <a:t>12</a:t>
            </a:fld>
            <a:endParaRPr lang="fi-FI" alt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4290121" y="2010033"/>
            <a:ext cx="39065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solidFill>
                  <a:srgbClr val="00B4C2"/>
                </a:solidFill>
                <a:latin typeface="Cambria" panose="02040503050406030204" pitchFamily="18" charset="0"/>
              </a:rPr>
              <a:t>Myrkytyksen ensiapu</a:t>
            </a:r>
          </a:p>
          <a:p>
            <a:endParaRPr lang="fi-FI" sz="200" b="1" dirty="0" smtClean="0">
              <a:solidFill>
                <a:srgbClr val="00B4C2"/>
              </a:solidFill>
              <a:latin typeface="Cambria" panose="020405030504060302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B4C2"/>
              </a:buClr>
              <a:buFont typeface="Arial" panose="020B0604020202020204" pitchFamily="34" charset="0"/>
              <a:buChar char="•"/>
            </a:pPr>
            <a:r>
              <a:rPr lang="fi-FI" sz="1600" dirty="0" smtClean="0">
                <a:latin typeface="Cambria" panose="02040503050406030204" pitchFamily="18" charset="0"/>
              </a:rPr>
              <a:t>Pyri selvittämään, mikä aine myrkytyksen on aiheuttanut ja paljonko ainetta on joutunut elimistöön.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B4C2"/>
              </a:buClr>
              <a:buFont typeface="Arial" panose="020B0604020202020204" pitchFamily="34" charset="0"/>
              <a:buChar char="•"/>
            </a:pPr>
            <a:r>
              <a:rPr lang="fi-FI" sz="1600" dirty="0" smtClean="0">
                <a:latin typeface="Cambria" panose="02040503050406030204" pitchFamily="18" charset="0"/>
              </a:rPr>
              <a:t>Soita Myrkytystietokeskukseen numeroon (09) 4711 tai (09) 471 977.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B4C2"/>
              </a:buClr>
              <a:buFont typeface="Arial" panose="020B0604020202020204" pitchFamily="34" charset="0"/>
              <a:buChar char="•"/>
            </a:pPr>
            <a:r>
              <a:rPr lang="fi-FI" sz="1600" dirty="0" smtClean="0">
                <a:latin typeface="Cambria" panose="02040503050406030204" pitchFamily="18" charset="0"/>
              </a:rPr>
              <a:t>Jos kyseessä on hätätilanne, soita hätänumeroon 112.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B4C2"/>
              </a:buClr>
              <a:buFont typeface="Arial" panose="020B0604020202020204" pitchFamily="34" charset="0"/>
              <a:buChar char="•"/>
            </a:pPr>
            <a:r>
              <a:rPr lang="fi-FI" sz="1600" dirty="0" smtClean="0">
                <a:latin typeface="Cambria" panose="02040503050406030204" pitchFamily="18" charset="0"/>
              </a:rPr>
              <a:t>Vastaa ammattiauttajien kysymyksiin ja toimi annettujen ohjeiden mukaisesti.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latin typeface="Cambria" panose="02040503050406030204" pitchFamily="18" charset="0"/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93" y="1432226"/>
            <a:ext cx="2744215" cy="448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8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Dian numeron paikkamerkki 3"/>
          <p:cNvSpPr>
            <a:spLocks noGrp="1"/>
          </p:cNvSpPr>
          <p:nvPr>
            <p:ph type="sldNum" sz="quarter" idx="12"/>
          </p:nvPr>
        </p:nvSpPr>
        <p:spPr bwMode="auto">
          <a:xfrm>
            <a:off x="172479" y="6389302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fld id="{30838F68-A06B-43BD-AEFD-3B9A51614E67}" type="slidenum">
              <a:rPr lang="fi-FI" altLang="fi-FI"/>
              <a:pPr algn="l"/>
              <a:t>13</a:t>
            </a:fld>
            <a:endParaRPr lang="fi-FI" alt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345" y="951632"/>
            <a:ext cx="6516131" cy="451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86465" y="150942"/>
            <a:ext cx="6628885" cy="895263"/>
          </a:xfrm>
        </p:spPr>
        <p:txBody>
          <a:bodyPr>
            <a:normAutofit/>
          </a:bodyPr>
          <a:lstStyle/>
          <a:p>
            <a:r>
              <a:rPr lang="fi-FI" sz="3600" b="1" dirty="0" smtClean="0">
                <a:solidFill>
                  <a:srgbClr val="AD3F76"/>
                </a:solidFill>
                <a:latin typeface="Cambria" panose="02040503050406030204" pitchFamily="18" charset="0"/>
              </a:rPr>
              <a:t>Tavoitteet </a:t>
            </a:r>
            <a:endParaRPr lang="fi-FI" sz="3600" b="1" dirty="0">
              <a:solidFill>
                <a:srgbClr val="AD3F76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41620" y="1603204"/>
            <a:ext cx="6639699" cy="4351338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Cambria" panose="02040503050406030204" pitchFamily="18" charset="0"/>
              </a:rPr>
              <a:t>Osata ehkäistä tapaturmia omalla toiminnalla.</a:t>
            </a:r>
          </a:p>
          <a:p>
            <a:r>
              <a:rPr lang="fi-FI" sz="2400" dirty="0">
                <a:latin typeface="Cambria" panose="02040503050406030204" pitchFamily="18" charset="0"/>
              </a:rPr>
              <a:t>Tietää, millaisessa tapaturmassa itsehoito riittää avuksi ja milloin on soitettava ammattiapua.</a:t>
            </a:r>
          </a:p>
          <a:p>
            <a:r>
              <a:rPr lang="fi-FI" sz="2400" dirty="0">
                <a:latin typeface="Cambria" panose="02040503050406030204" pitchFamily="18" charset="0"/>
              </a:rPr>
              <a:t>Tunnistaa ihmisen oireista tai käytöksestä, millaista ensiapua tulisi antaa.</a:t>
            </a:r>
          </a:p>
          <a:p>
            <a:r>
              <a:rPr lang="fi-FI" sz="2400" dirty="0">
                <a:latin typeface="Cambria" panose="02040503050406030204" pitchFamily="18" charset="0"/>
              </a:rPr>
              <a:t>Osata toimia tapaturmatilanteissa tarkoituksenmukaisesti.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3625" y="6389302"/>
            <a:ext cx="2057400" cy="365125"/>
          </a:xfrm>
        </p:spPr>
        <p:txBody>
          <a:bodyPr/>
          <a:lstStyle/>
          <a:p>
            <a:pPr algn="l"/>
            <a:fld id="{8A20EBCD-8636-4AFB-BEC1-3B2E9E323980}" type="slidenum">
              <a:rPr lang="fi-FI" smtClean="0"/>
              <a:pPr algn="l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870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/>
          <p:cNvSpPr>
            <a:spLocks noGrp="1"/>
          </p:cNvSpPr>
          <p:nvPr>
            <p:ph type="title"/>
          </p:nvPr>
        </p:nvSpPr>
        <p:spPr>
          <a:xfrm>
            <a:off x="1828800" y="167419"/>
            <a:ext cx="6686550" cy="829360"/>
          </a:xfrm>
        </p:spPr>
        <p:txBody>
          <a:bodyPr>
            <a:normAutofit/>
          </a:bodyPr>
          <a:lstStyle/>
          <a:p>
            <a:r>
              <a:rPr lang="fi-FI" altLang="fi-FI" sz="4000" b="1" dirty="0" smtClean="0">
                <a:solidFill>
                  <a:srgbClr val="AD3F76"/>
                </a:solidFill>
                <a:latin typeface="Cambria" panose="02040503050406030204" pitchFamily="18" charset="0"/>
              </a:rPr>
              <a:t>Ydinasiat</a:t>
            </a:r>
            <a:endParaRPr lang="fi-FI" altLang="fi-FI" sz="4000" b="1" dirty="0">
              <a:solidFill>
                <a:srgbClr val="AD3F76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52151" y="1364306"/>
            <a:ext cx="6853881" cy="435133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i-FI" sz="2400" dirty="0">
                <a:latin typeface="Cambria" panose="02040503050406030204" pitchFamily="18" charset="0"/>
              </a:rPr>
              <a:t>Tapaturma tarkoittaa onnettomuustilannetta, jossa henkilö loukkaantuu tai menehtyy.</a:t>
            </a:r>
          </a:p>
          <a:p>
            <a:pPr>
              <a:defRPr/>
            </a:pPr>
            <a:r>
              <a:rPr lang="fi-FI" sz="2400" dirty="0">
                <a:latin typeface="Cambria" panose="02040503050406030204" pitchFamily="18" charset="0"/>
              </a:rPr>
              <a:t>Tapaturmia sattuu useimmiten liikenteessä, töissä, kotona ja vapaa-ajalla. </a:t>
            </a:r>
          </a:p>
          <a:p>
            <a:pPr>
              <a:defRPr/>
            </a:pPr>
            <a:r>
              <a:rPr lang="fi-FI" sz="2400" dirty="0">
                <a:latin typeface="Cambria" panose="02040503050406030204" pitchFamily="18" charset="0"/>
              </a:rPr>
              <a:t>Tapaturmat ovat merkittävä kansanterveysongelma. </a:t>
            </a:r>
          </a:p>
          <a:p>
            <a:pPr>
              <a:defRPr/>
            </a:pPr>
            <a:r>
              <a:rPr lang="fi-FI" sz="2400" dirty="0">
                <a:latin typeface="Cambria" panose="02040503050406030204" pitchFamily="18" charset="0"/>
              </a:rPr>
              <a:t>Tapaturmien ehkäisy lisää arjen turvallisuutta. </a:t>
            </a:r>
          </a:p>
          <a:p>
            <a:pPr>
              <a:defRPr/>
            </a:pPr>
            <a:r>
              <a:rPr lang="fi-FI" sz="2400" dirty="0">
                <a:latin typeface="Cambria" panose="02040503050406030204" pitchFamily="18" charset="0"/>
              </a:rPr>
              <a:t>Ensiapu tapaturmatilanteessa määräytyy oireiden perusteella.</a:t>
            </a:r>
          </a:p>
          <a:p>
            <a:pPr>
              <a:defRPr/>
            </a:pPr>
            <a:r>
              <a:rPr lang="fi-FI" sz="2400" dirty="0">
                <a:latin typeface="Cambria" panose="02040503050406030204" pitchFamily="18" charset="0"/>
              </a:rPr>
              <a:t>Tarvittaessa soitetaan hätänumeroon 112.</a:t>
            </a:r>
          </a:p>
        </p:txBody>
      </p:sp>
      <p:sp>
        <p:nvSpPr>
          <p:cNvPr id="15364" name="Dian numeron paikkamerkki 3"/>
          <p:cNvSpPr>
            <a:spLocks noGrp="1"/>
          </p:cNvSpPr>
          <p:nvPr>
            <p:ph type="sldNum" sz="quarter" idx="12"/>
          </p:nvPr>
        </p:nvSpPr>
        <p:spPr bwMode="auto">
          <a:xfrm>
            <a:off x="106577" y="640577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fld id="{9CD3B480-E545-49D0-96B6-3EA133E3F22C}" type="slidenum">
              <a:rPr lang="fi-FI" altLang="fi-FI"/>
              <a:pPr algn="l"/>
              <a:t>3</a:t>
            </a:fld>
            <a:endParaRPr lang="fi-FI" altLang="fi-FI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47" y="98854"/>
            <a:ext cx="1387100" cy="137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5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syke8_109_kaatumin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008" y="3411716"/>
            <a:ext cx="3019992" cy="276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Otsikko 1"/>
          <p:cNvSpPr>
            <a:spLocks noGrp="1"/>
          </p:cNvSpPr>
          <p:nvPr>
            <p:ph type="title"/>
          </p:nvPr>
        </p:nvSpPr>
        <p:spPr>
          <a:xfrm>
            <a:off x="1861750" y="156519"/>
            <a:ext cx="6834831" cy="842192"/>
          </a:xfrm>
        </p:spPr>
        <p:txBody>
          <a:bodyPr>
            <a:normAutofit/>
          </a:bodyPr>
          <a:lstStyle/>
          <a:p>
            <a:r>
              <a:rPr lang="fi-FI" altLang="fi-FI" sz="3600" b="1" dirty="0">
                <a:solidFill>
                  <a:srgbClr val="AD3F76"/>
                </a:solidFill>
                <a:latin typeface="Cambria" panose="02040503050406030204" pitchFamily="18" charset="0"/>
              </a:rPr>
              <a:t>Tilastotietoja tapaturmista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47705" y="1178618"/>
            <a:ext cx="5603884" cy="4703805"/>
          </a:xfrm>
        </p:spPr>
        <p:txBody>
          <a:bodyPr>
            <a:noAutofit/>
          </a:bodyPr>
          <a:lstStyle/>
          <a:p>
            <a:r>
              <a:rPr lang="fi-FI" altLang="fi-FI" sz="2000" dirty="0">
                <a:latin typeface="Cambria" panose="02040503050406030204" pitchFamily="18" charset="0"/>
              </a:rPr>
              <a:t>Tapaturmat aiheuttavat Suomessa lähes kuusi prosenttia kaikista kuolemista.</a:t>
            </a:r>
          </a:p>
          <a:p>
            <a:r>
              <a:rPr lang="fi-FI" altLang="fi-FI" sz="2000" dirty="0">
                <a:latin typeface="Cambria" panose="02040503050406030204" pitchFamily="18" charset="0"/>
              </a:rPr>
              <a:t>Yleisin kuolemaan johtava tapaturma on kaatuminen tai putoaminen.</a:t>
            </a:r>
          </a:p>
          <a:p>
            <a:r>
              <a:rPr lang="fi-FI" altLang="fi-FI" sz="2000" dirty="0">
                <a:latin typeface="Cambria" panose="02040503050406030204" pitchFamily="18" charset="0"/>
              </a:rPr>
              <a:t>Tapaturmakuolleisuus on yleisempää miehillä kuin naisilla.</a:t>
            </a:r>
          </a:p>
          <a:p>
            <a:r>
              <a:rPr lang="fi-FI" altLang="fi-FI" sz="2000" dirty="0">
                <a:latin typeface="Cambria" panose="02040503050406030204" pitchFamily="18" charset="0"/>
              </a:rPr>
              <a:t>Nuorten tapaturmakuolleisuus on yleisempää kuin koko väestön keskimäärin.</a:t>
            </a:r>
          </a:p>
          <a:p>
            <a:r>
              <a:rPr lang="fi-FI" altLang="fi-FI" sz="2000" dirty="0">
                <a:latin typeface="Cambria" panose="02040503050406030204" pitchFamily="18" charset="0"/>
              </a:rPr>
              <a:t>Tapaturmaisesti kuolleista keskimäärin joka viides on päihtynyt. Alkoholi- ja lääkemyrkytyskuolemat lasketaan vielä erikseen.</a:t>
            </a:r>
          </a:p>
          <a:p>
            <a:r>
              <a:rPr lang="fi-FI" altLang="fi-FI" sz="2000" dirty="0">
                <a:latin typeface="Cambria" panose="02040503050406030204" pitchFamily="18" charset="0"/>
              </a:rPr>
              <a:t>Hukkumistapaturmista yli puolet sattuu päihtyneenä.</a:t>
            </a:r>
          </a:p>
        </p:txBody>
      </p:sp>
      <p:sp>
        <p:nvSpPr>
          <p:cNvPr id="16387" name="Dian numeron paikkamerkki 3"/>
          <p:cNvSpPr>
            <a:spLocks noGrp="1"/>
          </p:cNvSpPr>
          <p:nvPr>
            <p:ph type="sldNum" sz="quarter" idx="12"/>
          </p:nvPr>
        </p:nvSpPr>
        <p:spPr bwMode="auto">
          <a:xfrm>
            <a:off x="114815" y="639754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fld id="{750BD256-AAD7-43DC-8A79-1837EE2B6D14}" type="slidenum">
              <a:rPr lang="fi-FI" altLang="fi-FI"/>
              <a:pPr algn="l"/>
              <a:t>4</a:t>
            </a:fld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284362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1"/>
          <p:cNvSpPr>
            <a:spLocks noGrp="1"/>
          </p:cNvSpPr>
          <p:nvPr>
            <p:ph type="title"/>
          </p:nvPr>
        </p:nvSpPr>
        <p:spPr>
          <a:xfrm>
            <a:off x="1762897" y="142705"/>
            <a:ext cx="6752453" cy="862806"/>
          </a:xfrm>
        </p:spPr>
        <p:txBody>
          <a:bodyPr>
            <a:normAutofit/>
          </a:bodyPr>
          <a:lstStyle/>
          <a:p>
            <a:r>
              <a:rPr lang="fi-FI" altLang="fi-FI" sz="3600" b="1" dirty="0">
                <a:solidFill>
                  <a:srgbClr val="AD3F76"/>
                </a:solidFill>
                <a:latin typeface="Cambria" panose="02040503050406030204" pitchFamily="18" charset="0"/>
              </a:rPr>
              <a:t>Murtuman oireita raajassa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94961" y="1786421"/>
            <a:ext cx="3248025" cy="3319463"/>
          </a:xfrm>
        </p:spPr>
        <p:txBody>
          <a:bodyPr>
            <a:normAutofit/>
          </a:bodyPr>
          <a:lstStyle/>
          <a:p>
            <a:r>
              <a:rPr lang="fi-FI" altLang="fi-FI" sz="2400" dirty="0">
                <a:latin typeface="Cambria" panose="02040503050406030204" pitchFamily="18" charset="0"/>
              </a:rPr>
              <a:t>voimakas paikallinen kipu</a:t>
            </a:r>
          </a:p>
          <a:p>
            <a:r>
              <a:rPr lang="fi-FI" altLang="fi-FI" sz="2400" dirty="0">
                <a:latin typeface="Cambria" panose="02040503050406030204" pitchFamily="18" charset="0"/>
              </a:rPr>
              <a:t>vamma-alueen turvotus</a:t>
            </a:r>
          </a:p>
          <a:p>
            <a:r>
              <a:rPr lang="fi-FI" altLang="fi-FI" sz="2400" dirty="0">
                <a:latin typeface="Cambria" panose="02040503050406030204" pitchFamily="18" charset="0"/>
              </a:rPr>
              <a:t>näkyvä virheasento</a:t>
            </a:r>
          </a:p>
          <a:p>
            <a:r>
              <a:rPr lang="fi-FI" altLang="fi-FI" sz="2400" dirty="0">
                <a:latin typeface="Cambria" panose="02040503050406030204" pitchFamily="18" charset="0"/>
              </a:rPr>
              <a:t>epänormaali liikkuvuus</a:t>
            </a:r>
          </a:p>
        </p:txBody>
      </p:sp>
      <p:sp>
        <p:nvSpPr>
          <p:cNvPr id="17412" name="Dian numeron paikkamerkki 3"/>
          <p:cNvSpPr>
            <a:spLocks noGrp="1"/>
          </p:cNvSpPr>
          <p:nvPr>
            <p:ph type="sldNum" sz="quarter" idx="12"/>
          </p:nvPr>
        </p:nvSpPr>
        <p:spPr bwMode="auto">
          <a:xfrm>
            <a:off x="131291" y="6422254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fld id="{234BD873-FF77-4231-86D1-14AC5439A058}" type="slidenum">
              <a:rPr lang="fi-FI" altLang="fi-FI"/>
              <a:pPr algn="l"/>
              <a:t>5</a:t>
            </a:fld>
            <a:endParaRPr lang="fi-FI" altLang="fi-FI" dirty="0"/>
          </a:p>
        </p:txBody>
      </p:sp>
      <p:pic>
        <p:nvPicPr>
          <p:cNvPr id="6" name="Kuva 5" descr="syke8_111_kips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73" y="1915330"/>
            <a:ext cx="3828724" cy="255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06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Dian numeron paikkamerkki 3"/>
          <p:cNvSpPr>
            <a:spLocks noGrp="1"/>
          </p:cNvSpPr>
          <p:nvPr>
            <p:ph type="sldNum" sz="quarter" idx="12"/>
          </p:nvPr>
        </p:nvSpPr>
        <p:spPr bwMode="auto">
          <a:xfrm>
            <a:off x="139528" y="6414016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fld id="{684CFF4F-7470-455A-B52F-CE66F7002CDE}" type="slidenum">
              <a:rPr lang="fi-FI" altLang="fi-FI"/>
              <a:pPr algn="l"/>
              <a:t>6</a:t>
            </a:fld>
            <a:endParaRPr lang="fi-FI" altLang="fi-FI" dirty="0"/>
          </a:p>
        </p:txBody>
      </p:sp>
      <p:pic>
        <p:nvPicPr>
          <p:cNvPr id="6" name="Kuva 5" descr="syke8_111_kolmioliina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30" y="3334234"/>
            <a:ext cx="1835944" cy="217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uva 7" descr="syke8_111_kolmioliina_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677" y="533657"/>
            <a:ext cx="1619250" cy="213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orakulmio 8"/>
          <p:cNvSpPr>
            <a:spLocks noChangeArrowheads="1"/>
          </p:cNvSpPr>
          <p:nvPr/>
        </p:nvSpPr>
        <p:spPr bwMode="auto">
          <a:xfrm>
            <a:off x="7297471" y="1601052"/>
            <a:ext cx="13845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i-FI" altLang="fi-FI" sz="1600" dirty="0">
                <a:latin typeface="Cambria" panose="02040503050406030204" pitchFamily="18" charset="0"/>
              </a:rPr>
              <a:t>Kolmioliina solmitaan niskan taakse.</a:t>
            </a:r>
          </a:p>
        </p:txBody>
      </p:sp>
      <p:sp>
        <p:nvSpPr>
          <p:cNvPr id="11" name="Suorakulmio 10"/>
          <p:cNvSpPr>
            <a:spLocks noChangeArrowheads="1"/>
          </p:cNvSpPr>
          <p:nvPr/>
        </p:nvSpPr>
        <p:spPr bwMode="auto">
          <a:xfrm>
            <a:off x="7297470" y="4181474"/>
            <a:ext cx="14263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i-FI" altLang="fi-FI" sz="1600" dirty="0">
                <a:latin typeface="Cambria" panose="02040503050406030204" pitchFamily="18" charset="0"/>
              </a:rPr>
              <a:t>Käsi tuetaan solmimalla liina kyynärpään kohdalta.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46" y="1035380"/>
            <a:ext cx="3746021" cy="495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3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84" y="1390815"/>
            <a:ext cx="5777391" cy="3281933"/>
          </a:xfrm>
          <a:prstGeom prst="rect">
            <a:avLst/>
          </a:prstGeom>
        </p:spPr>
      </p:pic>
      <p:sp>
        <p:nvSpPr>
          <p:cNvPr id="19458" name="Otsikko 1"/>
          <p:cNvSpPr>
            <a:spLocks noGrp="1"/>
          </p:cNvSpPr>
          <p:nvPr>
            <p:ph type="title"/>
          </p:nvPr>
        </p:nvSpPr>
        <p:spPr>
          <a:xfrm>
            <a:off x="1823749" y="201121"/>
            <a:ext cx="6163865" cy="594122"/>
          </a:xfrm>
        </p:spPr>
        <p:txBody>
          <a:bodyPr>
            <a:normAutofit fontScale="90000"/>
          </a:bodyPr>
          <a:lstStyle/>
          <a:p>
            <a:r>
              <a:rPr lang="fi-FI" altLang="fi-FI" b="1" dirty="0">
                <a:solidFill>
                  <a:srgbClr val="AD3F76"/>
                </a:solidFill>
                <a:latin typeface="Cambria" panose="02040503050406030204" pitchFamily="18" charset="0"/>
              </a:rPr>
              <a:t>KKK-ensiapu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23052" y="6405779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fld id="{F1853055-346C-453D-A065-F11EE322DFD2}" type="slidenum">
              <a:rPr lang="fi-FI" altLang="fi-FI"/>
              <a:pPr algn="l"/>
              <a:t>7</a:t>
            </a:fld>
            <a:endParaRPr lang="fi-FI" altLang="fi-FI" dirty="0"/>
          </a:p>
        </p:txBody>
      </p:sp>
      <p:sp>
        <p:nvSpPr>
          <p:cNvPr id="3" name="Suorakulmio 2"/>
          <p:cNvSpPr/>
          <p:nvPr/>
        </p:nvSpPr>
        <p:spPr>
          <a:xfrm>
            <a:off x="1336432" y="4766738"/>
            <a:ext cx="2065928" cy="1157373"/>
          </a:xfrm>
          <a:prstGeom prst="rect">
            <a:avLst/>
          </a:prstGeom>
          <a:solidFill>
            <a:srgbClr val="E1C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i-FI" sz="1400" dirty="0">
                <a:solidFill>
                  <a:schemeClr val="tx1"/>
                </a:solidFill>
                <a:latin typeface="Cambria" panose="02040503050406030204" pitchFamily="18" charset="0"/>
              </a:rPr>
              <a:t>Puristus estää verenvuotoa, jolloin verenpurkauma vamma-alueella pienenee ja turvotus vähenee</a:t>
            </a:r>
            <a:r>
              <a:rPr lang="fi-FI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Suorakulmio 10"/>
          <p:cNvSpPr/>
          <p:nvPr/>
        </p:nvSpPr>
        <p:spPr>
          <a:xfrm>
            <a:off x="3738182" y="4766739"/>
            <a:ext cx="1674077" cy="1162036"/>
          </a:xfrm>
          <a:prstGeom prst="rect">
            <a:avLst/>
          </a:prstGeom>
          <a:solidFill>
            <a:srgbClr val="E1C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i-FI" sz="1400" dirty="0">
                <a:solidFill>
                  <a:schemeClr val="tx1"/>
                </a:solidFill>
                <a:latin typeface="Cambria" panose="02040503050406030204" pitchFamily="18" charset="0"/>
              </a:rPr>
              <a:t>Kohoasento vähentää sisäistä verenvuotoa, koska verenpaine laskee.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5814724" y="4766738"/>
            <a:ext cx="1601997" cy="1157373"/>
          </a:xfrm>
          <a:prstGeom prst="rect">
            <a:avLst/>
          </a:prstGeom>
          <a:solidFill>
            <a:srgbClr val="E1C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i-FI" sz="1400" dirty="0">
                <a:solidFill>
                  <a:schemeClr val="tx1"/>
                </a:solidFill>
                <a:latin typeface="Cambria" panose="02040503050406030204" pitchFamily="18" charset="0"/>
              </a:rPr>
              <a:t>Kylmä supistaa verisuonia ja vähentää vamma-alueen verenpurkaumaa.</a:t>
            </a:r>
          </a:p>
        </p:txBody>
      </p:sp>
    </p:spTree>
    <p:extLst>
      <p:ext uri="{BB962C8B-B14F-4D97-AF65-F5344CB8AC3E}">
        <p14:creationId xmlns:p14="http://schemas.microsoft.com/office/powerpoint/2010/main" val="306674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Dian numeron paikkamerkki 3"/>
          <p:cNvSpPr>
            <a:spLocks noGrp="1"/>
          </p:cNvSpPr>
          <p:nvPr>
            <p:ph type="sldNum" sz="quarter" idx="12"/>
          </p:nvPr>
        </p:nvSpPr>
        <p:spPr bwMode="auto">
          <a:xfrm>
            <a:off x="114815" y="640577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fld id="{E4920A3D-FDD5-4B8C-9746-2E10ADC1EA2B}" type="slidenum">
              <a:rPr lang="fi-FI" altLang="fi-FI"/>
              <a:pPr algn="l"/>
              <a:t>8</a:t>
            </a:fld>
            <a:endParaRPr lang="fi-FI" alt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06" y="389569"/>
            <a:ext cx="3978360" cy="575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Dian numeron paikkamerkki 3"/>
          <p:cNvSpPr>
            <a:spLocks noGrp="1"/>
          </p:cNvSpPr>
          <p:nvPr>
            <p:ph type="sldNum" sz="quarter" idx="12"/>
          </p:nvPr>
        </p:nvSpPr>
        <p:spPr bwMode="auto">
          <a:xfrm>
            <a:off x="114815" y="6414016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fld id="{2C856450-EE9C-4748-B802-A68CFB1E24C9}" type="slidenum">
              <a:rPr lang="fi-FI" altLang="fi-FI"/>
              <a:pPr algn="l"/>
              <a:t>9</a:t>
            </a:fld>
            <a:endParaRPr lang="fi-FI" alt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-65903"/>
            <a:ext cx="5873579" cy="6699651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2767914" y="1279614"/>
            <a:ext cx="4094612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 smtClean="0">
                <a:solidFill>
                  <a:srgbClr val="00B4C2"/>
                </a:solidFill>
                <a:latin typeface="Cambria" panose="02040503050406030204" pitchFamily="18" charset="0"/>
              </a:rPr>
              <a:t>Pintahaavan ensiapu</a:t>
            </a:r>
            <a:endParaRPr lang="fi-FI" b="1" dirty="0" smtClean="0">
              <a:solidFill>
                <a:srgbClr val="00B4C2"/>
              </a:solidFill>
              <a:latin typeface="Cambria" panose="020405030504060302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B4C2"/>
              </a:buClr>
              <a:buFont typeface="Arial" panose="020B0604020202020204" pitchFamily="34" charset="0"/>
              <a:buChar char="•"/>
            </a:pPr>
            <a:r>
              <a:rPr lang="fi-FI" sz="1700" dirty="0" smtClean="0">
                <a:latin typeface="Cambria" panose="02040503050406030204" pitchFamily="18" charset="0"/>
              </a:rPr>
              <a:t>Puhdista haava-alue vedellä ja saippualla tai haavanpuhdistusaineella.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B4C2"/>
              </a:buClr>
              <a:buFont typeface="Arial" panose="020B0604020202020204" pitchFamily="34" charset="0"/>
              <a:buChar char="•"/>
            </a:pPr>
            <a:r>
              <a:rPr lang="fi-FI" sz="1700" dirty="0" smtClean="0">
                <a:latin typeface="Cambria" panose="02040503050406030204" pitchFamily="18" charset="0"/>
              </a:rPr>
              <a:t>Paina haavan reunoja yhteen verenvuodon tyrehdyttämiseksi.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B4C2"/>
              </a:buClr>
              <a:buFont typeface="Arial" panose="020B0604020202020204" pitchFamily="34" charset="0"/>
              <a:buChar char="•"/>
            </a:pPr>
            <a:r>
              <a:rPr lang="fi-FI" sz="1700" dirty="0" smtClean="0">
                <a:latin typeface="Cambria" panose="02040503050406030204" pitchFamily="18" charset="0"/>
              </a:rPr>
              <a:t>Laita haavan päälle laastari, joka peittää sen kokonaan.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B4C2"/>
              </a:buClr>
              <a:buFont typeface="Arial" panose="020B0604020202020204" pitchFamily="34" charset="0"/>
              <a:buChar char="•"/>
            </a:pPr>
            <a:r>
              <a:rPr lang="fi-FI" sz="1700" dirty="0" smtClean="0">
                <a:latin typeface="Cambria" panose="02040503050406030204" pitchFamily="18" charset="0"/>
              </a:rPr>
              <a:t>Jos haava-alue on suuri, peitä se sidetaitoksella, joka kiinnitetään kiinnelaastarilla tai joustinsiteellä.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B4C2"/>
              </a:buClr>
              <a:buFont typeface="Arial" panose="020B0604020202020204" pitchFamily="34" charset="0"/>
              <a:buChar char="•"/>
            </a:pPr>
            <a:r>
              <a:rPr lang="fi-FI" sz="1700" dirty="0" smtClean="0">
                <a:latin typeface="Cambria" panose="02040503050406030204" pitchFamily="18" charset="0"/>
              </a:rPr>
              <a:t>Jos kyseessä on terävän esineen leikkaama viiltohaava, sido se haavateipillä tai perhoslaastarilla.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B4C2"/>
              </a:buClr>
              <a:buFont typeface="Arial" panose="020B0604020202020204" pitchFamily="34" charset="0"/>
              <a:buChar char="•"/>
            </a:pPr>
            <a:r>
              <a:rPr lang="fi-FI" sz="1700" dirty="0" smtClean="0">
                <a:latin typeface="Cambria" panose="02040503050406030204" pitchFamily="18" charset="0"/>
              </a:rPr>
              <a:t>Huolehdi, että laastari tai side pysyy kuivana.</a:t>
            </a:r>
          </a:p>
        </p:txBody>
      </p:sp>
    </p:spTree>
    <p:extLst>
      <p:ext uri="{BB962C8B-B14F-4D97-AF65-F5344CB8AC3E}">
        <p14:creationId xmlns:p14="http://schemas.microsoft.com/office/powerpoint/2010/main" val="355164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</TotalTime>
  <Words>442</Words>
  <Application>Microsoft Office PowerPoint</Application>
  <PresentationFormat>Näytössä katseltava diaesitys (4:3)</PresentationFormat>
  <Paragraphs>75</Paragraphs>
  <Slides>13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Office-teema</vt:lpstr>
      <vt:lpstr>13 Toiminta tapaturmatilanteissa</vt:lpstr>
      <vt:lpstr>Tavoitteet </vt:lpstr>
      <vt:lpstr>Ydinasiat</vt:lpstr>
      <vt:lpstr>Tilastotietoja tapaturmista</vt:lpstr>
      <vt:lpstr>Murtuman oireita raajassa</vt:lpstr>
      <vt:lpstr>PowerPoint-esitys</vt:lpstr>
      <vt:lpstr>KKK-ensiapu</vt:lpstr>
      <vt:lpstr>PowerPoint-esitys</vt:lpstr>
      <vt:lpstr>PowerPoint-esitys</vt:lpstr>
      <vt:lpstr>PowerPoint-esitys</vt:lpstr>
      <vt:lpstr>Piston ja pureman ensiapu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16. Toiminta tapaturmatilanteissa</dc:title>
  <dc:creator>Tiina Lehtinen</dc:creator>
  <cp:lastModifiedBy>Ville Wacklin</cp:lastModifiedBy>
  <cp:revision>25</cp:revision>
  <dcterms:created xsi:type="dcterms:W3CDTF">2017-05-25T12:15:32Z</dcterms:created>
  <dcterms:modified xsi:type="dcterms:W3CDTF">2020-04-09T07:53:10Z</dcterms:modified>
</cp:coreProperties>
</file>