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2" r:id="rId5"/>
    <p:sldId id="261" r:id="rId6"/>
    <p:sldId id="278" r:id="rId7"/>
    <p:sldId id="263" r:id="rId8"/>
    <p:sldId id="279" r:id="rId9"/>
    <p:sldId id="268" r:id="rId10"/>
    <p:sldId id="269" r:id="rId11"/>
    <p:sldId id="272" r:id="rId12"/>
    <p:sldId id="277" r:id="rId13"/>
    <p:sldId id="274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äkelä Toni" userId="19e8ca8f-787f-4de1-b3c6-034d9f5b15ef" providerId="ADAL" clId="{D129CAD8-FF1C-4D40-AA39-C9A3E2A53F42}"/>
    <pc:docChg chg="undo custSel addSld modSld sldOrd">
      <pc:chgData name="Mäkelä Toni" userId="19e8ca8f-787f-4de1-b3c6-034d9f5b15ef" providerId="ADAL" clId="{D129CAD8-FF1C-4D40-AA39-C9A3E2A53F42}" dt="2025-03-19T09:42:49.930" v="12" actId="26606"/>
      <pc:docMkLst>
        <pc:docMk/>
      </pc:docMkLst>
      <pc:sldChg chg="addSp delSp modSp new mod ord setBg modClrScheme chgLayout">
        <pc:chgData name="Mäkelä Toni" userId="19e8ca8f-787f-4de1-b3c6-034d9f5b15ef" providerId="ADAL" clId="{D129CAD8-FF1C-4D40-AA39-C9A3E2A53F42}" dt="2025-03-19T09:41:34.249" v="8"/>
        <pc:sldMkLst>
          <pc:docMk/>
          <pc:sldMk cId="377413864" sldId="278"/>
        </pc:sldMkLst>
        <pc:spChg chg="del">
          <ac:chgData name="Mäkelä Toni" userId="19e8ca8f-787f-4de1-b3c6-034d9f5b15ef" providerId="ADAL" clId="{D129CAD8-FF1C-4D40-AA39-C9A3E2A53F42}" dt="2025-03-19T09:41:01.770" v="1" actId="700"/>
          <ac:spMkLst>
            <pc:docMk/>
            <pc:sldMk cId="377413864" sldId="278"/>
            <ac:spMk id="2" creationId="{C6650417-A001-19F3-1EF5-09F57FEF813C}"/>
          </ac:spMkLst>
        </pc:spChg>
        <pc:spChg chg="del">
          <ac:chgData name="Mäkelä Toni" userId="19e8ca8f-787f-4de1-b3c6-034d9f5b15ef" providerId="ADAL" clId="{D129CAD8-FF1C-4D40-AA39-C9A3E2A53F42}" dt="2025-03-19T09:41:01.770" v="1" actId="700"/>
          <ac:spMkLst>
            <pc:docMk/>
            <pc:sldMk cId="377413864" sldId="278"/>
            <ac:spMk id="3" creationId="{B5C8FE12-97C3-7473-39BF-5DEAF2746811}"/>
          </ac:spMkLst>
        </pc:spChg>
        <pc:spChg chg="del">
          <ac:chgData name="Mäkelä Toni" userId="19e8ca8f-787f-4de1-b3c6-034d9f5b15ef" providerId="ADAL" clId="{D129CAD8-FF1C-4D40-AA39-C9A3E2A53F42}" dt="2025-03-19T09:41:01.770" v="1" actId="700"/>
          <ac:spMkLst>
            <pc:docMk/>
            <pc:sldMk cId="377413864" sldId="278"/>
            <ac:spMk id="4" creationId="{96D0C337-5C08-5533-A857-8A7B49921293}"/>
          </ac:spMkLst>
        </pc:spChg>
        <pc:spChg chg="add del">
          <ac:chgData name="Mäkelä Toni" userId="19e8ca8f-787f-4de1-b3c6-034d9f5b15ef" providerId="ADAL" clId="{D129CAD8-FF1C-4D40-AA39-C9A3E2A53F42}" dt="2025-03-19T09:41:18.480" v="6" actId="26606"/>
          <ac:spMkLst>
            <pc:docMk/>
            <pc:sldMk cId="377413864" sldId="278"/>
            <ac:spMk id="11" creationId="{42A4FC2C-047E-45A5-965D-8E1E3BF09BC6}"/>
          </ac:spMkLst>
        </pc:spChg>
        <pc:spChg chg="add">
          <ac:chgData name="Mäkelä Toni" userId="19e8ca8f-787f-4de1-b3c6-034d9f5b15ef" providerId="ADAL" clId="{D129CAD8-FF1C-4D40-AA39-C9A3E2A53F42}" dt="2025-03-19T09:41:18.480" v="6" actId="26606"/>
          <ac:spMkLst>
            <pc:docMk/>
            <pc:sldMk cId="377413864" sldId="278"/>
            <ac:spMk id="16" creationId="{F3060C83-F051-4F0E-ABAD-AA0DFC48B218}"/>
          </ac:spMkLst>
        </pc:spChg>
        <pc:spChg chg="add">
          <ac:chgData name="Mäkelä Toni" userId="19e8ca8f-787f-4de1-b3c6-034d9f5b15ef" providerId="ADAL" clId="{D129CAD8-FF1C-4D40-AA39-C9A3E2A53F42}" dt="2025-03-19T09:41:18.480" v="6" actId="26606"/>
          <ac:spMkLst>
            <pc:docMk/>
            <pc:sldMk cId="377413864" sldId="278"/>
            <ac:spMk id="18" creationId="{83C98ABE-055B-441F-B07E-44F97F083C39}"/>
          </ac:spMkLst>
        </pc:spChg>
        <pc:spChg chg="add">
          <ac:chgData name="Mäkelä Toni" userId="19e8ca8f-787f-4de1-b3c6-034d9f5b15ef" providerId="ADAL" clId="{D129CAD8-FF1C-4D40-AA39-C9A3E2A53F42}" dt="2025-03-19T09:41:18.480" v="6" actId="26606"/>
          <ac:spMkLst>
            <pc:docMk/>
            <pc:sldMk cId="377413864" sldId="278"/>
            <ac:spMk id="20" creationId="{29FDB030-9B49-4CED-8CCD-4D99382388AC}"/>
          </ac:spMkLst>
        </pc:spChg>
        <pc:spChg chg="add">
          <ac:chgData name="Mäkelä Toni" userId="19e8ca8f-787f-4de1-b3c6-034d9f5b15ef" providerId="ADAL" clId="{D129CAD8-FF1C-4D40-AA39-C9A3E2A53F42}" dt="2025-03-19T09:41:18.480" v="6" actId="26606"/>
          <ac:spMkLst>
            <pc:docMk/>
            <pc:sldMk cId="377413864" sldId="278"/>
            <ac:spMk id="22" creationId="{3783CA14-24A1-485C-8B30-D6A5D87987AD}"/>
          </ac:spMkLst>
        </pc:spChg>
        <pc:spChg chg="add">
          <ac:chgData name="Mäkelä Toni" userId="19e8ca8f-787f-4de1-b3c6-034d9f5b15ef" providerId="ADAL" clId="{D129CAD8-FF1C-4D40-AA39-C9A3E2A53F42}" dt="2025-03-19T09:41:18.480" v="6" actId="26606"/>
          <ac:spMkLst>
            <pc:docMk/>
            <pc:sldMk cId="377413864" sldId="278"/>
            <ac:spMk id="24" creationId="{9A97C86A-04D6-40F7-AE84-31AB43E6A846}"/>
          </ac:spMkLst>
        </pc:spChg>
        <pc:spChg chg="add">
          <ac:chgData name="Mäkelä Toni" userId="19e8ca8f-787f-4de1-b3c6-034d9f5b15ef" providerId="ADAL" clId="{D129CAD8-FF1C-4D40-AA39-C9A3E2A53F42}" dt="2025-03-19T09:41:18.480" v="6" actId="26606"/>
          <ac:spMkLst>
            <pc:docMk/>
            <pc:sldMk cId="377413864" sldId="278"/>
            <ac:spMk id="26" creationId="{FF9F2414-84E8-453E-B1F3-389FDE8192D9}"/>
          </ac:spMkLst>
        </pc:spChg>
        <pc:spChg chg="add">
          <ac:chgData name="Mäkelä Toni" userId="19e8ca8f-787f-4de1-b3c6-034d9f5b15ef" providerId="ADAL" clId="{D129CAD8-FF1C-4D40-AA39-C9A3E2A53F42}" dt="2025-03-19T09:41:18.480" v="6" actId="26606"/>
          <ac:spMkLst>
            <pc:docMk/>
            <pc:sldMk cId="377413864" sldId="278"/>
            <ac:spMk id="28" creationId="{3ECA69A1-7536-43AC-85EF-C7106179F5ED}"/>
          </ac:spMkLst>
        </pc:spChg>
        <pc:picChg chg="add mod">
          <ac:chgData name="Mäkelä Toni" userId="19e8ca8f-787f-4de1-b3c6-034d9f5b15ef" providerId="ADAL" clId="{D129CAD8-FF1C-4D40-AA39-C9A3E2A53F42}" dt="2025-03-19T09:41:18.480" v="6" actId="26606"/>
          <ac:picMkLst>
            <pc:docMk/>
            <pc:sldMk cId="377413864" sldId="278"/>
            <ac:picMk id="6" creationId="{BEDDE94F-7F4C-A47D-C4DE-1661F2F01867}"/>
          </ac:picMkLst>
        </pc:picChg>
      </pc:sldChg>
      <pc:sldChg chg="addSp delSp modSp new mod setBg modClrScheme chgLayout">
        <pc:chgData name="Mäkelä Toni" userId="19e8ca8f-787f-4de1-b3c6-034d9f5b15ef" providerId="ADAL" clId="{D129CAD8-FF1C-4D40-AA39-C9A3E2A53F42}" dt="2025-03-19T09:42:49.930" v="12" actId="26606"/>
        <pc:sldMkLst>
          <pc:docMk/>
          <pc:sldMk cId="878647477" sldId="279"/>
        </pc:sldMkLst>
        <pc:spChg chg="del">
          <ac:chgData name="Mäkelä Toni" userId="19e8ca8f-787f-4de1-b3c6-034d9f5b15ef" providerId="ADAL" clId="{D129CAD8-FF1C-4D40-AA39-C9A3E2A53F42}" dt="2025-03-19T09:42:46.155" v="10" actId="700"/>
          <ac:spMkLst>
            <pc:docMk/>
            <pc:sldMk cId="878647477" sldId="279"/>
            <ac:spMk id="2" creationId="{597FDEC0-8F94-EE66-C755-BC2A353BBFED}"/>
          </ac:spMkLst>
        </pc:spChg>
        <pc:spChg chg="del">
          <ac:chgData name="Mäkelä Toni" userId="19e8ca8f-787f-4de1-b3c6-034d9f5b15ef" providerId="ADAL" clId="{D129CAD8-FF1C-4D40-AA39-C9A3E2A53F42}" dt="2025-03-19T09:42:46.155" v="10" actId="700"/>
          <ac:spMkLst>
            <pc:docMk/>
            <pc:sldMk cId="878647477" sldId="279"/>
            <ac:spMk id="3" creationId="{F0BCF45C-697E-52E9-E22A-976A29C51325}"/>
          </ac:spMkLst>
        </pc:spChg>
        <pc:spChg chg="del">
          <ac:chgData name="Mäkelä Toni" userId="19e8ca8f-787f-4de1-b3c6-034d9f5b15ef" providerId="ADAL" clId="{D129CAD8-FF1C-4D40-AA39-C9A3E2A53F42}" dt="2025-03-19T09:42:46.155" v="10" actId="700"/>
          <ac:spMkLst>
            <pc:docMk/>
            <pc:sldMk cId="878647477" sldId="279"/>
            <ac:spMk id="4" creationId="{164A603F-47B1-68A0-6BF9-191A4FD3BED1}"/>
          </ac:spMkLst>
        </pc:spChg>
        <pc:spChg chg="add">
          <ac:chgData name="Mäkelä Toni" userId="19e8ca8f-787f-4de1-b3c6-034d9f5b15ef" providerId="ADAL" clId="{D129CAD8-FF1C-4D40-AA39-C9A3E2A53F42}" dt="2025-03-19T09:42:49.930" v="12" actId="26606"/>
          <ac:spMkLst>
            <pc:docMk/>
            <pc:sldMk cId="878647477" sldId="279"/>
            <ac:spMk id="11" creationId="{F3060C83-F051-4F0E-ABAD-AA0DFC48B218}"/>
          </ac:spMkLst>
        </pc:spChg>
        <pc:spChg chg="add">
          <ac:chgData name="Mäkelä Toni" userId="19e8ca8f-787f-4de1-b3c6-034d9f5b15ef" providerId="ADAL" clId="{D129CAD8-FF1C-4D40-AA39-C9A3E2A53F42}" dt="2025-03-19T09:42:49.930" v="12" actId="26606"/>
          <ac:spMkLst>
            <pc:docMk/>
            <pc:sldMk cId="878647477" sldId="279"/>
            <ac:spMk id="13" creationId="{83C98ABE-055B-441F-B07E-44F97F083C39}"/>
          </ac:spMkLst>
        </pc:spChg>
        <pc:spChg chg="add">
          <ac:chgData name="Mäkelä Toni" userId="19e8ca8f-787f-4de1-b3c6-034d9f5b15ef" providerId="ADAL" clId="{D129CAD8-FF1C-4D40-AA39-C9A3E2A53F42}" dt="2025-03-19T09:42:49.930" v="12" actId="26606"/>
          <ac:spMkLst>
            <pc:docMk/>
            <pc:sldMk cId="878647477" sldId="279"/>
            <ac:spMk id="15" creationId="{29FDB030-9B49-4CED-8CCD-4D99382388AC}"/>
          </ac:spMkLst>
        </pc:spChg>
        <pc:spChg chg="add">
          <ac:chgData name="Mäkelä Toni" userId="19e8ca8f-787f-4de1-b3c6-034d9f5b15ef" providerId="ADAL" clId="{D129CAD8-FF1C-4D40-AA39-C9A3E2A53F42}" dt="2025-03-19T09:42:49.930" v="12" actId="26606"/>
          <ac:spMkLst>
            <pc:docMk/>
            <pc:sldMk cId="878647477" sldId="279"/>
            <ac:spMk id="17" creationId="{3783CA14-24A1-485C-8B30-D6A5D87987AD}"/>
          </ac:spMkLst>
        </pc:spChg>
        <pc:spChg chg="add">
          <ac:chgData name="Mäkelä Toni" userId="19e8ca8f-787f-4de1-b3c6-034d9f5b15ef" providerId="ADAL" clId="{D129CAD8-FF1C-4D40-AA39-C9A3E2A53F42}" dt="2025-03-19T09:42:49.930" v="12" actId="26606"/>
          <ac:spMkLst>
            <pc:docMk/>
            <pc:sldMk cId="878647477" sldId="279"/>
            <ac:spMk id="19" creationId="{9A97C86A-04D6-40F7-AE84-31AB43E6A846}"/>
          </ac:spMkLst>
        </pc:spChg>
        <pc:spChg chg="add">
          <ac:chgData name="Mäkelä Toni" userId="19e8ca8f-787f-4de1-b3c6-034d9f5b15ef" providerId="ADAL" clId="{D129CAD8-FF1C-4D40-AA39-C9A3E2A53F42}" dt="2025-03-19T09:42:49.930" v="12" actId="26606"/>
          <ac:spMkLst>
            <pc:docMk/>
            <pc:sldMk cId="878647477" sldId="279"/>
            <ac:spMk id="21" creationId="{FF9F2414-84E8-453E-B1F3-389FDE8192D9}"/>
          </ac:spMkLst>
        </pc:spChg>
        <pc:spChg chg="add">
          <ac:chgData name="Mäkelä Toni" userId="19e8ca8f-787f-4de1-b3c6-034d9f5b15ef" providerId="ADAL" clId="{D129CAD8-FF1C-4D40-AA39-C9A3E2A53F42}" dt="2025-03-19T09:42:49.930" v="12" actId="26606"/>
          <ac:spMkLst>
            <pc:docMk/>
            <pc:sldMk cId="878647477" sldId="279"/>
            <ac:spMk id="23" creationId="{3ECA69A1-7536-43AC-85EF-C7106179F5ED}"/>
          </ac:spMkLst>
        </pc:spChg>
        <pc:picChg chg="add mod">
          <ac:chgData name="Mäkelä Toni" userId="19e8ca8f-787f-4de1-b3c6-034d9f5b15ef" providerId="ADAL" clId="{D129CAD8-FF1C-4D40-AA39-C9A3E2A53F42}" dt="2025-03-19T09:42:49.930" v="12" actId="26606"/>
          <ac:picMkLst>
            <pc:docMk/>
            <pc:sldMk cId="878647477" sldId="279"/>
            <ac:picMk id="6" creationId="{4D6272BF-B1A7-DB3E-3CF6-0B0D13F34AC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A60956-05C1-DC48-454C-552F22167B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090D8AD-0120-841F-55C6-F1CA474840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44E2C0C-A796-2EE7-B5E5-93245EF56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B379-074A-4F75-B349-3FEAD21CD39C}" type="datetimeFigureOut">
              <a:rPr lang="fi-FI" smtClean="0"/>
              <a:t>19.3.2025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9FAE870-AE9F-DDF3-AB32-47C0B742A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40914FA-26D8-50AF-749D-8ADC2BD26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BC0C-4CDE-49B9-9964-51B8AC8C91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1355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5A454F-E559-E398-B96B-367F6E1C2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4E9CA3A-D5C7-821D-C46F-94B61D587A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C2FE290-4C8E-6EB3-2268-D287B1CA2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B379-074A-4F75-B349-3FEAD21CD39C}" type="datetimeFigureOut">
              <a:rPr lang="fi-FI" smtClean="0"/>
              <a:t>19.3.2025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E614666-D2E0-42B9-127A-B6B436F15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EDE17A-C43A-B28D-4CCA-CF4B5ACC3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BC0C-4CDE-49B9-9964-51B8AC8C91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5138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C0F8E86B-1972-5DEA-D928-2DCB4A2293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2048335-45F6-B213-9068-B41139DBBC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8639A95-83A0-2C9D-618A-25C68D023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B379-074A-4F75-B349-3FEAD21CD39C}" type="datetimeFigureOut">
              <a:rPr lang="fi-FI" smtClean="0"/>
              <a:t>19.3.2025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DC3BC7F-1D7A-F15D-92EF-C21F956BD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2CBF5A1-39CF-7863-051F-0E73955DF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BC0C-4CDE-49B9-9964-51B8AC8C91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1755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BCC8B0-FE77-E75D-F7F2-F3EB9EC5E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B29EF1-A02E-0885-4D4E-BB6EE5116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BC903BC-5C0F-464A-1A17-FD720C41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B379-074A-4F75-B349-3FEAD21CD39C}" type="datetimeFigureOut">
              <a:rPr lang="fi-FI" smtClean="0"/>
              <a:t>19.3.2025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B3EAF5-2F1B-34CC-7E1C-2AC268732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1545521-DE9E-639B-7FE6-F7B5106DF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BC0C-4CDE-49B9-9964-51B8AC8C91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8132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825D84-9F71-4A72-B322-A62C90CB8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402AB5-CB68-CFB4-C5F4-9F941B8C3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285BBAE-7351-46D6-505C-8879C9503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B379-074A-4F75-B349-3FEAD21CD39C}" type="datetimeFigureOut">
              <a:rPr lang="fi-FI" smtClean="0"/>
              <a:t>19.3.2025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F2228E3-F954-5965-8670-8FE583F6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D0199D3-F3F6-D859-8ABF-03835D8D1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BC0C-4CDE-49B9-9964-51B8AC8C91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8950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64E5B6-22DF-B039-97B3-77548696A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33891B4-1693-8101-C7C9-ED1B4F2EDE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807B6B9-C7FF-FC16-8C51-763CB3295D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62C52D4-3B36-365D-223D-FD22C7E6C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B379-074A-4F75-B349-3FEAD21CD39C}" type="datetimeFigureOut">
              <a:rPr lang="fi-FI" smtClean="0"/>
              <a:t>19.3.2025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D5CB0C6-550E-A73E-D51C-6417E8D5E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FA51A5E-9FF7-119E-7307-9B6535D6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BC0C-4CDE-49B9-9964-51B8AC8C91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6786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2C4206-FCF9-97AB-6F85-1349F96B1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961775-4428-663E-C5A6-E6068499A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6EEB57E-078A-6CDF-C682-D58B7A01BA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0FBFB0A-3F62-180B-F024-7B01235FD4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B632FF9-6A5F-D164-A8B0-B48DB26A76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26660B9-229A-6A44-6838-0B4E962B7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B379-074A-4F75-B349-3FEAD21CD39C}" type="datetimeFigureOut">
              <a:rPr lang="fi-FI" smtClean="0"/>
              <a:t>19.3.2025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F520DEE3-FCC2-A778-6BF6-48566B648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05C210-5078-0C7A-8DC2-BD1F432A0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BC0C-4CDE-49B9-9964-51B8AC8C91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5046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66109C-F94E-0DF1-9F4B-70517BDC7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B4FA3EB-211E-B8D4-0262-89633FA04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B379-074A-4F75-B349-3FEAD21CD39C}" type="datetimeFigureOut">
              <a:rPr lang="fi-FI" smtClean="0"/>
              <a:t>19.3.2025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D69DCBF-CEAA-51BF-032A-58ECFB802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5D8B509-E89B-F912-BE22-4CE1F9F7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BC0C-4CDE-49B9-9964-51B8AC8C91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5954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7D7FC97-66F4-BF1F-F7DA-3D4B2F3A7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B379-074A-4F75-B349-3FEAD21CD39C}" type="datetimeFigureOut">
              <a:rPr lang="fi-FI" smtClean="0"/>
              <a:t>19.3.2025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A2A9452-B15B-1EE4-7587-B380E88EE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2790A7D-FF09-FE23-CA40-8D1C3164C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BC0C-4CDE-49B9-9964-51B8AC8C91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8005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F04942-6F38-D812-881C-A64A331BE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C4B7356-501F-28CA-F253-5F4B6F940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FBCA27B-1089-E37E-4D3D-A59BCDF650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C63C9C0-C381-E0F7-638D-078E83AC5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B379-074A-4F75-B349-3FEAD21CD39C}" type="datetimeFigureOut">
              <a:rPr lang="fi-FI" smtClean="0"/>
              <a:t>19.3.2025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94A99FA-8F73-CA36-CEF0-3F58454D0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44A6509-9332-4DAB-FDB4-BBB522253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BC0C-4CDE-49B9-9964-51B8AC8C91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559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2658C3-9D7C-7E1D-2042-45499E90F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9C65EBF-A14A-26F1-F01F-90112940A8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532CC63-F61A-62D5-B340-FA4552566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4922C07-9E53-519A-BC9D-5DA1D241A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B379-074A-4F75-B349-3FEAD21CD39C}" type="datetimeFigureOut">
              <a:rPr lang="fi-FI" smtClean="0"/>
              <a:t>19.3.2025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25CB41A-3E0C-44BE-0B55-4BC1C1CE0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2D5B3D0-5572-9642-8840-181A624A9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BC0C-4CDE-49B9-9964-51B8AC8C91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5942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3193A87-320E-5969-3DA0-C5D54F2EB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68252BD-A36A-51C7-BB34-4229F2944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7386E05-AB21-5FB5-DF01-FBE2BC604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2B379-074A-4F75-B349-3FEAD21CD39C}" type="datetimeFigureOut">
              <a:rPr lang="fi-FI" smtClean="0"/>
              <a:t>19.3.2025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D8FFB41-F033-7F23-EB40-3B18726FBC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F1BC1A-FE9D-6F41-53EE-5A632C03D8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3BC0C-4CDE-49B9-9964-51B8AC8C91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4982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 descr="Kuva, joka sisältää kohteen sisä, henkilö, lattia, sisäkatto&#10;&#10;Kuvaus luotu automaattisesti">
            <a:extLst>
              <a:ext uri="{FF2B5EF4-FFF2-40B4-BE49-F238E27FC236}">
                <a16:creationId xmlns:a16="http://schemas.microsoft.com/office/drawing/2014/main" id="{AD771F60-C569-1E6D-BC64-69AF4B6A78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5" r="1" b="26638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A627F2F-FE66-45EE-9738-2828B5939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899991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3AE6712-D7F0-0C5E-A9DF-CAF1DF696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9779" y="1958975"/>
            <a:ext cx="4809744" cy="1676400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 err="1">
                <a:solidFill>
                  <a:schemeClr val="bg1"/>
                </a:solidFill>
              </a:rPr>
              <a:t>Terveydenhuolto</a:t>
            </a:r>
            <a:r>
              <a:rPr lang="en-US" sz="5400" dirty="0">
                <a:solidFill>
                  <a:schemeClr val="bg1"/>
                </a:solidFill>
              </a:rPr>
              <a:t> ja </a:t>
            </a:r>
            <a:r>
              <a:rPr lang="en-US" sz="5400" dirty="0" err="1">
                <a:solidFill>
                  <a:schemeClr val="bg1"/>
                </a:solidFill>
              </a:rPr>
              <a:t>etiikka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8DF38A9C-FB61-C6F2-333D-2DCFA9869E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147" y="185842"/>
            <a:ext cx="1892024" cy="42893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48014643-EDF6-A940-B9E1-486D1EDA72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5147" y="6148496"/>
            <a:ext cx="1892024" cy="48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10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68213CCB-A716-8D90-7165-215A0F1A3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" y="101600"/>
            <a:ext cx="11978640" cy="6583680"/>
          </a:xfrm>
          <a:prstGeom prst="rect">
            <a:avLst/>
          </a:prstGeom>
        </p:spPr>
      </p:pic>
      <p:pic>
        <p:nvPicPr>
          <p:cNvPr id="3" name="Kuva 2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639B16B0-DF19-7685-65BE-63BB32528F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147" y="185842"/>
            <a:ext cx="1892024" cy="428937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2F8C4039-347C-E67B-405B-5DBF73B388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5147" y="6269880"/>
            <a:ext cx="1892024" cy="48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767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henkilö, käyttäminen, käsi&#10;&#10;Kuvaus luotu automaattisesti">
            <a:extLst>
              <a:ext uri="{FF2B5EF4-FFF2-40B4-BE49-F238E27FC236}">
                <a16:creationId xmlns:a16="http://schemas.microsoft.com/office/drawing/2014/main" id="{AED696E6-8195-AC4B-B7CC-822F03B21A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r="203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AEDD8FA-3BB6-13BA-BADE-699036EFB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828" y="400310"/>
            <a:ext cx="5455396" cy="117592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700" b="1" dirty="0" err="1"/>
              <a:t>Terveydenhuollon</a:t>
            </a:r>
            <a:r>
              <a:rPr lang="en-US" sz="3700" b="1" dirty="0"/>
              <a:t> </a:t>
            </a:r>
            <a:br>
              <a:rPr lang="en-US" sz="3700" b="1" dirty="0"/>
            </a:br>
            <a:r>
              <a:rPr lang="en-US" sz="3700" b="1" dirty="0" err="1"/>
              <a:t>keskeiset</a:t>
            </a:r>
            <a:r>
              <a:rPr lang="en-US" sz="3700" b="1" dirty="0"/>
              <a:t> </a:t>
            </a:r>
            <a:r>
              <a:rPr lang="en-US" sz="3700" b="1" dirty="0" err="1"/>
              <a:t>eettiset</a:t>
            </a:r>
            <a:r>
              <a:rPr lang="en-US" sz="3700" b="1" dirty="0"/>
              <a:t> </a:t>
            </a:r>
            <a:r>
              <a:rPr lang="en-US" sz="3700" b="1" dirty="0" err="1"/>
              <a:t>periaatteet</a:t>
            </a:r>
            <a:endParaRPr lang="en-US" sz="37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41F515E-0819-95BE-CC95-60F52F4D2E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4828" y="2114550"/>
            <a:ext cx="4650851" cy="441007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Kunnioittaa</a:t>
            </a:r>
            <a:endParaRPr lang="en-US" sz="2400" dirty="0"/>
          </a:p>
          <a:p>
            <a:pPr lvl="1"/>
            <a:r>
              <a:rPr lang="en-US" dirty="0" err="1"/>
              <a:t>ihmiselämää</a:t>
            </a:r>
            <a:endParaRPr lang="en-US" dirty="0"/>
          </a:p>
          <a:p>
            <a:pPr lvl="1"/>
            <a:r>
              <a:rPr lang="en-US" dirty="0" err="1"/>
              <a:t>ihmisarvoa</a:t>
            </a:r>
            <a:endParaRPr lang="en-US" dirty="0"/>
          </a:p>
          <a:p>
            <a:pPr lvl="1"/>
            <a:r>
              <a:rPr lang="en-US" dirty="0" err="1"/>
              <a:t>itsemääräämisoikeutta</a:t>
            </a:r>
            <a:endParaRPr lang="en-US" dirty="0"/>
          </a:p>
          <a:p>
            <a:pPr marL="0" indent="0">
              <a:buNone/>
            </a:pPr>
            <a:r>
              <a:rPr lang="en-US" sz="2400" dirty="0" err="1"/>
              <a:t>Velvoitteet</a:t>
            </a:r>
            <a:endParaRPr lang="en-US" sz="2400" dirty="0"/>
          </a:p>
          <a:p>
            <a:pPr lvl="1"/>
            <a:r>
              <a:rPr lang="en-US" dirty="0" err="1"/>
              <a:t>pitää</a:t>
            </a:r>
            <a:r>
              <a:rPr lang="en-US" dirty="0"/>
              <a:t> </a:t>
            </a:r>
            <a:r>
              <a:rPr lang="en-US" dirty="0" err="1"/>
              <a:t>huolta</a:t>
            </a:r>
            <a:r>
              <a:rPr lang="en-US" dirty="0"/>
              <a:t> ja </a:t>
            </a:r>
            <a:r>
              <a:rPr lang="en-US" dirty="0" err="1"/>
              <a:t>auttaa</a:t>
            </a:r>
            <a:endParaRPr lang="en-US" dirty="0"/>
          </a:p>
          <a:p>
            <a:pPr lvl="1"/>
            <a:r>
              <a:rPr lang="en-US" dirty="0" err="1"/>
              <a:t>välttää</a:t>
            </a:r>
            <a:r>
              <a:rPr lang="en-US" dirty="0"/>
              <a:t> </a:t>
            </a:r>
            <a:r>
              <a:rPr lang="en-US" dirty="0" err="1"/>
              <a:t>vahingon</a:t>
            </a:r>
            <a:r>
              <a:rPr lang="en-US" dirty="0"/>
              <a:t> </a:t>
            </a:r>
            <a:r>
              <a:rPr lang="en-US" dirty="0" err="1"/>
              <a:t>tuottamista</a:t>
            </a:r>
            <a:endParaRPr lang="en-US" dirty="0"/>
          </a:p>
          <a:p>
            <a:pPr marL="0" indent="0">
              <a:buNone/>
            </a:pPr>
            <a:r>
              <a:rPr lang="en-US" sz="2400" dirty="0" err="1"/>
              <a:t>Periaatteet</a:t>
            </a:r>
            <a:endParaRPr lang="en-US" sz="2400" dirty="0"/>
          </a:p>
          <a:p>
            <a:pPr lvl="1"/>
            <a:r>
              <a:rPr lang="en-US" dirty="0" err="1"/>
              <a:t>hyödyn</a:t>
            </a:r>
            <a:r>
              <a:rPr lang="en-US" dirty="0"/>
              <a:t>/</a:t>
            </a:r>
            <a:r>
              <a:rPr lang="en-US" dirty="0" err="1"/>
              <a:t>hyvän</a:t>
            </a:r>
            <a:r>
              <a:rPr lang="en-US" dirty="0"/>
              <a:t> </a:t>
            </a:r>
            <a:r>
              <a:rPr lang="en-US" dirty="0" err="1"/>
              <a:t>maksimointi</a:t>
            </a:r>
            <a:endParaRPr lang="en-US" dirty="0"/>
          </a:p>
          <a:p>
            <a:pPr lvl="1"/>
            <a:r>
              <a:rPr lang="en-US" dirty="0" err="1"/>
              <a:t>oikeudenmukaisuus</a:t>
            </a:r>
            <a:endParaRPr lang="en-US" dirty="0"/>
          </a:p>
          <a:p>
            <a:pPr lvl="1"/>
            <a:endParaRPr lang="en-US" sz="2000" dirty="0"/>
          </a:p>
        </p:txBody>
      </p:sp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0AE78310-FFC5-81F9-D30B-FF40B1FF44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147" y="185842"/>
            <a:ext cx="1892024" cy="4289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F1CF4190-3879-9C7A-1C2C-B2831A111E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5147" y="6148496"/>
            <a:ext cx="1892024" cy="48652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0AB64060-5D6E-BD5F-CD04-C912B6732F8B}"/>
              </a:ext>
            </a:extLst>
          </p:cNvPr>
          <p:cNvSpPr txBox="1"/>
          <p:nvPr/>
        </p:nvSpPr>
        <p:spPr>
          <a:xfrm rot="5400000">
            <a:off x="8543094" y="3275113"/>
            <a:ext cx="6858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400" dirty="0">
                <a:solidFill>
                  <a:schemeClr val="bg1"/>
                </a:solidFill>
              </a:rPr>
              <a:t>Kuva: Unsplash.com National </a:t>
            </a:r>
            <a:r>
              <a:rPr lang="fi-FI" sz="1400" dirty="0" err="1">
                <a:solidFill>
                  <a:schemeClr val="bg1"/>
                </a:solidFill>
              </a:rPr>
              <a:t>Cancer</a:t>
            </a:r>
            <a:r>
              <a:rPr lang="fi-FI" sz="1400" dirty="0">
                <a:solidFill>
                  <a:schemeClr val="bg1"/>
                </a:solidFill>
              </a:rPr>
              <a:t> Institute</a:t>
            </a:r>
          </a:p>
        </p:txBody>
      </p:sp>
    </p:spTree>
    <p:extLst>
      <p:ext uri="{BB962C8B-B14F-4D97-AF65-F5344CB8AC3E}">
        <p14:creationId xmlns:p14="http://schemas.microsoft.com/office/powerpoint/2010/main" val="232012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BEDDE94F-7F4C-A47D-C4DE-1661F2F018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094" b="1"/>
          <a:stretch/>
        </p:blipFill>
        <p:spPr>
          <a:xfrm>
            <a:off x="1143017" y="643467"/>
            <a:ext cx="9905966" cy="5571065"/>
          </a:xfrm>
          <a:prstGeom prst="rect">
            <a:avLst/>
          </a:prstGeom>
          <a:ln>
            <a:noFill/>
          </a:ln>
        </p:spPr>
      </p:pic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3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Sisällön paikkamerkki 9" descr="Kuva, joka sisältää kohteen henkilö, sisä, seinä, pitäminen&#10;&#10;Kuvaus luotu automaattisesti">
            <a:extLst>
              <a:ext uri="{FF2B5EF4-FFF2-40B4-BE49-F238E27FC236}">
                <a16:creationId xmlns:a16="http://schemas.microsoft.com/office/drawing/2014/main" id="{F6630BE9-EF1C-2EA1-B2D9-B3A9F939AD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3" b="10685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BE0ACC-225F-6704-443C-03E640B2C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829" y="92920"/>
            <a:ext cx="5322046" cy="61477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 err="1"/>
              <a:t>Esimerkkejä</a:t>
            </a:r>
            <a:r>
              <a:rPr lang="en-US" sz="2800" b="1" dirty="0"/>
              <a:t> </a:t>
            </a:r>
            <a:r>
              <a:rPr lang="en-US" sz="2800" b="1" dirty="0" err="1"/>
              <a:t>keskeisistä</a:t>
            </a:r>
            <a:r>
              <a:rPr lang="en-US" sz="2800" b="1" dirty="0"/>
              <a:t> </a:t>
            </a:r>
            <a:r>
              <a:rPr lang="en-US" sz="2800" b="1" dirty="0" err="1"/>
              <a:t>periaatteista</a:t>
            </a:r>
            <a:endParaRPr lang="en-US" sz="28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EA98B3B-FAD4-5AA7-2E10-FBFD53F9B5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919" y="819150"/>
            <a:ext cx="5974081" cy="590677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b="1" dirty="0" err="1"/>
              <a:t>Ihmisarvon</a:t>
            </a:r>
            <a:r>
              <a:rPr lang="en-US" sz="2000" b="1" dirty="0"/>
              <a:t> </a:t>
            </a:r>
            <a:r>
              <a:rPr lang="en-US" sz="2000" b="1" dirty="0" err="1"/>
              <a:t>kunnioittaminen</a:t>
            </a:r>
            <a:endParaRPr lang="en-US" sz="2000" b="1" dirty="0"/>
          </a:p>
          <a:p>
            <a:r>
              <a:rPr lang="en-US" sz="2000" dirty="0" err="1"/>
              <a:t>ihmisoikeudet</a:t>
            </a:r>
            <a:r>
              <a:rPr lang="en-US" sz="2000" dirty="0"/>
              <a:t>, </a:t>
            </a:r>
            <a:r>
              <a:rPr lang="en-US" sz="2000" dirty="0" err="1"/>
              <a:t>itsemääräämisoikeus</a:t>
            </a:r>
            <a:r>
              <a:rPr lang="en-US" sz="2000" dirty="0"/>
              <a:t>, </a:t>
            </a:r>
            <a:r>
              <a:rPr lang="en-US" sz="2000" dirty="0" err="1"/>
              <a:t>valinnanvapaus</a:t>
            </a:r>
            <a:endParaRPr lang="en-US" sz="2000" dirty="0"/>
          </a:p>
          <a:p>
            <a:r>
              <a:rPr lang="en-US" sz="2000" dirty="0" err="1"/>
              <a:t>oikeus</a:t>
            </a:r>
            <a:r>
              <a:rPr lang="en-US" sz="2000" dirty="0"/>
              <a:t> </a:t>
            </a:r>
            <a:r>
              <a:rPr lang="en-US" sz="2000" dirty="0" err="1"/>
              <a:t>elää</a:t>
            </a:r>
            <a:r>
              <a:rPr lang="en-US" sz="2000" dirty="0"/>
              <a:t> </a:t>
            </a:r>
            <a:r>
              <a:rPr lang="en-US" sz="2000" dirty="0" err="1"/>
              <a:t>vapaana</a:t>
            </a:r>
            <a:r>
              <a:rPr lang="en-US" sz="2000" dirty="0"/>
              <a:t> </a:t>
            </a:r>
            <a:r>
              <a:rPr lang="en-US" sz="2000" dirty="0" err="1"/>
              <a:t>kivusta</a:t>
            </a:r>
            <a:r>
              <a:rPr lang="en-US" sz="2000" dirty="0"/>
              <a:t> ja </a:t>
            </a:r>
            <a:r>
              <a:rPr lang="en-US" sz="2000" dirty="0" err="1"/>
              <a:t>kärsimyksestä</a:t>
            </a:r>
            <a:endParaRPr lang="en-US" sz="2000" dirty="0"/>
          </a:p>
          <a:p>
            <a:r>
              <a:rPr lang="en-US" sz="2000" dirty="0" err="1"/>
              <a:t>oikeus</a:t>
            </a:r>
            <a:r>
              <a:rPr lang="en-US" sz="2000" dirty="0"/>
              <a:t> </a:t>
            </a:r>
            <a:r>
              <a:rPr lang="en-US" sz="2000" dirty="0" err="1"/>
              <a:t>avunsaantiin</a:t>
            </a:r>
            <a:r>
              <a:rPr lang="en-US" sz="2000" dirty="0"/>
              <a:t>, </a:t>
            </a:r>
            <a:r>
              <a:rPr lang="en-US" sz="2000" dirty="0" err="1"/>
              <a:t>yksityisyyteen</a:t>
            </a:r>
            <a:r>
              <a:rPr lang="en-US" sz="2000" dirty="0"/>
              <a:t> ja </a:t>
            </a:r>
            <a:r>
              <a:rPr lang="en-US" sz="2000" dirty="0" err="1"/>
              <a:t>arvokkaaseen</a:t>
            </a:r>
            <a:r>
              <a:rPr lang="en-US" sz="2000" dirty="0"/>
              <a:t> </a:t>
            </a:r>
            <a:r>
              <a:rPr lang="en-US" sz="2000" dirty="0" err="1"/>
              <a:t>kohteluun</a:t>
            </a:r>
            <a:endParaRPr lang="en-US" sz="2000" dirty="0"/>
          </a:p>
          <a:p>
            <a:r>
              <a:rPr lang="en-US" sz="2000" dirty="0" err="1"/>
              <a:t>koskee</a:t>
            </a:r>
            <a:r>
              <a:rPr lang="en-US" sz="2000" dirty="0"/>
              <a:t> </a:t>
            </a:r>
            <a:r>
              <a:rPr lang="en-US" sz="2000" dirty="0" err="1"/>
              <a:t>niin</a:t>
            </a:r>
            <a:r>
              <a:rPr lang="en-US" sz="2000" dirty="0"/>
              <a:t> </a:t>
            </a:r>
            <a:r>
              <a:rPr lang="en-US" sz="2000" dirty="0" err="1"/>
              <a:t>asiakkaita</a:t>
            </a:r>
            <a:r>
              <a:rPr lang="en-US" sz="2000" dirty="0"/>
              <a:t>/</a:t>
            </a:r>
            <a:r>
              <a:rPr lang="en-US" sz="2000" dirty="0" err="1"/>
              <a:t>potilaita</a:t>
            </a:r>
            <a:r>
              <a:rPr lang="en-US" sz="2000" dirty="0"/>
              <a:t> </a:t>
            </a:r>
            <a:r>
              <a:rPr lang="en-US" sz="2000" dirty="0" err="1"/>
              <a:t>kuin</a:t>
            </a:r>
            <a:r>
              <a:rPr lang="en-US" sz="2000" dirty="0"/>
              <a:t> </a:t>
            </a:r>
            <a:r>
              <a:rPr lang="en-US" sz="2000" dirty="0" err="1"/>
              <a:t>heidän</a:t>
            </a:r>
            <a:r>
              <a:rPr lang="en-US" sz="2000" dirty="0"/>
              <a:t> </a:t>
            </a:r>
            <a:r>
              <a:rPr lang="en-US" sz="2000" dirty="0" err="1"/>
              <a:t>läheisiään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 err="1"/>
              <a:t>Elämän</a:t>
            </a:r>
            <a:r>
              <a:rPr lang="en-US" sz="2000" b="1" dirty="0"/>
              <a:t> </a:t>
            </a:r>
            <a:r>
              <a:rPr lang="en-US" sz="2000" b="1" dirty="0" err="1"/>
              <a:t>kunnioittaminen</a:t>
            </a:r>
            <a:endParaRPr lang="en-US" sz="2000" b="1" dirty="0"/>
          </a:p>
          <a:p>
            <a:r>
              <a:rPr lang="en-US" sz="2000" dirty="0" err="1"/>
              <a:t>periaate</a:t>
            </a:r>
            <a:r>
              <a:rPr lang="en-US" sz="2000" dirty="0"/>
              <a:t>: </a:t>
            </a:r>
            <a:r>
              <a:rPr lang="en-US" sz="2000" dirty="0" err="1"/>
              <a:t>kaikella</a:t>
            </a:r>
            <a:r>
              <a:rPr lang="en-US" sz="2000" dirty="0"/>
              <a:t> </a:t>
            </a:r>
            <a:r>
              <a:rPr lang="en-US" sz="2000" dirty="0" err="1"/>
              <a:t>elämällä</a:t>
            </a:r>
            <a:r>
              <a:rPr lang="en-US" sz="2000" dirty="0"/>
              <a:t> on </a:t>
            </a:r>
            <a:r>
              <a:rPr lang="en-US" sz="2000" dirty="0" err="1"/>
              <a:t>arvoa</a:t>
            </a:r>
            <a:endParaRPr lang="en-US" sz="2000" dirty="0"/>
          </a:p>
          <a:p>
            <a:r>
              <a:rPr lang="en-US" sz="2000" dirty="0" err="1"/>
              <a:t>pyrittävä</a:t>
            </a:r>
            <a:r>
              <a:rPr lang="en-US" sz="2000" dirty="0"/>
              <a:t> </a:t>
            </a:r>
            <a:r>
              <a:rPr lang="en-US" sz="2000" dirty="0" err="1"/>
              <a:t>edistämään</a:t>
            </a:r>
            <a:r>
              <a:rPr lang="en-US" sz="2000" dirty="0"/>
              <a:t> </a:t>
            </a:r>
            <a:r>
              <a:rPr lang="en-US" sz="2000" dirty="0" err="1"/>
              <a:t>inhimillisen</a:t>
            </a:r>
            <a:r>
              <a:rPr lang="en-US" sz="2000" dirty="0"/>
              <a:t> </a:t>
            </a:r>
            <a:r>
              <a:rPr lang="en-US" sz="2000" dirty="0" err="1"/>
              <a:t>elämän</a:t>
            </a:r>
            <a:r>
              <a:rPr lang="en-US" sz="2000" dirty="0"/>
              <a:t> </a:t>
            </a:r>
            <a:r>
              <a:rPr lang="en-US" sz="2000" dirty="0" err="1"/>
              <a:t>säilymistä</a:t>
            </a:r>
            <a:r>
              <a:rPr lang="en-US" sz="2000" dirty="0"/>
              <a:t> ja </a:t>
            </a:r>
            <a:r>
              <a:rPr lang="en-US" sz="2000" dirty="0" err="1"/>
              <a:t>vältettävä</a:t>
            </a:r>
            <a:r>
              <a:rPr lang="en-US" sz="2000" dirty="0"/>
              <a:t> </a:t>
            </a:r>
            <a:r>
              <a:rPr lang="en-US" sz="2000" dirty="0" err="1"/>
              <a:t>sitä</a:t>
            </a:r>
            <a:r>
              <a:rPr lang="en-US" sz="2000" dirty="0"/>
              <a:t>, </a:t>
            </a:r>
            <a:r>
              <a:rPr lang="en-US" sz="2000" dirty="0" err="1"/>
              <a:t>mikä</a:t>
            </a:r>
            <a:r>
              <a:rPr lang="en-US" sz="2000" dirty="0"/>
              <a:t> </a:t>
            </a:r>
            <a:r>
              <a:rPr lang="en-US" sz="2000" dirty="0" err="1"/>
              <a:t>heikentää</a:t>
            </a:r>
            <a:r>
              <a:rPr lang="en-US" sz="2000" dirty="0"/>
              <a:t> </a:t>
            </a:r>
            <a:r>
              <a:rPr lang="en-US" sz="2000" dirty="0" err="1"/>
              <a:t>sitä</a:t>
            </a:r>
            <a:endParaRPr lang="en-US" sz="2000" dirty="0"/>
          </a:p>
          <a:p>
            <a:r>
              <a:rPr lang="en-US" sz="2000" dirty="0" err="1"/>
              <a:t>velvoittaa</a:t>
            </a:r>
            <a:r>
              <a:rPr lang="en-US" sz="2000" dirty="0"/>
              <a:t> </a:t>
            </a:r>
            <a:r>
              <a:rPr lang="en-US" sz="2000" dirty="0" err="1"/>
              <a:t>huolehtimaan</a:t>
            </a:r>
            <a:r>
              <a:rPr lang="en-US" sz="2000" dirty="0"/>
              <a:t> </a:t>
            </a:r>
            <a:r>
              <a:rPr lang="en-US" sz="2000" dirty="0" err="1"/>
              <a:t>potilaan</a:t>
            </a:r>
            <a:r>
              <a:rPr lang="en-US" sz="2000" dirty="0"/>
              <a:t> </a:t>
            </a:r>
            <a:r>
              <a:rPr lang="en-US" sz="2000" dirty="0" err="1"/>
              <a:t>hengen</a:t>
            </a:r>
            <a:r>
              <a:rPr lang="en-US" sz="2000" dirty="0"/>
              <a:t> </a:t>
            </a:r>
            <a:r>
              <a:rPr lang="en-US" sz="2000" dirty="0" err="1"/>
              <a:t>säilymisestä</a:t>
            </a:r>
            <a:r>
              <a:rPr lang="en-US" sz="2000" dirty="0"/>
              <a:t> </a:t>
            </a:r>
            <a:r>
              <a:rPr lang="en-US" sz="2000" dirty="0" err="1"/>
              <a:t>mahdollisimman</a:t>
            </a:r>
            <a:r>
              <a:rPr lang="en-US" sz="2000" dirty="0"/>
              <a:t> </a:t>
            </a:r>
            <a:r>
              <a:rPr lang="en-US" sz="2000" dirty="0" err="1"/>
              <a:t>pitkään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 err="1"/>
              <a:t>Oikeudenmukaisuus</a:t>
            </a:r>
            <a:endParaRPr lang="en-US" sz="2000" b="1" dirty="0"/>
          </a:p>
          <a:p>
            <a:r>
              <a:rPr lang="en-US" sz="2000" dirty="0" err="1"/>
              <a:t>yhätäläisen</a:t>
            </a:r>
            <a:r>
              <a:rPr lang="en-US" sz="2000" dirty="0"/>
              <a:t> </a:t>
            </a:r>
            <a:r>
              <a:rPr lang="en-US" sz="2000" dirty="0" err="1"/>
              <a:t>hoidon</a:t>
            </a:r>
            <a:r>
              <a:rPr lang="en-US" sz="2000" dirty="0"/>
              <a:t> </a:t>
            </a:r>
            <a:r>
              <a:rPr lang="en-US" sz="2000" dirty="0" err="1"/>
              <a:t>tarpeessa</a:t>
            </a:r>
            <a:r>
              <a:rPr lang="en-US" sz="2000" dirty="0"/>
              <a:t> </a:t>
            </a:r>
            <a:r>
              <a:rPr lang="en-US" sz="2000" dirty="0" err="1"/>
              <a:t>olevat</a:t>
            </a:r>
            <a:r>
              <a:rPr lang="en-US" sz="2000" dirty="0"/>
              <a:t> </a:t>
            </a:r>
            <a:r>
              <a:rPr lang="en-US" sz="2000" dirty="0" err="1"/>
              <a:t>potilaat</a:t>
            </a:r>
            <a:r>
              <a:rPr lang="en-US" sz="2000" dirty="0"/>
              <a:t> </a:t>
            </a:r>
            <a:r>
              <a:rPr lang="en-US" sz="2000" dirty="0" err="1"/>
              <a:t>hoidetaan</a:t>
            </a:r>
            <a:r>
              <a:rPr lang="en-US" sz="2000" dirty="0"/>
              <a:t> </a:t>
            </a:r>
            <a:r>
              <a:rPr lang="en-US" sz="2000" dirty="0" err="1"/>
              <a:t>samojen</a:t>
            </a:r>
            <a:r>
              <a:rPr lang="en-US" sz="2000" dirty="0"/>
              <a:t> </a:t>
            </a:r>
            <a:r>
              <a:rPr lang="en-US" sz="2000" dirty="0" err="1"/>
              <a:t>periaatteiden</a:t>
            </a:r>
            <a:r>
              <a:rPr lang="en-US" sz="2000" dirty="0"/>
              <a:t> </a:t>
            </a:r>
            <a:r>
              <a:rPr lang="en-US" sz="2000" dirty="0" err="1"/>
              <a:t>mukaisesti</a:t>
            </a:r>
            <a:endParaRPr lang="en-US" sz="2000" dirty="0"/>
          </a:p>
        </p:txBody>
      </p:sp>
      <p:pic>
        <p:nvPicPr>
          <p:cNvPr id="12" name="Kuva 11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94914170-7CF4-6366-6377-E6ED49B111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147" y="185842"/>
            <a:ext cx="1892024" cy="428937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3129B7D6-EDDA-F276-DB32-0C5C3FDD6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5147" y="6148496"/>
            <a:ext cx="1892024" cy="486520"/>
          </a:xfrm>
          <a:prstGeom prst="rect">
            <a:avLst/>
          </a:prstGeom>
        </p:spPr>
      </p:pic>
      <p:sp>
        <p:nvSpPr>
          <p:cNvPr id="15" name="Tekstiruutu 14">
            <a:extLst>
              <a:ext uri="{FF2B5EF4-FFF2-40B4-BE49-F238E27FC236}">
                <a16:creationId xmlns:a16="http://schemas.microsoft.com/office/drawing/2014/main" id="{B23C9EF3-3AC1-CFF7-280F-9723AC33D087}"/>
              </a:ext>
            </a:extLst>
          </p:cNvPr>
          <p:cNvSpPr txBox="1"/>
          <p:nvPr/>
        </p:nvSpPr>
        <p:spPr>
          <a:xfrm rot="5400000">
            <a:off x="8580112" y="3182191"/>
            <a:ext cx="66721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400" dirty="0">
                <a:solidFill>
                  <a:schemeClr val="bg1"/>
                </a:solidFill>
              </a:rPr>
              <a:t>Kuva: Unsplash.com Patty </a:t>
            </a:r>
            <a:r>
              <a:rPr lang="fi-FI" sz="1400" dirty="0" err="1">
                <a:solidFill>
                  <a:schemeClr val="bg1"/>
                </a:solidFill>
              </a:rPr>
              <a:t>Brito</a:t>
            </a:r>
            <a:endParaRPr lang="fi-FI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415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4D6272BF-B1A7-DB3E-3CF6-0B0D13F34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542" y="643467"/>
            <a:ext cx="6138916" cy="5571065"/>
          </a:xfrm>
          <a:prstGeom prst="rect">
            <a:avLst/>
          </a:prstGeom>
          <a:ln>
            <a:noFill/>
          </a:ln>
        </p:spPr>
      </p:pic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47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6117BF-C595-303A-02CA-CC93761A3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4" y="161924"/>
            <a:ext cx="10687051" cy="582473"/>
          </a:xfrm>
        </p:spPr>
        <p:txBody>
          <a:bodyPr>
            <a:normAutofit/>
          </a:bodyPr>
          <a:lstStyle/>
          <a:p>
            <a:pPr algn="ctr"/>
            <a:r>
              <a:rPr lang="fi-FI" sz="3200" b="1" dirty="0">
                <a:solidFill>
                  <a:srgbClr val="0070C0"/>
                </a:solidFill>
              </a:rPr>
              <a:t>Terveyspalveluiden eriarvoisuuteen liittyviä tekijöitä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48B18F-CC31-F7FD-94E8-D63B4E9DA0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674" y="1968484"/>
            <a:ext cx="3587967" cy="4743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b="1" dirty="0"/>
              <a:t>Erot palveluiden</a:t>
            </a:r>
          </a:p>
          <a:p>
            <a:r>
              <a:rPr lang="fi-FI" sz="2000" dirty="0"/>
              <a:t>saatavuudessa</a:t>
            </a:r>
          </a:p>
          <a:p>
            <a:r>
              <a:rPr lang="fi-FI" sz="2000" dirty="0"/>
              <a:t>saavutettavuudessa</a:t>
            </a:r>
          </a:p>
          <a:p>
            <a:r>
              <a:rPr lang="fi-FI" sz="2000" dirty="0"/>
              <a:t>laadussa </a:t>
            </a:r>
          </a:p>
          <a:p>
            <a:r>
              <a:rPr lang="fi-FI" sz="2000" dirty="0"/>
              <a:t>kustannuksissa</a:t>
            </a:r>
          </a:p>
          <a:p>
            <a:pPr marL="0" indent="0">
              <a:buNone/>
            </a:pPr>
            <a:r>
              <a:rPr lang="fi-FI" sz="2000" b="1" dirty="0"/>
              <a:t>Palvelujärjestelmä</a:t>
            </a:r>
          </a:p>
          <a:p>
            <a:pPr marL="0" indent="0">
              <a:buNone/>
            </a:pPr>
            <a:r>
              <a:rPr lang="fi-FI" sz="2000" dirty="0"/>
              <a:t>- monikanavainen ja sosiaalisen aseman mukaan erotteleva palvelujärjestelmä</a:t>
            </a:r>
          </a:p>
          <a:p>
            <a:pPr marL="0" indent="0">
              <a:buNone/>
            </a:pPr>
            <a:r>
              <a:rPr lang="fi-FI" sz="2000" b="1" dirty="0"/>
              <a:t>Toimintakulttuuri</a:t>
            </a:r>
          </a:p>
          <a:p>
            <a:r>
              <a:rPr lang="fi-FI" sz="2000" dirty="0"/>
              <a:t>väestö- ja asiakaslähtöisyyden puutteet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82A73501-C10E-FA69-635A-FAB113DF74D4}"/>
              </a:ext>
            </a:extLst>
          </p:cNvPr>
          <p:cNvSpPr txBox="1"/>
          <p:nvPr/>
        </p:nvSpPr>
        <p:spPr>
          <a:xfrm>
            <a:off x="8824789" y="2099607"/>
            <a:ext cx="300526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i-FI" sz="2000" b="1" dirty="0"/>
              <a:t>Erot </a:t>
            </a:r>
          </a:p>
          <a:p>
            <a:endParaRPr lang="fi-FI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terveysosaamisessa</a:t>
            </a:r>
          </a:p>
          <a:p>
            <a:endParaRPr lang="fi-FI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hakeutumisessa palveluihin</a:t>
            </a:r>
          </a:p>
          <a:p>
            <a:endParaRPr lang="fi-FI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kyvyssä navigoida palvelujärjestelmissä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kyvyssä hyötyä palveluista</a:t>
            </a:r>
          </a:p>
          <a:p>
            <a:endParaRPr lang="fi-FI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lääkärin ja potilaan vuorovaikutuksessa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983ED007-AEF0-D163-1DEB-F80726C96C6B}"/>
              </a:ext>
            </a:extLst>
          </p:cNvPr>
          <p:cNvSpPr txBox="1"/>
          <p:nvPr/>
        </p:nvSpPr>
        <p:spPr>
          <a:xfrm>
            <a:off x="66674" y="1164730"/>
            <a:ext cx="28069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2000" b="1" dirty="0">
                <a:solidFill>
                  <a:srgbClr val="0070C0"/>
                </a:solidFill>
              </a:rPr>
              <a:t>Palveluntarjoajaan </a:t>
            </a:r>
          </a:p>
          <a:p>
            <a:pPr algn="ctr"/>
            <a:r>
              <a:rPr lang="fi-FI" sz="2000" b="1" dirty="0">
                <a:solidFill>
                  <a:srgbClr val="0070C0"/>
                </a:solidFill>
              </a:rPr>
              <a:t>liittyviä tekijöitä</a:t>
            </a:r>
          </a:p>
        </p:txBody>
      </p:sp>
      <p:pic>
        <p:nvPicPr>
          <p:cNvPr id="14" name="Sisällön paikkamerkki 13" descr="Kuva, joka sisältää kohteen henkilö, seinä, sisä&#10;&#10;Kuvaus luotu automaattisesti">
            <a:extLst>
              <a:ext uri="{FF2B5EF4-FFF2-40B4-BE49-F238E27FC236}">
                <a16:creationId xmlns:a16="http://schemas.microsoft.com/office/drawing/2014/main" id="{06685078-F822-D539-C6C6-9ED80788A0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83217" y="1661765"/>
            <a:ext cx="4944593" cy="4343127"/>
          </a:xfr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B5D3C5B7-74DB-A7A5-38CB-EFC5764F9522}"/>
              </a:ext>
            </a:extLst>
          </p:cNvPr>
          <p:cNvSpPr txBox="1"/>
          <p:nvPr/>
        </p:nvSpPr>
        <p:spPr>
          <a:xfrm>
            <a:off x="9031909" y="1128484"/>
            <a:ext cx="30052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2000" b="1" dirty="0">
                <a:solidFill>
                  <a:srgbClr val="0070C0"/>
                </a:solidFill>
              </a:rPr>
              <a:t>Potilaaseen/asiakkaaseen liittyviä tekijöitä</a:t>
            </a:r>
          </a:p>
        </p:txBody>
      </p:sp>
      <p:pic>
        <p:nvPicPr>
          <p:cNvPr id="17" name="Kuva 1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A507E84A-0777-7BDF-A00D-5A69248022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147" y="185842"/>
            <a:ext cx="1892024" cy="428937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577932F2-C414-EC33-B0D8-8A5CC3982D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5147" y="6148496"/>
            <a:ext cx="1892024" cy="486520"/>
          </a:xfrm>
          <a:prstGeom prst="rect">
            <a:avLst/>
          </a:prstGeom>
        </p:spPr>
      </p:pic>
      <p:sp>
        <p:nvSpPr>
          <p:cNvPr id="20" name="Tekstiruutu 19">
            <a:extLst>
              <a:ext uri="{FF2B5EF4-FFF2-40B4-BE49-F238E27FC236}">
                <a16:creationId xmlns:a16="http://schemas.microsoft.com/office/drawing/2014/main" id="{1D94905B-179D-1B23-E348-0D04388FBBE8}"/>
              </a:ext>
            </a:extLst>
          </p:cNvPr>
          <p:cNvSpPr txBox="1"/>
          <p:nvPr/>
        </p:nvSpPr>
        <p:spPr>
          <a:xfrm>
            <a:off x="3683215" y="6135730"/>
            <a:ext cx="49445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400" dirty="0"/>
              <a:t>Kuva: Unsplash.com CDC</a:t>
            </a:r>
          </a:p>
        </p:txBody>
      </p:sp>
    </p:spTree>
    <p:extLst>
      <p:ext uri="{BB962C8B-B14F-4D97-AF65-F5344CB8AC3E}">
        <p14:creationId xmlns:p14="http://schemas.microsoft.com/office/powerpoint/2010/main" val="945584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D3BA23AB-1E4B-3394-8EE8-3931F6D1E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5147" y="6291657"/>
            <a:ext cx="1892024" cy="48652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A658E01-C856-73FF-128F-C6DBD7DBB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6451" y="287372"/>
            <a:ext cx="7124699" cy="327407"/>
          </a:xfrm>
        </p:spPr>
        <p:txBody>
          <a:bodyPr>
            <a:noAutofit/>
          </a:bodyPr>
          <a:lstStyle/>
          <a:p>
            <a:r>
              <a:rPr lang="fi-FI" sz="3600" b="1" dirty="0">
                <a:solidFill>
                  <a:srgbClr val="0070C0"/>
                </a:solidFill>
              </a:rPr>
              <a:t>Laki potilaan asemasta ja oikeuksista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129315-4DCC-0242-D022-AA309E202B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4828" y="959569"/>
            <a:ext cx="6093571" cy="57073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sz="2000" b="1" dirty="0">
                <a:solidFill>
                  <a:srgbClr val="0070C0"/>
                </a:solidFill>
              </a:rPr>
              <a:t>Hoidon laatu</a:t>
            </a:r>
          </a:p>
          <a:p>
            <a:r>
              <a:rPr lang="fi-FI" sz="2000" b="0" dirty="0">
                <a:effectLst/>
              </a:rPr>
              <a:t>oikeus laadultaan hyvään terveyden- ja sairaanhoitoon</a:t>
            </a:r>
            <a:endParaRPr lang="fi-FI" sz="2000" dirty="0"/>
          </a:p>
          <a:p>
            <a:pPr marL="0" indent="0">
              <a:buNone/>
            </a:pPr>
            <a:r>
              <a:rPr lang="fi-FI" sz="2000" b="1" dirty="0">
                <a:solidFill>
                  <a:srgbClr val="0070C0"/>
                </a:solidFill>
              </a:rPr>
              <a:t>Kohtelu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000" b="0" i="0" dirty="0">
                <a:effectLst/>
              </a:rPr>
              <a:t>oikeus hyvään kohteluun (ihmisarvon, vakaumuksen ja yksityisyyden kunnioitus)</a:t>
            </a:r>
            <a:endParaRPr lang="fi-FI" sz="2000" dirty="0"/>
          </a:p>
          <a:p>
            <a:pPr marL="0" indent="0">
              <a:buNone/>
            </a:pPr>
            <a:r>
              <a:rPr lang="fi-FI" sz="2000" b="1" dirty="0">
                <a:solidFill>
                  <a:srgbClr val="0070C0"/>
                </a:solidFill>
              </a:rPr>
              <a:t>Itsemääräämisoikeus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000" dirty="0"/>
              <a:t>h</a:t>
            </a:r>
            <a:r>
              <a:rPr lang="fi-FI" sz="2000" b="0" i="0" dirty="0">
                <a:effectLst/>
              </a:rPr>
              <a:t>oitoon tarvitaan potilaan suostumus  </a:t>
            </a:r>
            <a:endParaRPr lang="fi-FI" sz="2000" b="1" i="0" dirty="0">
              <a:effectLst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000" dirty="0"/>
              <a:t>h</a:t>
            </a:r>
            <a:r>
              <a:rPr lang="fi-FI" sz="2000" b="0" i="0" dirty="0">
                <a:effectLst/>
              </a:rPr>
              <a:t>oidon on tapahduttava yhteisymmärryksessä potilaan kanssa.</a:t>
            </a:r>
            <a:endParaRPr lang="fi-FI" sz="2000" b="1" dirty="0"/>
          </a:p>
        </p:txBody>
      </p: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00C9D98-345B-259E-EEF3-383E11421A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147" y="185842"/>
            <a:ext cx="1892024" cy="428937"/>
          </a:xfrm>
          <a:prstGeom prst="rect">
            <a:avLst/>
          </a:prstGeom>
        </p:spPr>
      </p:pic>
      <p:pic>
        <p:nvPicPr>
          <p:cNvPr id="14" name="Kuva 13" descr="Kuva, joka sisältää kohteen seinä&#10;&#10;Kuvaus luotu automaattisesti">
            <a:extLst>
              <a:ext uri="{FF2B5EF4-FFF2-40B4-BE49-F238E27FC236}">
                <a16:creationId xmlns:a16="http://schemas.microsoft.com/office/drawing/2014/main" id="{BA006D4E-15E3-9EA3-6A08-D6428EE227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8652" y="4280919"/>
            <a:ext cx="5010149" cy="2277897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8BD4E2F2-6D34-B436-C2E5-5C7028ECB04D}"/>
              </a:ext>
            </a:extLst>
          </p:cNvPr>
          <p:cNvSpPr txBox="1"/>
          <p:nvPr/>
        </p:nvSpPr>
        <p:spPr>
          <a:xfrm>
            <a:off x="628652" y="6534917"/>
            <a:ext cx="50101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400" dirty="0"/>
              <a:t>Kuva: Unsplash.com </a:t>
            </a:r>
            <a:r>
              <a:rPr lang="fi-FI" sz="1400" dirty="0" err="1"/>
              <a:t>Tingey</a:t>
            </a:r>
            <a:r>
              <a:rPr lang="fi-FI" sz="1400" dirty="0"/>
              <a:t> </a:t>
            </a:r>
            <a:r>
              <a:rPr lang="fi-FI" sz="1400" dirty="0" err="1"/>
              <a:t>Injury</a:t>
            </a:r>
            <a:r>
              <a:rPr lang="fi-FI" sz="1400" dirty="0"/>
              <a:t> </a:t>
            </a:r>
            <a:r>
              <a:rPr lang="fi-FI" sz="1400" dirty="0" err="1"/>
              <a:t>Law</a:t>
            </a:r>
            <a:r>
              <a:rPr lang="fi-FI" sz="1400" dirty="0"/>
              <a:t> </a:t>
            </a:r>
            <a:r>
              <a:rPr lang="fi-FI" sz="1400" dirty="0" err="1"/>
              <a:t>Firm</a:t>
            </a:r>
            <a:endParaRPr lang="fi-FI" sz="140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03864BD-DD06-FAEC-4723-C74B735EAF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600" y="1111970"/>
            <a:ext cx="5712571" cy="5422948"/>
          </a:xfrm>
        </p:spPr>
        <p:txBody>
          <a:bodyPr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Tietojen antaminen potilaille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Potilaalle on annettava tiedot hänen terveydentilastaan sekä hoidon laajuudesta, riskitekijöistä ja vaihtoehdoista</a:t>
            </a:r>
            <a:r>
              <a:rPr lang="fi-FI" sz="2200" b="1" dirty="0">
                <a:solidFill>
                  <a:prstClr val="black"/>
                </a:solidFill>
              </a:rPr>
              <a:t>.</a:t>
            </a:r>
            <a:endParaRPr kumimoji="0" lang="fi-FI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Tiedot on </a:t>
            </a:r>
            <a:r>
              <a:rPr lang="fi-FI" sz="2200" dirty="0">
                <a:solidFill>
                  <a:prstClr val="black"/>
                </a:solidFill>
              </a:rPr>
              <a:t>annettava </a:t>
            </a: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sellaisessa muodossa, että potilas ne ymmärtää (esim. huomioiden potilaan ikä ja </a:t>
            </a:r>
            <a:r>
              <a:rPr lang="fi-FI" sz="2200" dirty="0">
                <a:solidFill>
                  <a:prstClr val="black"/>
                </a:solidFill>
              </a:rPr>
              <a:t>äidinkieli</a:t>
            </a: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).</a:t>
            </a:r>
            <a:endParaRPr kumimoji="0" lang="fi-FI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Potilaalla on oikeus tarkistaa potilasasiakirjoihin merkityt tietonsa ja tarvittaessa oikaista ne.</a:t>
            </a:r>
            <a:r>
              <a:rPr kumimoji="0" lang="fi-FI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 </a:t>
            </a:r>
            <a:endParaRPr lang="fi-FI" sz="22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i-FI" sz="2200" b="1" dirty="0">
                <a:solidFill>
                  <a:srgbClr val="0070C0"/>
                </a:solidFill>
              </a:rPr>
              <a:t>Hoitosuunnitelma</a:t>
            </a:r>
          </a:p>
          <a:p>
            <a:r>
              <a:rPr lang="fi-FI" sz="2200" b="0" i="0" dirty="0">
                <a:effectLst/>
              </a:rPr>
              <a:t>Potilaalle on tarvittaessa laadittava hoitosuunnitelma.</a:t>
            </a:r>
            <a:r>
              <a:rPr lang="fi-FI" sz="2200" b="1" i="0" dirty="0">
                <a:effectLst/>
              </a:rPr>
              <a:t> </a:t>
            </a:r>
            <a:endParaRPr lang="fi-FI" sz="2200" dirty="0"/>
          </a:p>
          <a:p>
            <a:pPr marL="0" indent="0">
              <a:buNone/>
            </a:pPr>
            <a:r>
              <a:rPr lang="fi-FI" sz="2200" b="1" dirty="0">
                <a:solidFill>
                  <a:srgbClr val="0070C0"/>
                </a:solidFill>
              </a:rPr>
              <a:t>Valittaminen (oikeusturvakeinot)</a:t>
            </a:r>
          </a:p>
          <a:p>
            <a:r>
              <a:rPr lang="fi-FI" sz="2200" b="0" i="0" dirty="0">
                <a:effectLst/>
              </a:rPr>
              <a:t>Hoitolaitoksella on oltava potilasasiamies, joka antaa tietoa potilaan oikeuksista ja avustaa tarvittaessa muistutuksen, kantelun tai korvaushakemuksen teossa.</a:t>
            </a:r>
            <a:r>
              <a:rPr lang="fi-FI" sz="2200" b="1" i="0" dirty="0">
                <a:effectLst/>
              </a:rPr>
              <a:t> </a:t>
            </a:r>
          </a:p>
          <a:p>
            <a:pPr marL="0" indent="0">
              <a:buNone/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2014822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F17B8A-0D68-C009-C653-164B8A62B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829" y="79375"/>
            <a:ext cx="8755491" cy="650874"/>
          </a:xfrm>
        </p:spPr>
        <p:txBody>
          <a:bodyPr>
            <a:noAutofit/>
          </a:bodyPr>
          <a:lstStyle/>
          <a:p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Käytännön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esimerkkejä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itsemääräämisoikeudesta</a:t>
            </a:r>
            <a:endParaRPr lang="fi-FI" sz="32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CB5D0AB-2748-CEB1-042C-CEA0A29DF8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8160" y="864213"/>
            <a:ext cx="7703371" cy="3106910"/>
          </a:xfrm>
        </p:spPr>
        <p:txBody>
          <a:bodyPr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Hoidon on tapahduttava potilaan suostumuksella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Potilaalla on oikeus päättää omasta hoidostaan </a:t>
            </a:r>
            <a:r>
              <a:rPr lang="fi-FI" sz="2200" dirty="0">
                <a:solidFill>
                  <a:prstClr val="black"/>
                </a:solidFill>
                <a:latin typeface="Calibri" panose="020F0502020204030204"/>
              </a:rPr>
              <a:t>terveydenhuollon ammattilaiselta saamiensa tietojen ja hoitovaihtoehtojen pohjalta.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Alaikäisen kyvyn ilmaista mielipiteensä arvioi lääkäri tai muu terveydenhuollon ammattihenkilö.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Potilan tahtoa on velvollisuus kunnioittaa, vaikka esimerkiksi hoidosta kieltäytyminen uhkaisi hänen henkeään ja terveyttään.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Lapsen huoltajalla ei ole oikeutta kieltää hoitoa, jota tarvitaan alaikäisen henkeä tai terveyttä uhkaavan vaaran torjumiseksi.</a:t>
            </a:r>
            <a:r>
              <a:rPr kumimoji="0" lang="fi-FI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 </a:t>
            </a:r>
            <a:endParaRPr kumimoji="0" lang="fi-FI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E700D63-A24A-659F-92D5-534A801649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2982" y="4149538"/>
            <a:ext cx="6246118" cy="2447020"/>
          </a:xfrm>
        </p:spPr>
        <p:txBody>
          <a:bodyPr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sz="2000" b="1" dirty="0">
                <a:solidFill>
                  <a:prstClr val="black"/>
                </a:solidFill>
                <a:latin typeface="Calibri" panose="020F0502020204030204"/>
              </a:rPr>
              <a:t>Mielenterveyslain mukaan tahdosta riippumaton hoito on mahdollista, jos</a:t>
            </a:r>
            <a:endParaRPr kumimoji="0" lang="fi-FI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kyseessä on vakava mielenterveyden häiriö, jossa todellisuudentaju on selvästi häiriintynyt (psykoosi)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2200" dirty="0">
                <a:solidFill>
                  <a:prstClr val="black"/>
                </a:solidFill>
                <a:latin typeface="Calibri" panose="020F0502020204030204"/>
              </a:rPr>
              <a:t>i</a:t>
            </a:r>
            <a:r>
              <a:rPr kumimoji="0" lang="fi-FI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lman</a:t>
            </a: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hoitoa tilanne pahenisi tai vaarantaisi oman tai muiden ihmisten terveyden tai turvallisuuden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2200" dirty="0">
                <a:solidFill>
                  <a:prstClr val="black"/>
                </a:solidFill>
                <a:latin typeface="Calibri" panose="020F0502020204030204"/>
              </a:rPr>
              <a:t>m</a:t>
            </a: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ikään muu hoito ei sovellu tai ole riittävää. </a:t>
            </a:r>
          </a:p>
        </p:txBody>
      </p:sp>
      <p:pic>
        <p:nvPicPr>
          <p:cNvPr id="6" name="Kuva 5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A5A5C004-08EA-2E3A-EF77-FE676F202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07" y="947122"/>
            <a:ext cx="3655123" cy="3024001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9E5CBD50-54FD-A7F4-509A-00D58737E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821240" y="4149538"/>
            <a:ext cx="4989759" cy="2540188"/>
          </a:xfrm>
          <a:prstGeom prst="rect">
            <a:avLst/>
          </a:prstGeom>
        </p:spPr>
      </p:pic>
      <p:pic>
        <p:nvPicPr>
          <p:cNvPr id="10" name="Kuva 9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A6C8BC50-B9A7-2D80-2F26-FF0807525E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147" y="185842"/>
            <a:ext cx="1892024" cy="428937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A40358D2-2BE6-C08B-767C-97D9063752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5147" y="6148496"/>
            <a:ext cx="1892024" cy="486520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7299945F-5119-E774-F158-F412284AB2CC}"/>
              </a:ext>
            </a:extLst>
          </p:cNvPr>
          <p:cNvSpPr txBox="1"/>
          <p:nvPr/>
        </p:nvSpPr>
        <p:spPr>
          <a:xfrm rot="16200000">
            <a:off x="-1197642" y="2305233"/>
            <a:ext cx="30240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400" dirty="0"/>
              <a:t>Kuva: Unsplash.com </a:t>
            </a:r>
            <a:r>
              <a:rPr lang="fi-FI" sz="1400" dirty="0" err="1"/>
              <a:t>Zach</a:t>
            </a:r>
            <a:r>
              <a:rPr lang="fi-FI" sz="1400" dirty="0"/>
              <a:t> </a:t>
            </a:r>
            <a:r>
              <a:rPr lang="fi-FI" sz="1400" dirty="0" err="1"/>
              <a:t>Vessels</a:t>
            </a:r>
            <a:endParaRPr lang="fi-FI" sz="1400" dirty="0"/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355245E7-9668-57C5-568B-50BD4D5A59A1}"/>
              </a:ext>
            </a:extLst>
          </p:cNvPr>
          <p:cNvSpPr txBox="1"/>
          <p:nvPr/>
        </p:nvSpPr>
        <p:spPr>
          <a:xfrm rot="16200000">
            <a:off x="5296222" y="5287967"/>
            <a:ext cx="2673537" cy="3077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400" dirty="0"/>
              <a:t>Kuva: Unsplash.com </a:t>
            </a:r>
            <a:r>
              <a:rPr lang="fi-FI" sz="1400" dirty="0" err="1"/>
              <a:t>abishek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2519022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 descr="Kuva, joka sisältää kohteen henkilö, tumma, siluetti&#10;&#10;Kuvaus luotu automaattisesti">
            <a:extLst>
              <a:ext uri="{FF2B5EF4-FFF2-40B4-BE49-F238E27FC236}">
                <a16:creationId xmlns:a16="http://schemas.microsoft.com/office/drawing/2014/main" id="{063B5D8A-91F9-06BC-0DD3-1C4284FB03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335"/>
          <a:stretch/>
        </p:blipFill>
        <p:spPr>
          <a:xfrm>
            <a:off x="7421032" y="0"/>
            <a:ext cx="4639733" cy="685799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B298880-6933-A3AE-6684-0C95C7AED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66676"/>
            <a:ext cx="7397438" cy="107084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dirty="0" err="1"/>
              <a:t>Terveydenhuollossa</a:t>
            </a:r>
            <a:r>
              <a:rPr lang="en-US" sz="3200" b="1" dirty="0"/>
              <a:t> </a:t>
            </a:r>
            <a:r>
              <a:rPr lang="en-US" sz="3200" b="1" dirty="0" err="1"/>
              <a:t>priorisointi</a:t>
            </a:r>
            <a:r>
              <a:rPr lang="en-US" sz="3200" b="1" dirty="0"/>
              <a:t> </a:t>
            </a:r>
            <a:br>
              <a:rPr lang="en-US" sz="3200" b="1" dirty="0"/>
            </a:br>
            <a:r>
              <a:rPr lang="en-US" sz="3200" b="1" dirty="0" err="1"/>
              <a:t>aiheuttaa</a:t>
            </a:r>
            <a:r>
              <a:rPr lang="en-US" sz="3200" b="1" dirty="0"/>
              <a:t> </a:t>
            </a:r>
            <a:r>
              <a:rPr lang="en-US" sz="3200" b="1" dirty="0" err="1"/>
              <a:t>usein</a:t>
            </a:r>
            <a:r>
              <a:rPr lang="en-US" sz="3200" b="1" dirty="0"/>
              <a:t> </a:t>
            </a:r>
            <a:r>
              <a:rPr lang="en-US" sz="3200" b="1" dirty="0" err="1"/>
              <a:t>eettisiä</a:t>
            </a:r>
            <a:r>
              <a:rPr lang="en-US" sz="3200" b="1" dirty="0"/>
              <a:t> </a:t>
            </a:r>
            <a:r>
              <a:rPr lang="en-US" sz="3200" b="1" dirty="0" err="1"/>
              <a:t>haasteita</a:t>
            </a:r>
            <a:endParaRPr lang="en-US" sz="3200" b="1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AF8F6296-2C61-F9C1-D61A-F8A77C2F991E}"/>
              </a:ext>
            </a:extLst>
          </p:cNvPr>
          <p:cNvSpPr txBox="1"/>
          <p:nvPr/>
        </p:nvSpPr>
        <p:spPr>
          <a:xfrm>
            <a:off x="285750" y="1213725"/>
            <a:ext cx="846772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dirty="0" err="1"/>
              <a:t>Keskeisiä</a:t>
            </a:r>
            <a:r>
              <a:rPr lang="en-US" sz="2400" b="1" dirty="0"/>
              <a:t> </a:t>
            </a:r>
            <a:r>
              <a:rPr lang="en-US" sz="2400" b="1" dirty="0" err="1"/>
              <a:t>priorisoinnin</a:t>
            </a:r>
            <a:r>
              <a:rPr lang="en-US" sz="2400" b="1" dirty="0"/>
              <a:t> </a:t>
            </a:r>
            <a:r>
              <a:rPr lang="en-US" sz="2400" b="1" dirty="0" err="1"/>
              <a:t>tarvetta</a:t>
            </a:r>
            <a:r>
              <a:rPr lang="en-US" sz="2400" b="1" dirty="0"/>
              <a:t> </a:t>
            </a:r>
            <a:r>
              <a:rPr lang="en-US" sz="2400" b="1" dirty="0" err="1"/>
              <a:t>lisääviä</a:t>
            </a:r>
            <a:r>
              <a:rPr lang="en-US" sz="2400" b="1" dirty="0"/>
              <a:t> </a:t>
            </a:r>
            <a:r>
              <a:rPr lang="en-US" sz="2400" b="1" dirty="0" err="1"/>
              <a:t>tekijöitä</a:t>
            </a:r>
            <a:endParaRPr lang="en-US" sz="2400" b="1" dirty="0"/>
          </a:p>
          <a:p>
            <a:r>
              <a:rPr lang="en-US" sz="2000" dirty="0"/>
              <a:t>* </a:t>
            </a:r>
            <a:r>
              <a:rPr lang="en-US" sz="2400" dirty="0" err="1"/>
              <a:t>yhteiskunnan</a:t>
            </a:r>
            <a:r>
              <a:rPr lang="en-US" sz="2400" dirty="0"/>
              <a:t> </a:t>
            </a:r>
            <a:r>
              <a:rPr lang="en-US" sz="2400" dirty="0" err="1"/>
              <a:t>rajalliset</a:t>
            </a:r>
            <a:r>
              <a:rPr lang="en-US" sz="2400" dirty="0"/>
              <a:t> </a:t>
            </a:r>
            <a:r>
              <a:rPr lang="en-US" sz="2400" dirty="0" err="1"/>
              <a:t>taloudelliset</a:t>
            </a:r>
            <a:r>
              <a:rPr lang="en-US" sz="2400" dirty="0"/>
              <a:t> </a:t>
            </a:r>
            <a:r>
              <a:rPr lang="en-US" sz="2400" dirty="0" err="1"/>
              <a:t>resurssit</a:t>
            </a:r>
            <a:endParaRPr lang="en-US" sz="2400" dirty="0"/>
          </a:p>
          <a:p>
            <a:r>
              <a:rPr lang="en-US" sz="2400" dirty="0"/>
              <a:t>* </a:t>
            </a:r>
            <a:r>
              <a:rPr lang="en-US" sz="2400" dirty="0" err="1"/>
              <a:t>ammattitaitoisen</a:t>
            </a:r>
            <a:r>
              <a:rPr lang="en-US" sz="2400" dirty="0"/>
              <a:t> </a:t>
            </a:r>
            <a:r>
              <a:rPr lang="en-US" sz="2400" dirty="0" err="1"/>
              <a:t>hoitohenkilökunnan</a:t>
            </a:r>
            <a:r>
              <a:rPr lang="en-US" sz="2400" dirty="0"/>
              <a:t> </a:t>
            </a:r>
            <a:r>
              <a:rPr lang="en-US" sz="2400" dirty="0" err="1"/>
              <a:t>riittävyys</a:t>
            </a:r>
            <a:r>
              <a:rPr lang="en-US" sz="2400" dirty="0"/>
              <a:t> ja </a:t>
            </a:r>
            <a:r>
              <a:rPr lang="en-US" sz="2400" dirty="0" err="1"/>
              <a:t>voimavarat</a:t>
            </a:r>
            <a:endParaRPr lang="en-US" sz="2400" dirty="0"/>
          </a:p>
          <a:p>
            <a:r>
              <a:rPr lang="en-US" sz="2400" dirty="0"/>
              <a:t>* </a:t>
            </a:r>
            <a:r>
              <a:rPr lang="en-US" sz="2400" dirty="0" err="1"/>
              <a:t>tieteen</a:t>
            </a:r>
            <a:r>
              <a:rPr lang="en-US" sz="2400" dirty="0"/>
              <a:t> ja </a:t>
            </a:r>
            <a:r>
              <a:rPr lang="en-US" sz="2400" dirty="0" err="1"/>
              <a:t>teknologian</a:t>
            </a:r>
            <a:r>
              <a:rPr lang="en-US" sz="2400" dirty="0"/>
              <a:t> </a:t>
            </a:r>
            <a:r>
              <a:rPr lang="en-US" sz="2400" dirty="0" err="1"/>
              <a:t>nopea</a:t>
            </a:r>
            <a:r>
              <a:rPr lang="en-US" sz="2400" dirty="0"/>
              <a:t> </a:t>
            </a:r>
            <a:r>
              <a:rPr lang="en-US" sz="2400" dirty="0" err="1"/>
              <a:t>kehitys</a:t>
            </a:r>
            <a:r>
              <a:rPr lang="en-US" sz="2400" dirty="0"/>
              <a:t> </a:t>
            </a:r>
          </a:p>
          <a:p>
            <a:r>
              <a:rPr lang="en-US" sz="2400" dirty="0"/>
              <a:t>* </a:t>
            </a:r>
            <a:r>
              <a:rPr lang="en-US" sz="2400" dirty="0" err="1"/>
              <a:t>väestön</a:t>
            </a:r>
            <a:r>
              <a:rPr lang="en-US" sz="2400" dirty="0"/>
              <a:t> </a:t>
            </a:r>
            <a:r>
              <a:rPr lang="en-US" sz="2400" dirty="0" err="1"/>
              <a:t>ikääntyminen</a:t>
            </a:r>
            <a:endParaRPr lang="en-US" sz="2400" dirty="0"/>
          </a:p>
          <a:p>
            <a:r>
              <a:rPr lang="en-US" sz="2400" dirty="0"/>
              <a:t>* </a:t>
            </a:r>
            <a:r>
              <a:rPr lang="en-US" sz="2400" dirty="0" err="1"/>
              <a:t>medikalisaatio</a:t>
            </a:r>
            <a:r>
              <a:rPr lang="en-US" sz="2400" dirty="0"/>
              <a:t> (</a:t>
            </a:r>
            <a:r>
              <a:rPr lang="en-US" sz="2400" dirty="0" err="1"/>
              <a:t>ylitutkiminen</a:t>
            </a:r>
            <a:r>
              <a:rPr lang="en-US" sz="2400" dirty="0"/>
              <a:t>, </a:t>
            </a:r>
            <a:r>
              <a:rPr lang="en-US" sz="2400" dirty="0" err="1"/>
              <a:t>ylidiagnosointi</a:t>
            </a:r>
            <a:r>
              <a:rPr lang="en-US" sz="2400" dirty="0"/>
              <a:t>, </a:t>
            </a:r>
            <a:r>
              <a:rPr lang="en-US" sz="2400" dirty="0" err="1"/>
              <a:t>ylihoito</a:t>
            </a:r>
            <a:r>
              <a:rPr lang="en-US" sz="2400" dirty="0"/>
              <a:t>)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8C9C27-05C8-DDEF-7449-CBFBB584AE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341" y="3775557"/>
            <a:ext cx="9995212" cy="2828924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400" b="1" dirty="0" err="1"/>
              <a:t>Terveydenhuollon</a:t>
            </a:r>
            <a:r>
              <a:rPr lang="en-US" sz="2400" b="1" dirty="0"/>
              <a:t> </a:t>
            </a:r>
            <a:r>
              <a:rPr lang="en-US" sz="2400" b="1" dirty="0" err="1"/>
              <a:t>priorisoinnissa</a:t>
            </a:r>
            <a:r>
              <a:rPr lang="en-US" sz="2400" b="1" dirty="0"/>
              <a:t> </a:t>
            </a:r>
            <a:r>
              <a:rPr lang="en-US" sz="2400" dirty="0" err="1"/>
              <a:t>joudutaan</a:t>
            </a:r>
            <a:r>
              <a:rPr lang="en-US" sz="2400" dirty="0"/>
              <a:t> </a:t>
            </a:r>
            <a:r>
              <a:rPr lang="en-US" sz="2400" dirty="0" err="1"/>
              <a:t>ratkomaan</a:t>
            </a:r>
            <a:r>
              <a:rPr lang="en-US" sz="2400" dirty="0"/>
              <a:t>, </a:t>
            </a:r>
            <a:r>
              <a:rPr lang="en-US" sz="2400" dirty="0" err="1"/>
              <a:t>mitä</a:t>
            </a:r>
            <a:r>
              <a:rPr lang="en-US" sz="2400" dirty="0"/>
              <a:t> </a:t>
            </a:r>
            <a:r>
              <a:rPr lang="en-US" sz="2400" dirty="0" err="1"/>
              <a:t>hoitoja</a:t>
            </a:r>
            <a:r>
              <a:rPr lang="en-US" sz="2400" dirty="0"/>
              <a:t> </a:t>
            </a:r>
            <a:r>
              <a:rPr lang="en-US" sz="2400" dirty="0" err="1"/>
              <a:t>järjestetään</a:t>
            </a:r>
            <a:r>
              <a:rPr lang="en-US" sz="2400" dirty="0"/>
              <a:t>, </a:t>
            </a:r>
            <a:r>
              <a:rPr lang="en-US" sz="2400" dirty="0" err="1"/>
              <a:t>millä</a:t>
            </a:r>
            <a:r>
              <a:rPr lang="en-US" sz="2400" dirty="0"/>
              <a:t> </a:t>
            </a:r>
            <a:r>
              <a:rPr lang="en-US" sz="2400" dirty="0" err="1"/>
              <a:t>tavalla</a:t>
            </a:r>
            <a:r>
              <a:rPr lang="en-US" sz="2400" dirty="0"/>
              <a:t> ja </a:t>
            </a:r>
            <a:r>
              <a:rPr lang="en-US" sz="2400" dirty="0" err="1"/>
              <a:t>mille</a:t>
            </a:r>
            <a:r>
              <a:rPr lang="en-US" sz="2400" dirty="0"/>
              <a:t> </a:t>
            </a:r>
            <a:r>
              <a:rPr lang="en-US" sz="2400" dirty="0" err="1"/>
              <a:t>potilasrymille</a:t>
            </a:r>
            <a:r>
              <a:rPr lang="en-US" sz="2400" dirty="0"/>
              <a:t>.</a:t>
            </a:r>
          </a:p>
          <a:p>
            <a:r>
              <a:rPr lang="en-US" sz="2400" b="1" dirty="0" err="1"/>
              <a:t>Hoidon</a:t>
            </a:r>
            <a:r>
              <a:rPr lang="en-US" sz="2400" b="1" dirty="0"/>
              <a:t> </a:t>
            </a:r>
            <a:r>
              <a:rPr lang="en-US" sz="2400" b="1" dirty="0" err="1"/>
              <a:t>saatavuuteen</a:t>
            </a:r>
            <a:r>
              <a:rPr lang="en-US" sz="2400" b="1" dirty="0"/>
              <a:t> tai </a:t>
            </a:r>
            <a:r>
              <a:rPr lang="en-US" sz="2400" b="1" dirty="0" err="1"/>
              <a:t>laatuun</a:t>
            </a:r>
            <a:r>
              <a:rPr lang="en-US" sz="2400" b="1" dirty="0"/>
              <a:t> </a:t>
            </a:r>
            <a:r>
              <a:rPr lang="en-US" sz="2400" b="1" dirty="0" err="1"/>
              <a:t>eivät</a:t>
            </a:r>
            <a:r>
              <a:rPr lang="en-US" sz="2400" b="1" dirty="0"/>
              <a:t> </a:t>
            </a:r>
            <a:r>
              <a:rPr lang="en-US" sz="2400" b="1" dirty="0" err="1"/>
              <a:t>saa</a:t>
            </a:r>
            <a:r>
              <a:rPr lang="en-US" sz="2400" b="1" dirty="0"/>
              <a:t> </a:t>
            </a:r>
            <a:r>
              <a:rPr lang="en-US" sz="2400" b="1" dirty="0" err="1"/>
              <a:t>vaikuttaa</a:t>
            </a:r>
            <a:r>
              <a:rPr lang="en-US" sz="2400" b="1" dirty="0"/>
              <a:t> </a:t>
            </a:r>
            <a:r>
              <a:rPr lang="en-US" sz="2400" dirty="0" err="1"/>
              <a:t>esim</a:t>
            </a:r>
            <a:r>
              <a:rPr lang="en-US" sz="2400" dirty="0"/>
              <a:t>. </a:t>
            </a:r>
            <a:r>
              <a:rPr lang="en-US" sz="2400" dirty="0" err="1"/>
              <a:t>potilaan</a:t>
            </a:r>
            <a:r>
              <a:rPr lang="en-US" sz="2400" dirty="0"/>
              <a:t> </a:t>
            </a:r>
            <a:r>
              <a:rPr lang="en-US" sz="2400" dirty="0" err="1"/>
              <a:t>ikä</a:t>
            </a:r>
            <a:r>
              <a:rPr lang="en-US" sz="2400" dirty="0"/>
              <a:t>, </a:t>
            </a:r>
            <a:r>
              <a:rPr lang="en-US" sz="2400" dirty="0" err="1"/>
              <a:t>asuinpaikka</a:t>
            </a:r>
            <a:r>
              <a:rPr lang="en-US" sz="2400" dirty="0"/>
              <a:t>, </a:t>
            </a:r>
            <a:r>
              <a:rPr lang="en-US" sz="2400" dirty="0" err="1"/>
              <a:t>sosiaalinen</a:t>
            </a:r>
            <a:r>
              <a:rPr lang="en-US" sz="2400" dirty="0"/>
              <a:t> </a:t>
            </a:r>
            <a:r>
              <a:rPr lang="en-US" sz="2400" dirty="0" err="1"/>
              <a:t>asema</a:t>
            </a:r>
            <a:r>
              <a:rPr lang="en-US" sz="2400" dirty="0"/>
              <a:t>, </a:t>
            </a:r>
            <a:r>
              <a:rPr lang="en-US" sz="2400" dirty="0" err="1"/>
              <a:t>sukupuoli</a:t>
            </a:r>
            <a:r>
              <a:rPr lang="en-US" sz="2400" dirty="0"/>
              <a:t>, </a:t>
            </a:r>
            <a:r>
              <a:rPr lang="en-US" sz="2400" dirty="0" err="1"/>
              <a:t>etninen</a:t>
            </a:r>
            <a:r>
              <a:rPr lang="en-US" sz="2400" dirty="0"/>
              <a:t> </a:t>
            </a:r>
            <a:r>
              <a:rPr lang="en-US" sz="2400" dirty="0" err="1"/>
              <a:t>tausta</a:t>
            </a:r>
            <a:r>
              <a:rPr lang="en-US" sz="2400" dirty="0"/>
              <a:t>, </a:t>
            </a:r>
            <a:r>
              <a:rPr lang="en-US" sz="2400" dirty="0" err="1"/>
              <a:t>kulttuuri</a:t>
            </a:r>
            <a:r>
              <a:rPr lang="en-US" sz="2400" dirty="0"/>
              <a:t>, </a:t>
            </a:r>
            <a:r>
              <a:rPr lang="en-US" sz="2400" dirty="0" err="1"/>
              <a:t>sukupuolinen</a:t>
            </a:r>
            <a:r>
              <a:rPr lang="en-US" sz="2400" dirty="0"/>
              <a:t> </a:t>
            </a:r>
            <a:r>
              <a:rPr lang="en-US" sz="2400" dirty="0" err="1"/>
              <a:t>suuntautuminen</a:t>
            </a:r>
            <a:r>
              <a:rPr lang="en-US" sz="2400" dirty="0"/>
              <a:t> tai se, </a:t>
            </a:r>
            <a:r>
              <a:rPr lang="en-US" sz="2400" dirty="0" err="1"/>
              <a:t>onko</a:t>
            </a:r>
            <a:r>
              <a:rPr lang="en-US" sz="2400" dirty="0"/>
              <a:t> </a:t>
            </a:r>
            <a:r>
              <a:rPr lang="en-US" sz="2400"/>
              <a:t>potilas </a:t>
            </a:r>
            <a:r>
              <a:rPr lang="en-US" sz="2400" dirty="0" err="1"/>
              <a:t>omilla</a:t>
            </a:r>
            <a:r>
              <a:rPr lang="en-US" sz="2400" dirty="0"/>
              <a:t> </a:t>
            </a:r>
            <a:r>
              <a:rPr lang="en-US" sz="2400" dirty="0" err="1"/>
              <a:t>elämäntavoillaan</a:t>
            </a:r>
            <a:r>
              <a:rPr lang="en-US" sz="2400" dirty="0"/>
              <a:t> </a:t>
            </a:r>
            <a:r>
              <a:rPr lang="en-US" sz="2400" dirty="0" err="1"/>
              <a:t>mahdollisesti</a:t>
            </a:r>
            <a:r>
              <a:rPr lang="en-US" sz="2400" dirty="0"/>
              <a:t> </a:t>
            </a:r>
            <a:r>
              <a:rPr lang="en-US" sz="2400" dirty="0" err="1"/>
              <a:t>aiheuttanut</a:t>
            </a:r>
            <a:r>
              <a:rPr lang="en-US" sz="2400" dirty="0"/>
              <a:t> </a:t>
            </a:r>
            <a:r>
              <a:rPr lang="en-US" sz="2400" dirty="0" err="1"/>
              <a:t>sairauden</a:t>
            </a:r>
            <a:r>
              <a:rPr lang="en-US" sz="2400" dirty="0"/>
              <a:t>.</a:t>
            </a:r>
          </a:p>
          <a:p>
            <a:r>
              <a:rPr lang="en-US" sz="2400" b="1" dirty="0" err="1"/>
              <a:t>Hoitoetiikan</a:t>
            </a:r>
            <a:r>
              <a:rPr lang="en-US" sz="2400" dirty="0"/>
              <a:t> </a:t>
            </a:r>
            <a:r>
              <a:rPr lang="en-US" sz="2400" dirty="0" err="1"/>
              <a:t>mukaa</a:t>
            </a:r>
            <a:r>
              <a:rPr lang="en-US" sz="2400" dirty="0"/>
              <a:t> </a:t>
            </a:r>
            <a:r>
              <a:rPr lang="en-US" sz="2400" dirty="0" err="1"/>
              <a:t>priorisointi</a:t>
            </a:r>
            <a:r>
              <a:rPr lang="en-US" sz="2400" dirty="0"/>
              <a:t> </a:t>
            </a:r>
            <a:r>
              <a:rPr lang="en-US" sz="2400" dirty="0" err="1"/>
              <a:t>voi</a:t>
            </a:r>
            <a:r>
              <a:rPr lang="en-US" sz="2400" dirty="0"/>
              <a:t> </a:t>
            </a:r>
            <a:r>
              <a:rPr lang="en-US" sz="2400" dirty="0" err="1"/>
              <a:t>perustua</a:t>
            </a:r>
            <a:r>
              <a:rPr lang="en-US" sz="2400" dirty="0"/>
              <a:t> </a:t>
            </a:r>
            <a:r>
              <a:rPr lang="en-US" sz="2400" dirty="0" err="1"/>
              <a:t>sairauteen</a:t>
            </a:r>
            <a:r>
              <a:rPr lang="en-US" sz="2400" dirty="0"/>
              <a:t>, </a:t>
            </a:r>
            <a:r>
              <a:rPr lang="en-US" sz="2400" dirty="0" err="1"/>
              <a:t>hoidon</a:t>
            </a:r>
            <a:r>
              <a:rPr lang="en-US" sz="2400" dirty="0"/>
              <a:t> </a:t>
            </a:r>
            <a:r>
              <a:rPr lang="en-US" sz="2400" dirty="0" err="1"/>
              <a:t>tarpeeseen</a:t>
            </a:r>
            <a:r>
              <a:rPr lang="en-US" sz="2400" dirty="0"/>
              <a:t> tai </a:t>
            </a:r>
            <a:r>
              <a:rPr lang="en-US" sz="2400" dirty="0" err="1"/>
              <a:t>hoidon</a:t>
            </a:r>
            <a:r>
              <a:rPr lang="en-US" sz="2400" dirty="0"/>
              <a:t> </a:t>
            </a:r>
            <a:r>
              <a:rPr lang="en-US" sz="2400" dirty="0" err="1"/>
              <a:t>vaikuttavuuteen</a:t>
            </a:r>
            <a:r>
              <a:rPr lang="en-US" sz="2400" dirty="0"/>
              <a:t>.</a:t>
            </a:r>
          </a:p>
          <a:p>
            <a:endParaRPr lang="en-US" sz="2000" dirty="0"/>
          </a:p>
        </p:txBody>
      </p:sp>
      <p:pic>
        <p:nvPicPr>
          <p:cNvPr id="9" name="Kuva 8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03BCCF50-9A4E-0F7B-1BAA-A031545F1E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147" y="185842"/>
            <a:ext cx="1892024" cy="42893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8F07EC4-DDDD-5F57-12F0-3C9AA2B68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5147" y="6148496"/>
            <a:ext cx="1892024" cy="486520"/>
          </a:xfrm>
          <a:prstGeom prst="rect">
            <a:avLst/>
          </a:prstGeom>
        </p:spPr>
      </p:pic>
      <p:sp>
        <p:nvSpPr>
          <p:cNvPr id="14" name="Tekstiruutu 13">
            <a:extLst>
              <a:ext uri="{FF2B5EF4-FFF2-40B4-BE49-F238E27FC236}">
                <a16:creationId xmlns:a16="http://schemas.microsoft.com/office/drawing/2014/main" id="{48B4EC31-3153-213A-4F9A-117167215EAB}"/>
              </a:ext>
            </a:extLst>
          </p:cNvPr>
          <p:cNvSpPr txBox="1"/>
          <p:nvPr/>
        </p:nvSpPr>
        <p:spPr>
          <a:xfrm rot="5400000">
            <a:off x="8571071" y="3265589"/>
            <a:ext cx="67055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400" dirty="0"/>
              <a:t>Kuva: Unsplash.com </a:t>
            </a:r>
            <a:r>
              <a:rPr lang="fi-FI" sz="1400" dirty="0" err="1"/>
              <a:t>Mulyadi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32802709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e8df33-a090-4ce7-a58b-5234ff1e67e3">
      <Terms xmlns="http://schemas.microsoft.com/office/infopath/2007/PartnerControls"/>
    </lcf76f155ced4ddcb4097134ff3c332f>
    <TaxCatchAll xmlns="f0974581-4bbf-443e-902f-14073e9fb4f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16" ma:contentTypeDescription="Luo uusi asiakirja." ma:contentTypeScope="" ma:versionID="bb47927913d2a0d34745ca5eae3b9b59">
  <xsd:schema xmlns:xsd="http://www.w3.org/2001/XMLSchema" xmlns:xs="http://www.w3.org/2001/XMLSchema" xmlns:p="http://schemas.microsoft.com/office/2006/metadata/properties" xmlns:ns2="48e8df33-a090-4ce7-a58b-5234ff1e67e3" xmlns:ns3="f5e6c97b-5595-4ee7-8a83-973ec926e39b" xmlns:ns4="f0974581-4bbf-443e-902f-14073e9fb4f6" targetNamespace="http://schemas.microsoft.com/office/2006/metadata/properties" ma:root="true" ma:fieldsID="60d2bc5703ef11e63c845bf0e1fb3986" ns2:_="" ns3:_="" ns4:_="">
    <xsd:import namespace="48e8df33-a090-4ce7-a58b-5234ff1e67e3"/>
    <xsd:import namespace="f5e6c97b-5595-4ee7-8a83-973ec926e39b"/>
    <xsd:import namespace="f0974581-4bbf-443e-902f-14073e9fb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Kuvien tunnisteet" ma:readOnly="false" ma:fieldId="{5cf76f15-5ced-4ddc-b409-7134ff3c332f}" ma:taxonomyMulti="true" ma:sspId="4d49524a-21d1-44ef-b988-918b9b433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e6c97b-5595-4ee7-8a83-973ec926e39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74581-4bbf-443e-902f-14073e9fb4f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47c3ecc-9e27-4d18-ad78-bf79d5fad879}" ma:internalName="TaxCatchAll" ma:showField="CatchAllData" ma:web="f5e6c97b-5595-4ee7-8a83-973ec926e3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3623ED-EAC7-42D6-A2E2-353DFDA3C6F7}">
  <ds:schemaRefs>
    <ds:schemaRef ds:uri="http://schemas.microsoft.com/office/2006/metadata/properties"/>
    <ds:schemaRef ds:uri="http://schemas.microsoft.com/office/infopath/2007/PartnerControls"/>
    <ds:schemaRef ds:uri="48e8df33-a090-4ce7-a58b-5234ff1e67e3"/>
    <ds:schemaRef ds:uri="f0974581-4bbf-443e-902f-14073e9fb4f6"/>
  </ds:schemaRefs>
</ds:datastoreItem>
</file>

<file path=customXml/itemProps2.xml><?xml version="1.0" encoding="utf-8"?>
<ds:datastoreItem xmlns:ds="http://schemas.openxmlformats.org/officeDocument/2006/customXml" ds:itemID="{D41EF7EB-75BC-4984-BB13-F0966FD3DC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f5e6c97b-5595-4ee7-8a83-973ec926e39b"/>
    <ds:schemaRef ds:uri="f0974581-4bbf-443e-902f-14073e9fb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D8C994-CF0C-4558-B705-067D10B46AF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523</Words>
  <Application>Microsoft Office PowerPoint</Application>
  <PresentationFormat>Laajakuva</PresentationFormat>
  <Paragraphs>91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Office-teema</vt:lpstr>
      <vt:lpstr>Terveydenhuolto ja etiikka</vt:lpstr>
      <vt:lpstr>Terveydenhuollon  keskeiset eettiset periaatteet</vt:lpstr>
      <vt:lpstr>PowerPoint-esitys</vt:lpstr>
      <vt:lpstr>Esimerkkejä keskeisistä periaatteista</vt:lpstr>
      <vt:lpstr>PowerPoint-esitys</vt:lpstr>
      <vt:lpstr>Terveyspalveluiden eriarvoisuuteen liittyviä tekijöitä</vt:lpstr>
      <vt:lpstr>Laki potilaan asemasta ja oikeuksista</vt:lpstr>
      <vt:lpstr>Käytännön esimerkkejä itsemääräämisoikeudesta</vt:lpstr>
      <vt:lpstr>Terveydenhuollossa priorisointi  aiheuttaa usein eettisiä haasteita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Terveydenhuolto ja etiikka</dc:title>
  <dc:creator>Paula</dc:creator>
  <cp:lastModifiedBy>Mäkelä Toni</cp:lastModifiedBy>
  <cp:revision>34</cp:revision>
  <dcterms:created xsi:type="dcterms:W3CDTF">2022-08-11T08:31:21Z</dcterms:created>
  <dcterms:modified xsi:type="dcterms:W3CDTF">2025-03-19T09:42:50Z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