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79" r:id="rId4"/>
    <p:sldId id="280" r:id="rId5"/>
    <p:sldId id="281" r:id="rId6"/>
    <p:sldId id="27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/>
    <p:restoredTop sz="94674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2AD535-8FC2-43FF-B2CD-F75FF2178095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F8D2D-B4BB-4FF6-B159-6B2317815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4473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F8D2D-B4BB-4FF6-B159-6B2317815EB8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1498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662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1964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0757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5816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97915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7040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9619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4058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484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1322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6337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529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9417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7891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9900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3818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881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Terve 2: Ihminen, ympäristö ja terveys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4: Terveys muuttuvassa ympäristössä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143000"/>
          </a:xfrm>
        </p:spPr>
        <p:txBody>
          <a:bodyPr>
            <a:noAutofit/>
          </a:bodyPr>
          <a:lstStyle/>
          <a:p>
            <a:r>
              <a:rPr lang="fi-FI" sz="4000" b="1" dirty="0"/>
              <a:t>Puhdas vesi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0364" y="1520280"/>
            <a:ext cx="8363272" cy="5337720"/>
          </a:xfrm>
        </p:spPr>
        <p:txBody>
          <a:bodyPr>
            <a:normAutofit fontScale="70000" lnSpcReduction="20000"/>
          </a:bodyPr>
          <a:lstStyle/>
          <a:p>
            <a:r>
              <a:rPr lang="fi-FI" sz="3100" dirty="0"/>
              <a:t>terveyden edellytys</a:t>
            </a:r>
          </a:p>
          <a:p>
            <a:pPr lvl="1"/>
            <a:r>
              <a:rPr lang="fi-FI" sz="2600" dirty="0" smtClean="0"/>
              <a:t>juomavesi, ruoanvalmistus, hygienia, ravinnontuotanto, teollisuus</a:t>
            </a:r>
            <a:endParaRPr lang="fi-FI" sz="2600" dirty="0"/>
          </a:p>
          <a:p>
            <a:r>
              <a:rPr lang="fi-FI" sz="3100" dirty="0" smtClean="0"/>
              <a:t>YK:n </a:t>
            </a:r>
            <a:r>
              <a:rPr lang="fi-FI" sz="3100" dirty="0"/>
              <a:t>yleiskokous 2010: puhdas vesi ja toimiva viemäriverkosto kuuluvat ihmisoikeuksiin</a:t>
            </a:r>
          </a:p>
          <a:p>
            <a:pPr marL="857250" lvl="1" indent="-457200"/>
            <a:r>
              <a:rPr lang="fi-FI" sz="2600" dirty="0"/>
              <a:t>puhdas vesi ja jätevesien asianmukainen käsittely </a:t>
            </a:r>
            <a:r>
              <a:rPr lang="fi-FI" sz="2600" dirty="0" smtClean="0"/>
              <a:t>myös </a:t>
            </a:r>
            <a:r>
              <a:rPr lang="fi-FI" sz="2600" dirty="0"/>
              <a:t>yksi kestävän kehityksen päätavoitteista</a:t>
            </a:r>
          </a:p>
          <a:p>
            <a:pPr marL="457200" indent="-457200"/>
            <a:r>
              <a:rPr lang="fi-FI" sz="3100" b="1" dirty="0" err="1"/>
              <a:t>sanitaatio</a:t>
            </a:r>
            <a:r>
              <a:rPr lang="fi-FI" sz="3100" dirty="0"/>
              <a:t> = keinot, joiden avulla ihmisten ulosteet ja virtsa sekä yhdyskuntien jätevedet kerätään hygieenisellä tavalla, jotta ne eivät vaaranna terveyttä ja ympäristöä</a:t>
            </a:r>
          </a:p>
          <a:p>
            <a:pPr marL="857250" lvl="1" indent="-457200"/>
            <a:r>
              <a:rPr lang="fi-FI" sz="2600" dirty="0"/>
              <a:t>mm. käymälät ja niiden kunnossapito, viemäriverkosto ja hygieniakasvatus</a:t>
            </a:r>
          </a:p>
          <a:p>
            <a:pPr marL="857250" lvl="1" indent="-457200"/>
            <a:r>
              <a:rPr lang="fi-FI" sz="2600" dirty="0"/>
              <a:t>pyritään ehkäisemään loisten ja ulosteiden välityksellä tarttuvien </a:t>
            </a:r>
            <a:r>
              <a:rPr lang="fi-FI" sz="2600" dirty="0" smtClean="0"/>
              <a:t>tautien</a:t>
            </a:r>
            <a:r>
              <a:rPr lang="fi-FI" sz="2600" dirty="0"/>
              <a:t> </a:t>
            </a:r>
            <a:r>
              <a:rPr lang="fi-FI" sz="2600" dirty="0" smtClean="0"/>
              <a:t>(esim. ripuli, kolera) </a:t>
            </a:r>
            <a:r>
              <a:rPr lang="fi-FI" sz="2600" dirty="0"/>
              <a:t>leviämistä</a:t>
            </a:r>
          </a:p>
          <a:p>
            <a:pPr marL="857250" lvl="1" indent="-457200"/>
            <a:r>
              <a:rPr lang="fi-FI" sz="2600" dirty="0"/>
              <a:t>edistää erityisesti kehittyvissä maissa elävien lasten ja naisten terveyttä</a:t>
            </a:r>
          </a:p>
          <a:p>
            <a:pPr marL="857250" lvl="1" indent="-457200"/>
            <a:r>
              <a:rPr lang="fi-FI" sz="2600" dirty="0"/>
              <a:t>edistää sosiaalista kestävyyttä</a:t>
            </a:r>
          </a:p>
          <a:p>
            <a:pPr marL="1257300" lvl="3" indent="0">
              <a:buNone/>
            </a:pPr>
            <a:endParaRPr lang="fi-FI" dirty="0"/>
          </a:p>
          <a:p>
            <a:pPr marL="40005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83494-3DA2-4363-80C1-23E89832C412}"/>
              </a:ext>
            </a:extLst>
          </p:cNvPr>
          <p:cNvSpPr txBox="1">
            <a:spLocks/>
          </p:cNvSpPr>
          <p:nvPr/>
        </p:nvSpPr>
        <p:spPr>
          <a:xfrm>
            <a:off x="0" y="260648"/>
            <a:ext cx="9144000" cy="86409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dirty="0"/>
              <a:t>Puhdas vesi (2/2)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3C634DD-3D73-428C-A89F-B602FCDA8500}"/>
              </a:ext>
            </a:extLst>
          </p:cNvPr>
          <p:cNvSpPr txBox="1">
            <a:spLocks/>
          </p:cNvSpPr>
          <p:nvPr/>
        </p:nvSpPr>
        <p:spPr>
          <a:xfrm>
            <a:off x="390364" y="1124744"/>
            <a:ext cx="8363272" cy="5544616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4200" u="sng" dirty="0"/>
              <a:t>kasvava vedenkulutus ja vesivarojen niukkeneminen </a:t>
            </a:r>
            <a:r>
              <a:rPr lang="fi-FI" sz="4200" dirty="0" smtClean="0"/>
              <a:t>maailmanlaajuinen </a:t>
            </a:r>
            <a:r>
              <a:rPr lang="fi-FI" sz="4200" dirty="0"/>
              <a:t>terveys- ja ympäristöongelma </a:t>
            </a:r>
          </a:p>
          <a:p>
            <a:pPr lvl="1"/>
            <a:r>
              <a:rPr lang="fi-FI" sz="3500" dirty="0"/>
              <a:t>johtuu mm. voimakkaasta väestönkasvusta, </a:t>
            </a:r>
            <a:r>
              <a:rPr lang="fi-FI" sz="3500" dirty="0" smtClean="0"/>
              <a:t>kaupungistumisesta, </a:t>
            </a:r>
            <a:r>
              <a:rPr lang="fi-FI" sz="3500" dirty="0"/>
              <a:t>ihmisten kulutustottumusten muutoksista </a:t>
            </a:r>
          </a:p>
          <a:p>
            <a:pPr lvl="1"/>
            <a:r>
              <a:rPr lang="fi-FI" sz="3500" dirty="0"/>
              <a:t>puhtaan veden tarve kasvaa edelleen, mikäli kehitys jatkuu nykyisen kaltaisena </a:t>
            </a:r>
          </a:p>
          <a:p>
            <a:r>
              <a:rPr lang="fi-FI" sz="4200" dirty="0"/>
              <a:t>veden säästäminen ja tehokas vedenkäyttö tulevat yhä tärkeämmiksi </a:t>
            </a:r>
          </a:p>
          <a:p>
            <a:pPr marL="857250" lvl="1" indent="-457200"/>
            <a:r>
              <a:rPr lang="fi-FI" sz="3500" b="1" dirty="0"/>
              <a:t>vesijalanjälki</a:t>
            </a:r>
            <a:r>
              <a:rPr lang="fi-FI" sz="3500" dirty="0"/>
              <a:t>: kokonaisvedenkulutuksen mittari, joka huomioi talousveden lisäksi tuotteiden ja palveluiden tuotantoon kulutetun </a:t>
            </a:r>
            <a:r>
              <a:rPr lang="fi-FI" sz="3500" dirty="0" smtClean="0"/>
              <a:t>piiloveden</a:t>
            </a:r>
          </a:p>
          <a:p>
            <a:pPr marL="1257300" lvl="2" indent="-457200"/>
            <a:r>
              <a:rPr lang="fi-FI" sz="2900" dirty="0" smtClean="0"/>
              <a:t>voidaan </a:t>
            </a:r>
            <a:r>
              <a:rPr lang="fi-FI" sz="2900" dirty="0"/>
              <a:t>laskea mm. yksittäiselle ihmiselle, tuotteelle, yritykselle tai </a:t>
            </a:r>
            <a:r>
              <a:rPr lang="fi-FI" sz="2900" dirty="0" smtClean="0"/>
              <a:t>valtiolle</a:t>
            </a:r>
          </a:p>
          <a:p>
            <a:pPr marL="1257300" lvl="2" indent="-457200"/>
            <a:r>
              <a:rPr lang="fi-FI" sz="2900" dirty="0" smtClean="0"/>
              <a:t>suomalaisilla </a:t>
            </a:r>
            <a:r>
              <a:rPr lang="fi-FI" sz="2900" dirty="0"/>
              <a:t>suhteellisen suuri</a:t>
            </a:r>
            <a:r>
              <a:rPr lang="fi-FI" sz="2900" dirty="0" smtClean="0"/>
              <a:t>, </a:t>
            </a:r>
            <a:r>
              <a:rPr lang="fi-FI" sz="2900" dirty="0"/>
              <a:t>lähes puolet </a:t>
            </a:r>
            <a:r>
              <a:rPr lang="fi-FI" sz="2900" dirty="0" smtClean="0"/>
              <a:t>muodostuu </a:t>
            </a:r>
            <a:r>
              <a:rPr lang="fi-FI" sz="2900" dirty="0"/>
              <a:t>ulkomailla (mm. elintarvikkeet) </a:t>
            </a:r>
          </a:p>
          <a:p>
            <a:r>
              <a:rPr lang="fi-FI" sz="4200" dirty="0"/>
              <a:t>terveyshaasteita Suomessa: </a:t>
            </a:r>
          </a:p>
          <a:p>
            <a:pPr marL="857250" lvl="1" indent="-457200"/>
            <a:r>
              <a:rPr lang="fi-FI" sz="3500" dirty="0"/>
              <a:t>ajoittaiset vesijohtoverkoston välityksellä tapahtuvat epidemiat</a:t>
            </a:r>
          </a:p>
          <a:p>
            <a:pPr marL="857250" lvl="1" indent="-457200"/>
            <a:r>
              <a:rPr lang="fi-FI" sz="3500" dirty="0"/>
              <a:t>talousvetenä käytetyn kaivoveden laatu haja-asutusalueilla </a:t>
            </a:r>
            <a:r>
              <a:rPr lang="fi-FI" sz="3500" dirty="0" smtClean="0"/>
              <a:t/>
            </a:r>
            <a:br>
              <a:rPr lang="fi-FI" sz="3500" dirty="0" smtClean="0"/>
            </a:br>
            <a:r>
              <a:rPr lang="fi-FI" sz="3500" dirty="0" smtClean="0"/>
              <a:t>(</a:t>
            </a:r>
            <a:r>
              <a:rPr lang="fi-FI" sz="3500" dirty="0"/>
              <a:t>esim. kohonnut arseenipitoisuus)</a:t>
            </a:r>
          </a:p>
          <a:p>
            <a:pPr marL="857250" lvl="1" indent="-457200"/>
            <a:r>
              <a:rPr lang="fi-FI" sz="3500" dirty="0"/>
              <a:t>uimavesien runsaat sinileväesiintymät</a:t>
            </a:r>
          </a:p>
          <a:p>
            <a:pPr marL="857250" lvl="1" indent="-457200"/>
            <a:r>
              <a:rPr lang="fi-FI" sz="3500" dirty="0"/>
              <a:t>mahdolliset jätevesi- tai öljyvuodot </a:t>
            </a:r>
          </a:p>
          <a:p>
            <a:pPr marL="1257300" lvl="3" indent="0">
              <a:buFont typeface="Arial" panose="020B0604020202020204" pitchFamily="34" charset="0"/>
              <a:buNone/>
            </a:pPr>
            <a:endParaRPr lang="fi-FI" dirty="0"/>
          </a:p>
          <a:p>
            <a:pPr marL="400050" lvl="1" indent="0">
              <a:buFont typeface="Arial" panose="020B0604020202020204" pitchFamily="34" charset="0"/>
              <a:buNone/>
            </a:pPr>
            <a:endParaRPr lang="fi-FI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5004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83494-3DA2-4363-80C1-23E89832C412}"/>
              </a:ext>
            </a:extLst>
          </p:cNvPr>
          <p:cNvSpPr txBox="1">
            <a:spLocks/>
          </p:cNvSpPr>
          <p:nvPr/>
        </p:nvSpPr>
        <p:spPr>
          <a:xfrm>
            <a:off x="0" y="260648"/>
            <a:ext cx="9144000" cy="86409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dirty="0"/>
              <a:t>Puhdas ruoka (1/2)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3C634DD-3D73-428C-A89F-B602FCDA8500}"/>
              </a:ext>
            </a:extLst>
          </p:cNvPr>
          <p:cNvSpPr txBox="1">
            <a:spLocks/>
          </p:cNvSpPr>
          <p:nvPr/>
        </p:nvSpPr>
        <p:spPr>
          <a:xfrm>
            <a:off x="390364" y="1124744"/>
            <a:ext cx="8363272" cy="5616624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900" dirty="0"/>
              <a:t>Suomessa tuotetaan kansainvälisestikin vertailtuna puhdasta ja turvallista ruokaa</a:t>
            </a:r>
          </a:p>
          <a:p>
            <a:pPr lvl="1"/>
            <a:r>
              <a:rPr lang="fi-FI" sz="3300" dirty="0"/>
              <a:t>lähtökohtana EU: n elintarvikelainsäädäntö</a:t>
            </a:r>
          </a:p>
          <a:p>
            <a:pPr lvl="1"/>
            <a:r>
              <a:rPr lang="fi-FI" sz="3300" dirty="0"/>
              <a:t>”pellolta pöytään</a:t>
            </a:r>
            <a:r>
              <a:rPr lang="fi-FI" sz="3300" dirty="0" smtClean="0"/>
              <a:t>” -periaate</a:t>
            </a:r>
            <a:r>
              <a:rPr lang="fi-FI" sz="3300" dirty="0"/>
              <a:t>: </a:t>
            </a:r>
            <a:r>
              <a:rPr lang="fi-FI" sz="3300" b="1" dirty="0"/>
              <a:t>Evira</a:t>
            </a:r>
            <a:r>
              <a:rPr lang="fi-FI" sz="3300" dirty="0"/>
              <a:t> valvoo kotimaassa tuotetun </a:t>
            </a:r>
            <a:r>
              <a:rPr lang="fi-FI" sz="3300" dirty="0" smtClean="0"/>
              <a:t>ruoan </a:t>
            </a:r>
            <a:r>
              <a:rPr lang="fi-FI" sz="3300" dirty="0"/>
              <a:t>kaikkia elintarvikeketjun vaiheita</a:t>
            </a:r>
          </a:p>
          <a:p>
            <a:pPr lvl="1"/>
            <a:r>
              <a:rPr lang="fi-FI" sz="3300" dirty="0"/>
              <a:t>ulkomailta tuotuja elintarvikkeita valvoo myös </a:t>
            </a:r>
            <a:r>
              <a:rPr lang="fi-FI" sz="3300" b="1" dirty="0"/>
              <a:t>Tullilaboratorio</a:t>
            </a:r>
          </a:p>
          <a:p>
            <a:pPr marL="457200" lvl="1" indent="0">
              <a:buNone/>
            </a:pPr>
            <a:endParaRPr lang="fi-FI" sz="3300" dirty="0"/>
          </a:p>
          <a:p>
            <a:r>
              <a:rPr lang="fi-FI" sz="3900" dirty="0" smtClean="0"/>
              <a:t>ruoan </a:t>
            </a:r>
            <a:r>
              <a:rPr lang="fi-FI" sz="3900" dirty="0"/>
              <a:t>tai juomaveden mukana elimistöön kulkeutuneet mikrobit tai niiden tuottamat myrkyt tai myrkylliset sienet tai kasvit voivat aiheuttaa </a:t>
            </a:r>
            <a:r>
              <a:rPr lang="fi-FI" sz="3900" b="1" dirty="0"/>
              <a:t>ruokamyrkytyksiä</a:t>
            </a:r>
            <a:r>
              <a:rPr lang="fi-FI" sz="3900" dirty="0"/>
              <a:t>   </a:t>
            </a:r>
          </a:p>
          <a:p>
            <a:pPr marL="857250" lvl="1" indent="-457200"/>
            <a:r>
              <a:rPr lang="fi-FI" sz="3300" dirty="0"/>
              <a:t>oireina vatsakivut, ripuli ja oksentelu</a:t>
            </a:r>
          </a:p>
          <a:p>
            <a:pPr marL="857250" lvl="1" indent="-457200"/>
            <a:r>
              <a:rPr lang="fi-FI" sz="3300" dirty="0"/>
              <a:t>terve aikuinen toipuu tavallisesti muutamassa päivässä, mutta voi olla vaarallinen mm. pienille lapsille, raskaana oleville ja vanhuksille </a:t>
            </a:r>
          </a:p>
          <a:p>
            <a:pPr marL="857250" lvl="1" indent="-457200"/>
            <a:r>
              <a:rPr lang="fi-FI" sz="3300" dirty="0"/>
              <a:t>voidaan ehkäistä hyvällä hygienialla (käsi- ja keittiöhygienia, oikeat </a:t>
            </a:r>
            <a:r>
              <a:rPr lang="fi-FI" sz="3300" dirty="0" smtClean="0"/>
              <a:t>ruoanvalmistus- </a:t>
            </a:r>
            <a:r>
              <a:rPr lang="fi-FI" sz="3300" dirty="0"/>
              <a:t>ja säilytystavat) </a:t>
            </a:r>
          </a:p>
          <a:p>
            <a:pPr marL="1257300" lvl="3" indent="0">
              <a:buFont typeface="Arial" panose="020B0604020202020204" pitchFamily="34" charset="0"/>
              <a:buNone/>
            </a:pPr>
            <a:endParaRPr lang="fi-FI" sz="3300" dirty="0"/>
          </a:p>
          <a:p>
            <a:pPr marL="400050" lvl="1" indent="0">
              <a:buFont typeface="Arial" panose="020B0604020202020204" pitchFamily="34" charset="0"/>
              <a:buNone/>
            </a:pPr>
            <a:endParaRPr lang="fi-FI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6700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83494-3DA2-4363-80C1-23E89832C412}"/>
              </a:ext>
            </a:extLst>
          </p:cNvPr>
          <p:cNvSpPr txBox="1">
            <a:spLocks/>
          </p:cNvSpPr>
          <p:nvPr/>
        </p:nvSpPr>
        <p:spPr>
          <a:xfrm>
            <a:off x="-17241" y="116632"/>
            <a:ext cx="9144000" cy="79208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dirty="0"/>
              <a:t>Puhdas ruoka (2/2)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3C634DD-3D73-428C-A89F-B602FCDA8500}"/>
              </a:ext>
            </a:extLst>
          </p:cNvPr>
          <p:cNvSpPr txBox="1">
            <a:spLocks/>
          </p:cNvSpPr>
          <p:nvPr/>
        </p:nvSpPr>
        <p:spPr>
          <a:xfrm>
            <a:off x="373123" y="1052736"/>
            <a:ext cx="8363272" cy="5688632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4400" b="1" dirty="0" smtClean="0"/>
              <a:t>ympäristömyrkkyjä</a:t>
            </a:r>
            <a:r>
              <a:rPr lang="fi-FI" sz="4400" dirty="0" smtClean="0"/>
              <a:t> </a:t>
            </a:r>
            <a:r>
              <a:rPr lang="fi-FI" sz="4400" dirty="0"/>
              <a:t>ravinnossa aikaisempaa vähemmän </a:t>
            </a:r>
          </a:p>
          <a:p>
            <a:pPr lvl="1"/>
            <a:r>
              <a:rPr lang="fi-FI" sz="3600" dirty="0"/>
              <a:t>voivat </a:t>
            </a:r>
            <a:r>
              <a:rPr lang="fi-FI" sz="3600" dirty="0" smtClean="0"/>
              <a:t>aiheuttaa </a:t>
            </a:r>
            <a:r>
              <a:rPr lang="fi-FI" sz="3600" dirty="0"/>
              <a:t>mm. kehityshäiriöitä, heikentää immuunipuolustusta ja altistaa syövälle</a:t>
            </a:r>
          </a:p>
          <a:p>
            <a:pPr lvl="1"/>
            <a:r>
              <a:rPr lang="fi-FI" sz="3600" dirty="0" smtClean="0"/>
              <a:t>asetettu saantirajoituksia (</a:t>
            </a:r>
            <a:r>
              <a:rPr lang="fi-FI" sz="3600" b="1" dirty="0" smtClean="0"/>
              <a:t>Evira</a:t>
            </a:r>
            <a:r>
              <a:rPr lang="fi-FI" sz="3600" dirty="0" smtClean="0"/>
              <a:t>)</a:t>
            </a:r>
            <a:endParaRPr lang="fi-FI" sz="3600" dirty="0"/>
          </a:p>
          <a:p>
            <a:pPr lvl="2"/>
            <a:r>
              <a:rPr lang="fi-FI" sz="3100" dirty="0" smtClean="0"/>
              <a:t>eri </a:t>
            </a:r>
            <a:r>
              <a:rPr lang="fi-FI" sz="3100" dirty="0"/>
              <a:t>kalalajeja </a:t>
            </a:r>
            <a:r>
              <a:rPr lang="fi-FI" sz="3100" dirty="0" smtClean="0"/>
              <a:t>vaihdellen, suurikokoisten </a:t>
            </a:r>
            <a:r>
              <a:rPr lang="fi-FI" sz="3100" dirty="0"/>
              <a:t>petokalojen </a:t>
            </a:r>
            <a:r>
              <a:rPr lang="fi-FI" sz="3100" dirty="0" smtClean="0"/>
              <a:t>syönnin välttäminen, </a:t>
            </a:r>
            <a:r>
              <a:rPr lang="fi-FI" sz="3100" dirty="0"/>
              <a:t>riskiryhmille tarkemmat syöntirajoitukset (dioksiini- ja metyylielohopeariski)</a:t>
            </a:r>
          </a:p>
          <a:p>
            <a:pPr lvl="2"/>
            <a:r>
              <a:rPr lang="fi-FI" sz="3100" dirty="0" smtClean="0"/>
              <a:t>öljysiementen </a:t>
            </a:r>
            <a:r>
              <a:rPr lang="fi-FI" sz="3100" dirty="0"/>
              <a:t>turvallinen päivittäinen käyttömäärä aikuisilla noin 15 g eli </a:t>
            </a:r>
            <a:br>
              <a:rPr lang="fi-FI" sz="3100" dirty="0"/>
            </a:br>
            <a:r>
              <a:rPr lang="fi-FI" sz="3100" dirty="0" smtClean="0"/>
              <a:t>2 </a:t>
            </a:r>
            <a:r>
              <a:rPr lang="fi-FI" sz="3100" dirty="0"/>
              <a:t>rkl (alumiini-, nikkeli-, </a:t>
            </a:r>
            <a:r>
              <a:rPr lang="fi-FI" sz="3100" dirty="0" smtClean="0"/>
              <a:t>kadmium- </a:t>
            </a:r>
            <a:r>
              <a:rPr lang="fi-FI" sz="3100" dirty="0"/>
              <a:t>ja arseeniriski)</a:t>
            </a:r>
          </a:p>
          <a:p>
            <a:pPr lvl="2"/>
            <a:endParaRPr lang="fi-FI" sz="3300" dirty="0"/>
          </a:p>
          <a:p>
            <a:r>
              <a:rPr lang="fi-FI" sz="4400" u="sng" dirty="0"/>
              <a:t>kestävä </a:t>
            </a:r>
            <a:r>
              <a:rPr lang="fi-FI" sz="4400" u="sng" dirty="0" smtClean="0"/>
              <a:t>ruoantuotanto </a:t>
            </a:r>
            <a:r>
              <a:rPr lang="fi-FI" sz="4400" u="sng" dirty="0"/>
              <a:t>ja kulutus</a:t>
            </a:r>
            <a:r>
              <a:rPr lang="fi-FI" sz="4400" dirty="0"/>
              <a:t> tukevat terveyttä ja hyvinvointia</a:t>
            </a:r>
          </a:p>
          <a:p>
            <a:pPr lvl="1"/>
            <a:r>
              <a:rPr lang="fi-FI" sz="3600" dirty="0"/>
              <a:t>ekologinen kestävyys: luonnonvarojen tehokas käyttö ja kierrätys sekä uusiutuvien luonnonvarojen ja energialähteiden </a:t>
            </a:r>
            <a:r>
              <a:rPr lang="fi-FI" sz="3600" dirty="0" smtClean="0"/>
              <a:t>käyttö </a:t>
            </a:r>
            <a:br>
              <a:rPr lang="fi-FI" sz="3600" dirty="0" smtClean="0"/>
            </a:br>
            <a:r>
              <a:rPr lang="fi-FI" sz="3600" dirty="0" smtClean="0"/>
              <a:t>(esim</a:t>
            </a:r>
            <a:r>
              <a:rPr lang="fi-FI" sz="3600" dirty="0"/>
              <a:t>. luomuviljely, lähiruoka, ruokahävikin pienentäminen ja punaisen lihan korvaaminen kala- ja </a:t>
            </a:r>
            <a:r>
              <a:rPr lang="fi-FI" sz="3600" dirty="0" smtClean="0"/>
              <a:t>kasvisravinnolla)</a:t>
            </a:r>
            <a:endParaRPr lang="fi-FI" sz="3600" dirty="0"/>
          </a:p>
          <a:p>
            <a:pPr lvl="1"/>
            <a:r>
              <a:rPr lang="fi-FI" sz="3600" dirty="0"/>
              <a:t>taloudellinen kestävyys: sopeutuminen maailman talouden muutoksiin, ruuan hinnan määräytyminen, reilun kaupan tuotteet </a:t>
            </a:r>
          </a:p>
          <a:p>
            <a:pPr lvl="1"/>
            <a:r>
              <a:rPr lang="fi-FI" sz="3600" dirty="0"/>
              <a:t>kulttuurinen kestävyys: ruokakulttuurien tunteminen ja arvostaminen</a:t>
            </a:r>
          </a:p>
          <a:p>
            <a:pPr lvl="1"/>
            <a:r>
              <a:rPr lang="fi-FI" sz="3600" dirty="0"/>
              <a:t>sosiaalinen kestävyys: aliravitsemuksen ja lihavuuden vähentäminen</a:t>
            </a:r>
          </a:p>
          <a:p>
            <a:pPr lvl="1"/>
            <a:endParaRPr lang="fi-FI" sz="3500" dirty="0"/>
          </a:p>
          <a:p>
            <a:pPr marL="400050" lvl="1" indent="0">
              <a:buFont typeface="Arial" panose="020B0604020202020204" pitchFamily="34" charset="0"/>
              <a:buNone/>
            </a:pPr>
            <a:endParaRPr lang="fi-FI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43494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8791" y="332656"/>
            <a:ext cx="9144000" cy="85496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dirty="0"/>
              <a:t>Ilmastonmuutoksen terveysvaikutukset </a:t>
            </a:r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323528" y="1412776"/>
            <a:ext cx="8594527" cy="532859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4600" b="1" dirty="0"/>
              <a:t>i</a:t>
            </a:r>
            <a:r>
              <a:rPr lang="fi-FI" sz="4600" b="1" dirty="0" smtClean="0"/>
              <a:t>lmastonmuutos</a:t>
            </a:r>
            <a:r>
              <a:rPr lang="fi-FI" sz="4600" dirty="0" smtClean="0"/>
              <a:t> </a:t>
            </a:r>
            <a:r>
              <a:rPr lang="fi-FI" sz="4600" dirty="0"/>
              <a:t>= ihmisen aiheuttama globaali ilmaston lämpeneminen, joka aiheutuu </a:t>
            </a:r>
            <a:r>
              <a:rPr lang="fi-FI" sz="4600" dirty="0" smtClean="0"/>
              <a:t>kasvihuonekaasujen (esim. hiilidioksidi, </a:t>
            </a:r>
            <a:r>
              <a:rPr lang="fi-FI" sz="4600" dirty="0"/>
              <a:t>ja </a:t>
            </a:r>
            <a:r>
              <a:rPr lang="fi-FI" sz="4600" dirty="0" smtClean="0"/>
              <a:t>metaani) </a:t>
            </a:r>
            <a:r>
              <a:rPr lang="fi-FI" sz="4600" dirty="0"/>
              <a:t>voimakkaasta lisääntymisestä ilmakehässä</a:t>
            </a:r>
          </a:p>
          <a:p>
            <a:r>
              <a:rPr lang="fi-FI" sz="4600" u="sng" dirty="0"/>
              <a:t>terveysvaikutuksia</a:t>
            </a:r>
            <a:r>
              <a:rPr lang="fi-FI" sz="4600" dirty="0"/>
              <a:t> </a:t>
            </a:r>
            <a:r>
              <a:rPr lang="fi-FI" sz="4600" dirty="0" smtClean="0"/>
              <a:t>vaikea </a:t>
            </a:r>
            <a:r>
              <a:rPr lang="fi-FI" sz="4600" dirty="0"/>
              <a:t>ennustaa, </a:t>
            </a:r>
            <a:r>
              <a:rPr lang="fi-FI" sz="4600" dirty="0" smtClean="0"/>
              <a:t>koska </a:t>
            </a:r>
            <a:r>
              <a:rPr lang="fi-FI" sz="4600" dirty="0"/>
              <a:t>vaikutukset </a:t>
            </a:r>
            <a:r>
              <a:rPr lang="fi-FI" sz="4600" dirty="0" smtClean="0"/>
              <a:t>erilaisia </a:t>
            </a:r>
            <a:r>
              <a:rPr lang="fi-FI" sz="4600" dirty="0"/>
              <a:t>ja niiden voimakkuus voi vaihdella eri puolilla maailmaa:</a:t>
            </a:r>
          </a:p>
          <a:p>
            <a:pPr lvl="1"/>
            <a:r>
              <a:rPr lang="fi-FI" sz="3800" dirty="0"/>
              <a:t>sään </a:t>
            </a:r>
            <a:r>
              <a:rPr lang="fi-FI" sz="3800" dirty="0" smtClean="0"/>
              <a:t>ääri-ilmiöiden (esim. rankkasateet, myrskyt, helteet) </a:t>
            </a:r>
            <a:r>
              <a:rPr lang="fi-FI" sz="3800" dirty="0"/>
              <a:t>aiheuttamat onnettomuudet ja epidemiat lisääntyvät, </a:t>
            </a:r>
            <a:r>
              <a:rPr lang="fi-FI" sz="3800" dirty="0" smtClean="0"/>
              <a:t>lämpöuupumuksen riski kasvaa</a:t>
            </a:r>
            <a:endParaRPr lang="fi-FI" sz="3800" dirty="0"/>
          </a:p>
          <a:p>
            <a:pPr lvl="1"/>
            <a:r>
              <a:rPr lang="fi-FI" sz="3800" dirty="0"/>
              <a:t>ravinnontuotannon alueet muuttuvat ja juomaveden saanti vaikeutuu</a:t>
            </a:r>
          </a:p>
          <a:p>
            <a:pPr lvl="2"/>
            <a:r>
              <a:rPr lang="fi-FI" sz="3100" dirty="0"/>
              <a:t>merenpinnan nousu pilaa viljelyalueita ja juoma- ja käyttövesiä</a:t>
            </a:r>
          </a:p>
          <a:p>
            <a:pPr lvl="2"/>
            <a:r>
              <a:rPr lang="fi-FI" sz="3100" dirty="0"/>
              <a:t>kuumuus, kuivuus ja rankkasateet tuhoavat satoja, mikä voi johtaa nälänhätään </a:t>
            </a:r>
          </a:p>
          <a:p>
            <a:pPr lvl="2"/>
            <a:r>
              <a:rPr lang="fi-FI" sz="3100" dirty="0"/>
              <a:t>vuoristojäätiköiden sulaminen vaikeuttaa vedensaantia</a:t>
            </a:r>
          </a:p>
          <a:p>
            <a:pPr lvl="1"/>
            <a:r>
              <a:rPr lang="fi-FI" sz="3800" dirty="0"/>
              <a:t>tartuntatautien esiintymisalueet muuttuvat: mm. malaria, </a:t>
            </a:r>
            <a:r>
              <a:rPr lang="fi-FI" sz="3800" dirty="0" err="1"/>
              <a:t>denguekuume</a:t>
            </a:r>
            <a:r>
              <a:rPr lang="fi-FI" sz="3800" dirty="0"/>
              <a:t>, </a:t>
            </a:r>
            <a:r>
              <a:rPr lang="fi-FI" sz="3800" dirty="0" err="1"/>
              <a:t>borrelioosi</a:t>
            </a:r>
            <a:r>
              <a:rPr lang="fi-FI" sz="3800" dirty="0"/>
              <a:t> ja puutiaisaivokuume yleistyvät </a:t>
            </a:r>
          </a:p>
          <a:p>
            <a:pPr lvl="1"/>
            <a:r>
              <a:rPr lang="fi-FI" sz="3800" dirty="0"/>
              <a:t>pakolaisuus ja konfliktit yleistyvät mm. nälänhädästä kärsivillä </a:t>
            </a:r>
            <a:r>
              <a:rPr lang="fi-FI" sz="3800" dirty="0" smtClean="0"/>
              <a:t>alueilla</a:t>
            </a:r>
            <a:endParaRPr lang="fi-FI" sz="3300" dirty="0"/>
          </a:p>
          <a:p>
            <a:r>
              <a:rPr lang="fi-FI" sz="4600" dirty="0"/>
              <a:t>vastuu </a:t>
            </a:r>
            <a:r>
              <a:rPr lang="fi-FI" sz="4600" dirty="0" smtClean="0"/>
              <a:t>kuuluu </a:t>
            </a:r>
            <a:r>
              <a:rPr lang="fi-FI" sz="4600" dirty="0"/>
              <a:t>kaikille</a:t>
            </a:r>
          </a:p>
          <a:p>
            <a:pPr lvl="1"/>
            <a:r>
              <a:rPr lang="fi-FI" sz="3800" dirty="0" smtClean="0"/>
              <a:t>maailmanlaajuinen yhteistyö</a:t>
            </a:r>
          </a:p>
          <a:p>
            <a:pPr lvl="1"/>
            <a:r>
              <a:rPr lang="fi-FI" sz="3800" dirty="0" smtClean="0"/>
              <a:t>kestävä kansallinen päätöksenteko </a:t>
            </a:r>
          </a:p>
          <a:p>
            <a:pPr lvl="1"/>
            <a:r>
              <a:rPr lang="fi-FI" sz="3800" dirty="0" smtClean="0"/>
              <a:t>yhteisöjen aktiivinen toiminta</a:t>
            </a:r>
          </a:p>
          <a:p>
            <a:pPr lvl="1"/>
            <a:r>
              <a:rPr lang="fi-FI" sz="3800" dirty="0" smtClean="0"/>
              <a:t>yksilön vastuulliset valinnat  </a:t>
            </a:r>
            <a:endParaRPr lang="fi-FI" sz="3800" dirty="0"/>
          </a:p>
          <a:p>
            <a:pPr marL="457200" lvl="1" indent="0">
              <a:buNone/>
            </a:pPr>
            <a:endParaRPr lang="fi-FI" sz="3900" dirty="0"/>
          </a:p>
          <a:p>
            <a:endParaRPr lang="fi-FI" sz="3900" dirty="0"/>
          </a:p>
          <a:p>
            <a:pPr marL="400050" lvl="1" indent="0">
              <a:buFont typeface="Arial" panose="020B0604020202020204" pitchFamily="34" charset="0"/>
              <a:buNone/>
            </a:pPr>
            <a:endParaRPr lang="fi-FI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6358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1392</TotalTime>
  <Words>489</Words>
  <Application>Microsoft Office PowerPoint</Application>
  <PresentationFormat>Näytössä katseltava diaesitys (4:3)</PresentationFormat>
  <Paragraphs>69</Paragraphs>
  <Slides>6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Kuiskaus</vt:lpstr>
      <vt:lpstr>Terve 2: Ihminen, ympäristö ja terveys</vt:lpstr>
      <vt:lpstr>Puhdas vesi (1/2)</vt:lpstr>
      <vt:lpstr>PowerPoint-esitys</vt:lpstr>
      <vt:lpstr>PowerPoint-esitys</vt:lpstr>
      <vt:lpstr>PowerPoint-esitys</vt:lpstr>
      <vt:lpstr>PowerPoint-esitys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Valkeakosken kaupunki</cp:lastModifiedBy>
  <cp:revision>129</cp:revision>
  <dcterms:created xsi:type="dcterms:W3CDTF">2017-06-09T06:02:13Z</dcterms:created>
  <dcterms:modified xsi:type="dcterms:W3CDTF">2018-08-23T05:33:07Z</dcterms:modified>
</cp:coreProperties>
</file>